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5965" r:id="rId4"/>
  </p:sldMasterIdLst>
  <p:notesMasterIdLst>
    <p:notesMasterId r:id="rId40"/>
  </p:notesMasterIdLst>
  <p:handoutMasterIdLst>
    <p:handoutMasterId r:id="rId41"/>
  </p:handoutMasterIdLst>
  <p:sldIdLst>
    <p:sldId id="3905" r:id="rId5"/>
    <p:sldId id="3938" r:id="rId6"/>
    <p:sldId id="3939" r:id="rId7"/>
    <p:sldId id="3921" r:id="rId8"/>
    <p:sldId id="3906" r:id="rId9"/>
    <p:sldId id="3833" r:id="rId10"/>
    <p:sldId id="3920" r:id="rId11"/>
    <p:sldId id="3940" r:id="rId12"/>
    <p:sldId id="3908" r:id="rId13"/>
    <p:sldId id="3909" r:id="rId14"/>
    <p:sldId id="3911" r:id="rId15"/>
    <p:sldId id="3838" r:id="rId16"/>
    <p:sldId id="3900" r:id="rId17"/>
    <p:sldId id="3922" r:id="rId18"/>
    <p:sldId id="3897" r:id="rId19"/>
    <p:sldId id="3835" r:id="rId20"/>
    <p:sldId id="3923" r:id="rId21"/>
    <p:sldId id="3834" r:id="rId22"/>
    <p:sldId id="3926" r:id="rId23"/>
    <p:sldId id="3810" r:id="rId24"/>
    <p:sldId id="3859" r:id="rId25"/>
    <p:sldId id="3863" r:id="rId26"/>
    <p:sldId id="3896" r:id="rId27"/>
    <p:sldId id="3862" r:id="rId28"/>
    <p:sldId id="3894" r:id="rId29"/>
    <p:sldId id="3895" r:id="rId30"/>
    <p:sldId id="3915" r:id="rId31"/>
    <p:sldId id="3893" r:id="rId32"/>
    <p:sldId id="3924" r:id="rId33"/>
    <p:sldId id="3935" r:id="rId34"/>
    <p:sldId id="3934" r:id="rId35"/>
    <p:sldId id="3937" r:id="rId36"/>
    <p:sldId id="3936" r:id="rId37"/>
    <p:sldId id="3941" r:id="rId38"/>
    <p:sldId id="3942" r:id="rId39"/>
  </p:sldIdLst>
  <p:sldSz cx="9144000" cy="6858000" type="screen4x3"/>
  <p:notesSz cx="6881813" cy="9296400"/>
  <p:defaultTextStyle>
    <a:defPPr>
      <a:defRPr lang="en-US"/>
    </a:defPPr>
    <a:lvl1pPr algn="l" rtl="0" fontAlgn="base">
      <a:spcBef>
        <a:spcPct val="0"/>
      </a:spcBef>
      <a:spcAft>
        <a:spcPct val="0"/>
      </a:spcAft>
      <a:defRPr sz="2400" i="1" kern="1200">
        <a:solidFill>
          <a:schemeClr val="tx1"/>
        </a:solidFill>
        <a:latin typeface="Times"/>
        <a:ea typeface="+mn-ea"/>
        <a:cs typeface="+mn-cs"/>
      </a:defRPr>
    </a:lvl1pPr>
    <a:lvl2pPr marL="457200" algn="l" rtl="0" fontAlgn="base">
      <a:spcBef>
        <a:spcPct val="0"/>
      </a:spcBef>
      <a:spcAft>
        <a:spcPct val="0"/>
      </a:spcAft>
      <a:defRPr sz="2400" i="1" kern="1200">
        <a:solidFill>
          <a:schemeClr val="tx1"/>
        </a:solidFill>
        <a:latin typeface="Times"/>
        <a:ea typeface="+mn-ea"/>
        <a:cs typeface="+mn-cs"/>
      </a:defRPr>
    </a:lvl2pPr>
    <a:lvl3pPr marL="914400" algn="l" rtl="0" fontAlgn="base">
      <a:spcBef>
        <a:spcPct val="0"/>
      </a:spcBef>
      <a:spcAft>
        <a:spcPct val="0"/>
      </a:spcAft>
      <a:defRPr sz="2400" i="1" kern="1200">
        <a:solidFill>
          <a:schemeClr val="tx1"/>
        </a:solidFill>
        <a:latin typeface="Times"/>
        <a:ea typeface="+mn-ea"/>
        <a:cs typeface="+mn-cs"/>
      </a:defRPr>
    </a:lvl3pPr>
    <a:lvl4pPr marL="1371600" algn="l" rtl="0" fontAlgn="base">
      <a:spcBef>
        <a:spcPct val="0"/>
      </a:spcBef>
      <a:spcAft>
        <a:spcPct val="0"/>
      </a:spcAft>
      <a:defRPr sz="2400" i="1" kern="1200">
        <a:solidFill>
          <a:schemeClr val="tx1"/>
        </a:solidFill>
        <a:latin typeface="Times"/>
        <a:ea typeface="+mn-ea"/>
        <a:cs typeface="+mn-cs"/>
      </a:defRPr>
    </a:lvl4pPr>
    <a:lvl5pPr marL="1828800" algn="l" rtl="0" fontAlgn="base">
      <a:spcBef>
        <a:spcPct val="0"/>
      </a:spcBef>
      <a:spcAft>
        <a:spcPct val="0"/>
      </a:spcAft>
      <a:defRPr sz="2400" i="1" kern="1200">
        <a:solidFill>
          <a:schemeClr val="tx1"/>
        </a:solidFill>
        <a:latin typeface="Times"/>
        <a:ea typeface="+mn-ea"/>
        <a:cs typeface="+mn-cs"/>
      </a:defRPr>
    </a:lvl5pPr>
    <a:lvl6pPr marL="2286000" algn="l" defTabSz="914400" rtl="0" eaLnBrk="1" latinLnBrk="0" hangingPunct="1">
      <a:defRPr sz="2400" i="1" kern="1200">
        <a:solidFill>
          <a:schemeClr val="tx1"/>
        </a:solidFill>
        <a:latin typeface="Times"/>
        <a:ea typeface="+mn-ea"/>
        <a:cs typeface="+mn-cs"/>
      </a:defRPr>
    </a:lvl6pPr>
    <a:lvl7pPr marL="2743200" algn="l" defTabSz="914400" rtl="0" eaLnBrk="1" latinLnBrk="0" hangingPunct="1">
      <a:defRPr sz="2400" i="1" kern="1200">
        <a:solidFill>
          <a:schemeClr val="tx1"/>
        </a:solidFill>
        <a:latin typeface="Times"/>
        <a:ea typeface="+mn-ea"/>
        <a:cs typeface="+mn-cs"/>
      </a:defRPr>
    </a:lvl7pPr>
    <a:lvl8pPr marL="3200400" algn="l" defTabSz="914400" rtl="0" eaLnBrk="1" latinLnBrk="0" hangingPunct="1">
      <a:defRPr sz="2400" i="1" kern="1200">
        <a:solidFill>
          <a:schemeClr val="tx1"/>
        </a:solidFill>
        <a:latin typeface="Times"/>
        <a:ea typeface="+mn-ea"/>
        <a:cs typeface="+mn-cs"/>
      </a:defRPr>
    </a:lvl8pPr>
    <a:lvl9pPr marL="3657600" algn="l" defTabSz="914400" rtl="0" eaLnBrk="1" latinLnBrk="0" hangingPunct="1">
      <a:defRPr sz="2400" i="1"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3399FF"/>
    <a:srgbClr val="FFFFFF"/>
    <a:srgbClr val="FF0000"/>
    <a:srgbClr val="FFFF99"/>
    <a:srgbClr val="FFCC66"/>
    <a:srgbClr val="FFB91D"/>
    <a:srgbClr val="FF99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0" autoAdjust="0"/>
    <p:restoredTop sz="91935" autoAdjust="0"/>
  </p:normalViewPr>
  <p:slideViewPr>
    <p:cSldViewPr snapToGrid="0">
      <p:cViewPr varScale="1">
        <p:scale>
          <a:sx n="85" d="100"/>
          <a:sy n="85" d="100"/>
        </p:scale>
        <p:origin x="5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66" d="100"/>
          <a:sy n="66" d="100"/>
        </p:scale>
        <p:origin x="-2646" y="498"/>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81911" cy="464184"/>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0" hangingPunct="0">
              <a:defRPr sz="1200" i="0">
                <a:latin typeface="Times" pitchFamily="18" charset="0"/>
              </a:defRPr>
            </a:lvl1pPr>
          </a:lstStyle>
          <a:p>
            <a:pPr>
              <a:defRPr/>
            </a:pPr>
            <a:endParaRPr lang="en-US"/>
          </a:p>
        </p:txBody>
      </p:sp>
      <p:sp>
        <p:nvSpPr>
          <p:cNvPr id="31747" name="Rectangle 3"/>
          <p:cNvSpPr>
            <a:spLocks noGrp="1" noChangeArrowheads="1"/>
          </p:cNvSpPr>
          <p:nvPr>
            <p:ph type="dt" sz="quarter" idx="1"/>
          </p:nvPr>
        </p:nvSpPr>
        <p:spPr bwMode="auto">
          <a:xfrm>
            <a:off x="3899903" y="1"/>
            <a:ext cx="2981911" cy="464184"/>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defRPr sz="1200" i="0">
                <a:latin typeface="Times" pitchFamily="18" charset="0"/>
              </a:defRPr>
            </a:lvl1pPr>
          </a:lstStyle>
          <a:p>
            <a:pPr>
              <a:defRPr/>
            </a:pPr>
            <a:endParaRPr lang="en-US"/>
          </a:p>
        </p:txBody>
      </p:sp>
      <p:sp>
        <p:nvSpPr>
          <p:cNvPr id="31748" name="Rectangle 4"/>
          <p:cNvSpPr>
            <a:spLocks noGrp="1" noChangeArrowheads="1"/>
          </p:cNvSpPr>
          <p:nvPr>
            <p:ph type="ftr" sz="quarter" idx="2"/>
          </p:nvPr>
        </p:nvSpPr>
        <p:spPr bwMode="auto">
          <a:xfrm>
            <a:off x="0" y="8832217"/>
            <a:ext cx="2981911" cy="464184"/>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1200" i="0">
                <a:latin typeface="Times" pitchFamily="18" charset="0"/>
              </a:defRPr>
            </a:lvl1pPr>
          </a:lstStyle>
          <a:p>
            <a:pPr>
              <a:defRPr/>
            </a:pPr>
            <a:endParaRPr lang="en-US"/>
          </a:p>
        </p:txBody>
      </p:sp>
      <p:sp>
        <p:nvSpPr>
          <p:cNvPr id="31749" name="Rectangle 5"/>
          <p:cNvSpPr>
            <a:spLocks noGrp="1" noChangeArrowheads="1"/>
          </p:cNvSpPr>
          <p:nvPr>
            <p:ph type="sldNum" sz="quarter" idx="3"/>
          </p:nvPr>
        </p:nvSpPr>
        <p:spPr bwMode="auto">
          <a:xfrm>
            <a:off x="3899903" y="8832217"/>
            <a:ext cx="2981911" cy="464184"/>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defRPr sz="1200" i="0">
                <a:latin typeface="Times" pitchFamily="18" charset="0"/>
              </a:defRPr>
            </a:lvl1pPr>
          </a:lstStyle>
          <a:p>
            <a:pPr>
              <a:defRPr/>
            </a:pPr>
            <a:fld id="{8334D730-2325-48DB-8264-A34933E53B18}" type="slidenum">
              <a:rPr lang="en-US"/>
              <a:pPr>
                <a:defRPr/>
              </a:pPr>
              <a:t>‹#›</a:t>
            </a:fld>
            <a:endParaRPr lang="en-US" dirty="0"/>
          </a:p>
        </p:txBody>
      </p:sp>
    </p:spTree>
    <p:extLst>
      <p:ext uri="{BB962C8B-B14F-4D97-AF65-F5344CB8AC3E}">
        <p14:creationId xmlns:p14="http://schemas.microsoft.com/office/powerpoint/2010/main" val="38012575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81911" cy="464184"/>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eaLnBrk="0" hangingPunct="0">
              <a:defRPr sz="1200" i="0">
                <a:latin typeface="Times" pitchFamily="18" charset="0"/>
              </a:defRPr>
            </a:lvl1pPr>
          </a:lstStyle>
          <a:p>
            <a:pPr>
              <a:defRPr/>
            </a:pPr>
            <a:endParaRPr lang="en-US"/>
          </a:p>
        </p:txBody>
      </p:sp>
      <p:sp>
        <p:nvSpPr>
          <p:cNvPr id="5123" name="Rectangle 3"/>
          <p:cNvSpPr>
            <a:spLocks noGrp="1" noChangeArrowheads="1"/>
          </p:cNvSpPr>
          <p:nvPr>
            <p:ph type="dt" idx="1"/>
          </p:nvPr>
        </p:nvSpPr>
        <p:spPr bwMode="auto">
          <a:xfrm>
            <a:off x="3899903" y="1"/>
            <a:ext cx="2981911" cy="464184"/>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defRPr sz="1200" i="0">
                <a:latin typeface="Times" pitchFamily="18" charset="0"/>
              </a:defRPr>
            </a:lvl1pPr>
          </a:lstStyle>
          <a:p>
            <a:pPr>
              <a:defRPr/>
            </a:pPr>
            <a:endParaRPr lang="en-US"/>
          </a:p>
        </p:txBody>
      </p:sp>
      <p:sp>
        <p:nvSpPr>
          <p:cNvPr id="133124"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7992" y="4416109"/>
            <a:ext cx="5045830" cy="4182427"/>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2217"/>
            <a:ext cx="2981911" cy="464184"/>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1200" i="0">
                <a:latin typeface="Times"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99903" y="8832217"/>
            <a:ext cx="2981911" cy="464184"/>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defRPr sz="1200" i="0">
                <a:latin typeface="Times" pitchFamily="18" charset="0"/>
              </a:defRPr>
            </a:lvl1pPr>
          </a:lstStyle>
          <a:p>
            <a:pPr>
              <a:defRPr/>
            </a:pPr>
            <a:fld id="{4A21E4CE-7BBE-4F95-AF9B-F583E4D2676F}" type="slidenum">
              <a:rPr lang="en-US"/>
              <a:pPr>
                <a:defRPr/>
              </a:pPr>
              <a:t>‹#›</a:t>
            </a:fld>
            <a:endParaRPr lang="en-US" dirty="0"/>
          </a:p>
        </p:txBody>
      </p:sp>
    </p:spTree>
    <p:extLst>
      <p:ext uri="{BB962C8B-B14F-4D97-AF65-F5344CB8AC3E}">
        <p14:creationId xmlns:p14="http://schemas.microsoft.com/office/powerpoint/2010/main" val="36786468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E0678CD-6B3B-4336-ACB2-A737559D5FF0}" type="slidenum">
              <a:rPr lang="en-US">
                <a:solidFill>
                  <a:prstClr val="black"/>
                </a:solidFill>
              </a:rPr>
              <a:pPr>
                <a:defRPr/>
              </a:pPr>
              <a:t>4</a:t>
            </a:fld>
            <a:endParaRPr lang="en-US" dirty="0">
              <a:solidFill>
                <a:prstClr val="black"/>
              </a:solidFill>
            </a:endParaRPr>
          </a:p>
        </p:txBody>
      </p:sp>
      <p:sp>
        <p:nvSpPr>
          <p:cNvPr id="5" name="Rectangle 4"/>
          <p:cNvSpPr/>
          <p:nvPr/>
        </p:nvSpPr>
        <p:spPr>
          <a:xfrm>
            <a:off x="2136545" y="5513911"/>
            <a:ext cx="2215675" cy="29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446" tIns="46223" rIns="92446" bIns="46223"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33188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Opel Removal of </a:t>
            </a:r>
            <a:r>
              <a:rPr lang="en-GB" dirty="0" err="1" smtClean="0">
                <a:solidFill>
                  <a:srgbClr val="FF0000"/>
                </a:solidFill>
              </a:rPr>
              <a:t>swarf</a:t>
            </a:r>
            <a:r>
              <a:rPr lang="en-GB" dirty="0" smtClean="0">
                <a:solidFill>
                  <a:srgbClr val="FF0000"/>
                </a:solidFill>
              </a:rPr>
              <a:t> and cooling</a:t>
            </a:r>
            <a:r>
              <a:rPr lang="en-GB" baseline="0" dirty="0" smtClean="0">
                <a:solidFill>
                  <a:srgbClr val="FF0000"/>
                </a:solidFill>
              </a:rPr>
              <a:t> liquids during machining process. </a:t>
            </a:r>
            <a:endParaRPr lang="en-GB" dirty="0">
              <a:solidFill>
                <a:srgbClr val="FF0000"/>
              </a:solidFill>
            </a:endParaRPr>
          </a:p>
        </p:txBody>
      </p:sp>
    </p:spTree>
    <p:extLst>
      <p:ext uri="{BB962C8B-B14F-4D97-AF65-F5344CB8AC3E}">
        <p14:creationId xmlns:p14="http://schemas.microsoft.com/office/powerpoint/2010/main" val="420294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BMW , </a:t>
            </a:r>
            <a:r>
              <a:rPr lang="en-GB" dirty="0" err="1" smtClean="0">
                <a:solidFill>
                  <a:srgbClr val="FF0000"/>
                </a:solidFill>
              </a:rPr>
              <a:t>swarf</a:t>
            </a:r>
            <a:r>
              <a:rPr lang="en-GB" dirty="0" smtClean="0">
                <a:solidFill>
                  <a:srgbClr val="FF0000"/>
                </a:solidFill>
              </a:rPr>
              <a:t> and dust removal</a:t>
            </a:r>
            <a:endParaRPr lang="en-GB" dirty="0">
              <a:solidFill>
                <a:srgbClr val="FF0000"/>
              </a:solidFill>
            </a:endParaRPr>
          </a:p>
        </p:txBody>
      </p:sp>
    </p:spTree>
    <p:extLst>
      <p:ext uri="{BB962C8B-B14F-4D97-AF65-F5344CB8AC3E}">
        <p14:creationId xmlns:p14="http://schemas.microsoft.com/office/powerpoint/2010/main" val="425371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BMW Landshut – Removal of </a:t>
            </a:r>
            <a:r>
              <a:rPr lang="en-GB" dirty="0" err="1" smtClean="0">
                <a:solidFill>
                  <a:srgbClr val="FF0000"/>
                </a:solidFill>
              </a:rPr>
              <a:t>swarfs</a:t>
            </a:r>
            <a:r>
              <a:rPr lang="en-GB" dirty="0" smtClean="0">
                <a:solidFill>
                  <a:srgbClr val="FF0000"/>
                </a:solidFill>
              </a:rPr>
              <a:t> during sawing operation on casted engine parts</a:t>
            </a:r>
            <a:endParaRPr lang="en-GB" dirty="0">
              <a:solidFill>
                <a:srgbClr val="FF0000"/>
              </a:solidFill>
            </a:endParaRPr>
          </a:p>
        </p:txBody>
      </p:sp>
    </p:spTree>
    <p:extLst>
      <p:ext uri="{BB962C8B-B14F-4D97-AF65-F5344CB8AC3E}">
        <p14:creationId xmlns:p14="http://schemas.microsoft.com/office/powerpoint/2010/main" val="375027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Before</a:t>
            </a:r>
            <a:r>
              <a:rPr lang="en-GB" baseline="0" dirty="0" smtClean="0">
                <a:solidFill>
                  <a:srgbClr val="FF0000"/>
                </a:solidFill>
              </a:rPr>
              <a:t> car body goes into paint shop, needs to be cleaned from dust</a:t>
            </a:r>
            <a:endParaRPr lang="en-GB" dirty="0">
              <a:solidFill>
                <a:srgbClr val="FF0000"/>
              </a:solidFill>
            </a:endParaRPr>
          </a:p>
        </p:txBody>
      </p:sp>
    </p:spTree>
    <p:extLst>
      <p:ext uri="{BB962C8B-B14F-4D97-AF65-F5344CB8AC3E}">
        <p14:creationId xmlns:p14="http://schemas.microsoft.com/office/powerpoint/2010/main" val="101946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Company</a:t>
            </a:r>
            <a:r>
              <a:rPr lang="en-GB" baseline="0" dirty="0" smtClean="0">
                <a:solidFill>
                  <a:srgbClr val="FF0000"/>
                </a:solidFill>
              </a:rPr>
              <a:t> </a:t>
            </a:r>
            <a:r>
              <a:rPr lang="en-GB" dirty="0" err="1" smtClean="0">
                <a:solidFill>
                  <a:srgbClr val="FF0000"/>
                </a:solidFill>
              </a:rPr>
              <a:t>Kurz</a:t>
            </a:r>
            <a:r>
              <a:rPr lang="en-GB" dirty="0" smtClean="0">
                <a:solidFill>
                  <a:srgbClr val="FF0000"/>
                </a:solidFill>
              </a:rPr>
              <a:t>, machine</a:t>
            </a:r>
            <a:r>
              <a:rPr lang="en-GB" baseline="0" dirty="0" smtClean="0">
                <a:solidFill>
                  <a:srgbClr val="FF0000"/>
                </a:solidFill>
              </a:rPr>
              <a:t> builder for </a:t>
            </a:r>
            <a:r>
              <a:rPr lang="en-GB" dirty="0" smtClean="0">
                <a:solidFill>
                  <a:srgbClr val="FF0000"/>
                </a:solidFill>
              </a:rPr>
              <a:t>BMW for </a:t>
            </a:r>
            <a:r>
              <a:rPr lang="en-GB" dirty="0" err="1" smtClean="0">
                <a:solidFill>
                  <a:srgbClr val="FF0000"/>
                </a:solidFill>
              </a:rPr>
              <a:t>deburring</a:t>
            </a:r>
            <a:r>
              <a:rPr lang="en-GB" dirty="0" smtClean="0">
                <a:solidFill>
                  <a:srgbClr val="FF0000"/>
                </a:solidFill>
              </a:rPr>
              <a:t> of casted/</a:t>
            </a:r>
            <a:r>
              <a:rPr lang="en-GB" dirty="0" err="1" smtClean="0">
                <a:solidFill>
                  <a:srgbClr val="FF0000"/>
                </a:solidFill>
              </a:rPr>
              <a:t>molded</a:t>
            </a:r>
            <a:r>
              <a:rPr lang="en-GB" dirty="0" smtClean="0">
                <a:solidFill>
                  <a:srgbClr val="FF0000"/>
                </a:solidFill>
              </a:rPr>
              <a:t> parts.</a:t>
            </a:r>
            <a:endParaRPr lang="en-GB" dirty="0">
              <a:solidFill>
                <a:srgbClr val="FF0000"/>
              </a:solidFill>
            </a:endParaRPr>
          </a:p>
        </p:txBody>
      </p:sp>
    </p:spTree>
    <p:extLst>
      <p:ext uri="{BB962C8B-B14F-4D97-AF65-F5344CB8AC3E}">
        <p14:creationId xmlns:p14="http://schemas.microsoft.com/office/powerpoint/2010/main" val="316815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BMW</a:t>
            </a:r>
            <a:r>
              <a:rPr lang="en-GB" baseline="0" dirty="0" smtClean="0">
                <a:solidFill>
                  <a:srgbClr val="FF0000"/>
                </a:solidFill>
              </a:rPr>
              <a:t> Landshut, machine to clean sand casted parts for engine production.</a:t>
            </a:r>
            <a:endParaRPr lang="en-GB" dirty="0">
              <a:solidFill>
                <a:srgbClr val="FF0000"/>
              </a:solidFill>
            </a:endParaRPr>
          </a:p>
        </p:txBody>
      </p:sp>
    </p:spTree>
    <p:extLst>
      <p:ext uri="{BB962C8B-B14F-4D97-AF65-F5344CB8AC3E}">
        <p14:creationId xmlns:p14="http://schemas.microsoft.com/office/powerpoint/2010/main" val="204743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BMW Landshut – Removal of </a:t>
            </a:r>
            <a:r>
              <a:rPr lang="en-GB" dirty="0" err="1" smtClean="0">
                <a:solidFill>
                  <a:srgbClr val="FF0000"/>
                </a:solidFill>
              </a:rPr>
              <a:t>swarfs</a:t>
            </a:r>
            <a:r>
              <a:rPr lang="en-GB" dirty="0" smtClean="0">
                <a:solidFill>
                  <a:srgbClr val="FF0000"/>
                </a:solidFill>
              </a:rPr>
              <a:t> during sawing operation on casted engine parts</a:t>
            </a:r>
            <a:endParaRPr lang="en-GB" dirty="0">
              <a:solidFill>
                <a:srgbClr val="FF0000"/>
              </a:solidFill>
            </a:endParaRPr>
          </a:p>
        </p:txBody>
      </p:sp>
    </p:spTree>
    <p:extLst>
      <p:ext uri="{BB962C8B-B14F-4D97-AF65-F5344CB8AC3E}">
        <p14:creationId xmlns:p14="http://schemas.microsoft.com/office/powerpoint/2010/main" val="33432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BMW </a:t>
            </a:r>
            <a:r>
              <a:rPr lang="en-GB" dirty="0" err="1" smtClean="0">
                <a:solidFill>
                  <a:srgbClr val="FF0000"/>
                </a:solidFill>
              </a:rPr>
              <a:t>Munchen</a:t>
            </a:r>
            <a:r>
              <a:rPr lang="en-GB" dirty="0" smtClean="0">
                <a:solidFill>
                  <a:srgbClr val="FF0000"/>
                </a:solidFill>
              </a:rPr>
              <a:t>,</a:t>
            </a:r>
            <a:r>
              <a:rPr lang="en-GB" baseline="0" dirty="0" smtClean="0">
                <a:solidFill>
                  <a:srgbClr val="FF0000"/>
                </a:solidFill>
              </a:rPr>
              <a:t> bolt feeding equipment (Nelson) to feed weld bolts to car bottom plate.</a:t>
            </a:r>
            <a:endParaRPr lang="en-GB" dirty="0">
              <a:solidFill>
                <a:srgbClr val="FF0000"/>
              </a:solidFill>
            </a:endParaRPr>
          </a:p>
        </p:txBody>
      </p:sp>
    </p:spTree>
    <p:extLst>
      <p:ext uri="{BB962C8B-B14F-4D97-AF65-F5344CB8AC3E}">
        <p14:creationId xmlns:p14="http://schemas.microsoft.com/office/powerpoint/2010/main" val="24740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E0678CD-6B3B-4336-ACB2-A737559D5FF0}" type="slidenum">
              <a:rPr lang="en-US">
                <a:solidFill>
                  <a:prstClr val="black"/>
                </a:solidFill>
              </a:rPr>
              <a:pPr>
                <a:defRPr/>
              </a:pPr>
              <a:t>29</a:t>
            </a:fld>
            <a:endParaRPr lang="en-US" dirty="0">
              <a:solidFill>
                <a:prstClr val="black"/>
              </a:solidFill>
            </a:endParaRPr>
          </a:p>
        </p:txBody>
      </p:sp>
      <p:sp>
        <p:nvSpPr>
          <p:cNvPr id="5" name="Rectangle 4"/>
          <p:cNvSpPr/>
          <p:nvPr/>
        </p:nvSpPr>
        <p:spPr>
          <a:xfrm>
            <a:off x="2136545" y="5513911"/>
            <a:ext cx="2215675" cy="29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446" tIns="46223" rIns="92446" bIns="46223"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18379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90500"/>
            <a:ext cx="4352925" cy="3263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184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E0678CD-6B3B-4336-ACB2-A737559D5FF0}" type="slidenum">
              <a:rPr lang="en-US">
                <a:solidFill>
                  <a:prstClr val="black"/>
                </a:solidFill>
              </a:rPr>
              <a:pPr>
                <a:defRPr/>
              </a:pPr>
              <a:t>7</a:t>
            </a:fld>
            <a:endParaRPr lang="en-US" dirty="0">
              <a:solidFill>
                <a:prstClr val="black"/>
              </a:solidFill>
            </a:endParaRPr>
          </a:p>
        </p:txBody>
      </p:sp>
      <p:sp>
        <p:nvSpPr>
          <p:cNvPr id="5" name="Rectangle 4"/>
          <p:cNvSpPr/>
          <p:nvPr/>
        </p:nvSpPr>
        <p:spPr>
          <a:xfrm>
            <a:off x="2136545" y="5513911"/>
            <a:ext cx="2215675" cy="29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446" tIns="46223" rIns="92446" bIns="46223"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86224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High flow</a:t>
            </a:r>
            <a:r>
              <a:rPr lang="nl-NL" baseline="0" dirty="0" smtClean="0"/>
              <a:t> </a:t>
            </a:r>
            <a:r>
              <a:rPr lang="nl-NL" baseline="0" dirty="0" err="1" smtClean="0"/>
              <a:t>applications</a:t>
            </a:r>
            <a:r>
              <a:rPr lang="nl-NL" baseline="0" dirty="0" smtClean="0"/>
              <a:t>,   </a:t>
            </a:r>
            <a:endParaRPr lang="nl-NL" dirty="0"/>
          </a:p>
        </p:txBody>
      </p:sp>
    </p:spTree>
    <p:extLst>
      <p:ext uri="{BB962C8B-B14F-4D97-AF65-F5344CB8AC3E}">
        <p14:creationId xmlns:p14="http://schemas.microsoft.com/office/powerpoint/2010/main" val="390905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assuming there is an Air Saver on every blow off application</a:t>
            </a:r>
            <a:endParaRPr lang="en-US" dirty="0"/>
          </a:p>
        </p:txBody>
      </p:sp>
    </p:spTree>
    <p:extLst>
      <p:ext uri="{BB962C8B-B14F-4D97-AF65-F5344CB8AC3E}">
        <p14:creationId xmlns:p14="http://schemas.microsoft.com/office/powerpoint/2010/main" val="8929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9283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E0678CD-6B3B-4336-ACB2-A737559D5FF0}" type="slidenum">
              <a:rPr lang="en-US">
                <a:solidFill>
                  <a:prstClr val="black"/>
                </a:solidFill>
              </a:rPr>
              <a:pPr>
                <a:defRPr/>
              </a:pPr>
              <a:t>14</a:t>
            </a:fld>
            <a:endParaRPr lang="en-US" dirty="0">
              <a:solidFill>
                <a:prstClr val="black"/>
              </a:solidFill>
            </a:endParaRPr>
          </a:p>
        </p:txBody>
      </p:sp>
      <p:sp>
        <p:nvSpPr>
          <p:cNvPr id="5" name="Rectangle 4"/>
          <p:cNvSpPr/>
          <p:nvPr/>
        </p:nvSpPr>
        <p:spPr>
          <a:xfrm>
            <a:off x="2136545" y="5513911"/>
            <a:ext cx="2215675" cy="29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446" tIns="46223" rIns="92446" bIns="46223"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2545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E0678CD-6B3B-4336-ACB2-A737559D5FF0}" type="slidenum">
              <a:rPr lang="en-US">
                <a:solidFill>
                  <a:prstClr val="black"/>
                </a:solidFill>
              </a:rPr>
              <a:pPr>
                <a:defRPr/>
              </a:pPr>
              <a:t>17</a:t>
            </a:fld>
            <a:endParaRPr lang="en-US" dirty="0">
              <a:solidFill>
                <a:prstClr val="black"/>
              </a:solidFill>
            </a:endParaRPr>
          </a:p>
        </p:txBody>
      </p:sp>
      <p:sp>
        <p:nvSpPr>
          <p:cNvPr id="5" name="Rectangle 4"/>
          <p:cNvSpPr/>
          <p:nvPr/>
        </p:nvSpPr>
        <p:spPr>
          <a:xfrm>
            <a:off x="2136545" y="5513911"/>
            <a:ext cx="2215675" cy="290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446" tIns="46223" rIns="92446" bIns="46223"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27154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Arial" charset="0"/>
                <a:ea typeface="ＭＳ Ｐ明朝" charset="-128"/>
                <a:cs typeface="+mn-cs"/>
              </a:rPr>
              <a:t>ここでは、パルスエアーブローの採用となっていますが、その内容は“エアセービングユニット”そのものです。</a:t>
            </a:r>
            <a:endParaRPr kumimoji="1" lang="en-US" altLang="ja-JP" sz="1200" kern="1200" dirty="0" smtClean="0">
              <a:solidFill>
                <a:schemeClr val="tx1"/>
              </a:solidFill>
              <a:effectLst/>
              <a:latin typeface="Arial" charset="0"/>
              <a:ea typeface="ＭＳ Ｐ明朝" charset="-128"/>
              <a:cs typeface="+mn-cs"/>
            </a:endParaRPr>
          </a:p>
          <a:p>
            <a:r>
              <a:rPr kumimoji="1" lang="ja-JP" altLang="ja-JP" sz="1200" kern="1200" dirty="0" smtClean="0">
                <a:solidFill>
                  <a:schemeClr val="tx1"/>
                </a:solidFill>
                <a:effectLst/>
                <a:latin typeface="Arial" charset="0"/>
                <a:ea typeface="ＭＳ Ｐ明朝" charset="-128"/>
                <a:cs typeface="+mn-cs"/>
              </a:rPr>
              <a:t>レポートには“エアセービングユニット”の写真まで掲載されています。このように、業界全体から注目を浴びています。</a:t>
            </a:r>
          </a:p>
          <a:p>
            <a:r>
              <a:rPr kumimoji="1" lang="ja-JP" altLang="en-US" sz="1200" kern="1200" dirty="0" smtClean="0">
                <a:solidFill>
                  <a:schemeClr val="tx1"/>
                </a:solidFill>
                <a:effectLst/>
                <a:latin typeface="Arial" charset="0"/>
                <a:ea typeface="ＭＳ Ｐ明朝" charset="-128"/>
                <a:cs typeface="+mn-cs"/>
              </a:rPr>
              <a:t>（</a:t>
            </a:r>
            <a:r>
              <a:rPr kumimoji="1" lang="en-US" altLang="ja-JP" sz="1200" kern="1200" dirty="0" smtClean="0">
                <a:solidFill>
                  <a:schemeClr val="tx1"/>
                </a:solidFill>
                <a:effectLst/>
                <a:latin typeface="Arial" charset="0"/>
                <a:ea typeface="ＭＳ Ｐ明朝" charset="-128"/>
                <a:cs typeface="+mn-cs"/>
              </a:rPr>
              <a:t>ASV5000</a:t>
            </a:r>
            <a:r>
              <a:rPr kumimoji="1" lang="ja-JP" altLang="en-US" sz="1200" kern="1200" dirty="0" smtClean="0">
                <a:solidFill>
                  <a:schemeClr val="tx1"/>
                </a:solidFill>
                <a:effectLst/>
                <a:latin typeface="Arial" charset="0"/>
                <a:ea typeface="ＭＳ Ｐ明朝" charset="-128"/>
                <a:cs typeface="+mn-cs"/>
              </a:rPr>
              <a:t>の写真）</a:t>
            </a:r>
            <a:endParaRPr kumimoji="1" lang="en-US" altLang="ja-JP" sz="1200" kern="1200" dirty="0" smtClean="0">
              <a:solidFill>
                <a:schemeClr val="tx1"/>
              </a:solidFill>
              <a:effectLst/>
              <a:latin typeface="Arial" charset="0"/>
              <a:ea typeface="ＭＳ Ｐ明朝" charset="-128"/>
              <a:cs typeface="+mn-cs"/>
            </a:endParaRPr>
          </a:p>
          <a:p>
            <a:endParaRPr kumimoji="1" lang="en-US" altLang="ja-JP" sz="1200" kern="1200" dirty="0" smtClean="0">
              <a:solidFill>
                <a:schemeClr val="tx1"/>
              </a:solidFill>
              <a:effectLst/>
              <a:latin typeface="Arial" charset="0"/>
              <a:ea typeface="ＭＳ Ｐ明朝" charset="-128"/>
              <a:cs typeface="+mn-cs"/>
            </a:endParaRPr>
          </a:p>
          <a:p>
            <a:r>
              <a:rPr kumimoji="1" lang="en-US" altLang="ja-JP" sz="1200" kern="1200" dirty="0" smtClean="0">
                <a:solidFill>
                  <a:schemeClr val="tx1"/>
                </a:solidFill>
                <a:effectLst/>
                <a:latin typeface="Arial" charset="0"/>
                <a:ea typeface="ＭＳ Ｐ明朝" charset="-128"/>
                <a:cs typeface="+mn-cs"/>
              </a:rPr>
              <a:t>※</a:t>
            </a:r>
            <a:r>
              <a:rPr kumimoji="1" lang="ja-JP" altLang="en-US" sz="1200" kern="1200" dirty="0" smtClean="0">
                <a:solidFill>
                  <a:schemeClr val="tx1"/>
                </a:solidFill>
                <a:effectLst/>
                <a:latin typeface="Arial" charset="0"/>
                <a:ea typeface="ＭＳ Ｐ明朝" charset="-128"/>
                <a:cs typeface="+mn-cs"/>
              </a:rPr>
              <a:t> </a:t>
            </a:r>
            <a:r>
              <a:rPr kumimoji="1" lang="en-US" altLang="ja-JP" sz="1200" kern="1200" dirty="0" smtClean="0">
                <a:solidFill>
                  <a:schemeClr val="tx1"/>
                </a:solidFill>
                <a:effectLst/>
                <a:latin typeface="Arial" charset="0"/>
                <a:ea typeface="ＭＳ Ｐ明朝" charset="-128"/>
                <a:cs typeface="+mn-cs"/>
              </a:rPr>
              <a:t>6</a:t>
            </a:r>
            <a:r>
              <a:rPr kumimoji="1" lang="ja-JP" altLang="en-US" sz="1200" kern="1200" dirty="0" smtClean="0">
                <a:solidFill>
                  <a:schemeClr val="tx1"/>
                </a:solidFill>
                <a:effectLst/>
                <a:latin typeface="Arial" charset="0"/>
                <a:ea typeface="ＭＳ Ｐ明朝" charset="-128"/>
                <a:cs typeface="+mn-cs"/>
              </a:rPr>
              <a:t>ページに戻って</a:t>
            </a:r>
            <a:endParaRPr kumimoji="1" lang="en-US" altLang="ja-JP" sz="1200" kern="1200" dirty="0" smtClean="0">
              <a:solidFill>
                <a:schemeClr val="tx1"/>
              </a:solidFill>
              <a:effectLst/>
              <a:latin typeface="Arial" charset="0"/>
              <a:ea typeface="ＭＳ Ｐ明朝" charset="-128"/>
              <a:cs typeface="+mn-cs"/>
            </a:endParaRPr>
          </a:p>
          <a:p>
            <a:r>
              <a:rPr kumimoji="1" lang="en-US" altLang="ja-JP" sz="1200" kern="1200" dirty="0" smtClean="0">
                <a:solidFill>
                  <a:schemeClr val="tx1"/>
                </a:solidFill>
                <a:effectLst/>
                <a:latin typeface="Arial" charset="0"/>
                <a:ea typeface="ＭＳ Ｐ明朝" charset="-128"/>
                <a:cs typeface="+mn-cs"/>
              </a:rPr>
              <a:t>170</a:t>
            </a:r>
            <a:r>
              <a:rPr kumimoji="1" lang="ja-JP" altLang="ja-JP" sz="1200" kern="1200" dirty="0" smtClean="0">
                <a:solidFill>
                  <a:schemeClr val="tx1"/>
                </a:solidFill>
                <a:effectLst/>
                <a:latin typeface="Arial" charset="0"/>
                <a:ea typeface="ＭＳ Ｐ明朝" charset="-128"/>
                <a:cs typeface="+mn-cs"/>
              </a:rPr>
              <a:t>社のアンケート結果では、およそ</a:t>
            </a:r>
            <a:r>
              <a:rPr kumimoji="1" lang="en-US" altLang="ja-JP" sz="1200" kern="1200" dirty="0" smtClean="0">
                <a:solidFill>
                  <a:schemeClr val="tx1"/>
                </a:solidFill>
                <a:effectLst/>
                <a:latin typeface="Arial" charset="0"/>
                <a:ea typeface="ＭＳ Ｐ明朝" charset="-128"/>
                <a:cs typeface="+mn-cs"/>
              </a:rPr>
              <a:t>5%</a:t>
            </a:r>
            <a:r>
              <a:rPr kumimoji="1" lang="ja-JP" altLang="ja-JP" sz="1200" kern="1200" dirty="0" smtClean="0">
                <a:solidFill>
                  <a:schemeClr val="tx1"/>
                </a:solidFill>
                <a:effectLst/>
                <a:latin typeface="Arial" charset="0"/>
                <a:ea typeface="ＭＳ Ｐ明朝" charset="-128"/>
                <a:cs typeface="+mn-cs"/>
              </a:rPr>
              <a:t>の企業がエアセービングユニットの導入を完了させたと回答しています。</a:t>
            </a:r>
            <a:endParaRPr kumimoji="1" lang="en-US" altLang="ja-JP" sz="1200" kern="1200" dirty="0" smtClean="0">
              <a:solidFill>
                <a:schemeClr val="tx1"/>
              </a:solidFill>
              <a:effectLst/>
              <a:latin typeface="Arial" charset="0"/>
              <a:ea typeface="ＭＳ Ｐ明朝" charset="-128"/>
              <a:cs typeface="+mn-cs"/>
            </a:endParaRPr>
          </a:p>
          <a:p>
            <a:r>
              <a:rPr kumimoji="1" lang="ja-JP" altLang="ja-JP" sz="1200" kern="1200" dirty="0" smtClean="0">
                <a:solidFill>
                  <a:schemeClr val="tx1"/>
                </a:solidFill>
                <a:effectLst/>
                <a:latin typeface="Arial" charset="0"/>
                <a:ea typeface="ＭＳ Ｐ明朝" charset="-128"/>
                <a:cs typeface="+mn-cs"/>
              </a:rPr>
              <a:t>一部済と今後実施を合わせて</a:t>
            </a:r>
            <a:r>
              <a:rPr kumimoji="1" lang="en-US" altLang="ja-JP" sz="1200" kern="1200" dirty="0" smtClean="0">
                <a:solidFill>
                  <a:schemeClr val="tx1"/>
                </a:solidFill>
                <a:effectLst/>
                <a:latin typeface="Arial" charset="0"/>
                <a:ea typeface="ＭＳ Ｐ明朝" charset="-128"/>
                <a:cs typeface="+mn-cs"/>
              </a:rPr>
              <a:t>70%</a:t>
            </a:r>
            <a:r>
              <a:rPr kumimoji="1" lang="ja-JP" altLang="ja-JP" sz="1200" kern="1200" dirty="0" smtClean="0">
                <a:solidFill>
                  <a:schemeClr val="tx1"/>
                </a:solidFill>
                <a:effectLst/>
                <a:latin typeface="Arial" charset="0"/>
                <a:ea typeface="ＭＳ Ｐ明朝" charset="-128"/>
                <a:cs typeface="+mn-cs"/>
              </a:rPr>
              <a:t>の回答者がエアセービングユニットの導入を検討していることが分かります。</a:t>
            </a:r>
            <a:endParaRPr kumimoji="1" lang="en-US" altLang="ja-JP" sz="1200" kern="1200" dirty="0" smtClean="0">
              <a:solidFill>
                <a:schemeClr val="tx1"/>
              </a:solidFill>
              <a:effectLst/>
              <a:latin typeface="Arial" charset="0"/>
              <a:ea typeface="ＭＳ Ｐ明朝" charset="-128"/>
              <a:cs typeface="+mn-cs"/>
            </a:endParaRPr>
          </a:p>
          <a:p>
            <a:r>
              <a:rPr kumimoji="1" lang="ja-JP" altLang="ja-JP" sz="1200" kern="1200" dirty="0" smtClean="0">
                <a:solidFill>
                  <a:schemeClr val="tx1"/>
                </a:solidFill>
                <a:effectLst/>
                <a:latin typeface="Arial" charset="0"/>
                <a:ea typeface="ＭＳ Ｐ明朝" charset="-128"/>
                <a:cs typeface="+mn-cs"/>
              </a:rPr>
              <a:t>一方、残念なことに、実施不可と回答された割合も</a:t>
            </a:r>
            <a:r>
              <a:rPr kumimoji="1" lang="en-US" altLang="ja-JP" sz="1200" kern="1200" dirty="0" smtClean="0">
                <a:solidFill>
                  <a:schemeClr val="tx1"/>
                </a:solidFill>
                <a:effectLst/>
                <a:latin typeface="Arial" charset="0"/>
                <a:ea typeface="ＭＳ Ｐ明朝" charset="-128"/>
                <a:cs typeface="+mn-cs"/>
              </a:rPr>
              <a:t>30%</a:t>
            </a:r>
            <a:r>
              <a:rPr kumimoji="1" lang="ja-JP" altLang="ja-JP" sz="1200" kern="1200" dirty="0" smtClean="0">
                <a:solidFill>
                  <a:schemeClr val="tx1"/>
                </a:solidFill>
                <a:effectLst/>
                <a:latin typeface="Arial" charset="0"/>
                <a:ea typeface="ＭＳ Ｐ明朝" charset="-128"/>
                <a:cs typeface="+mn-cs"/>
              </a:rPr>
              <a:t>あることが分かります。</a:t>
            </a:r>
          </a:p>
          <a:p>
            <a:r>
              <a:rPr kumimoji="1" lang="en-US" altLang="ja-JP" sz="1200" kern="1200" dirty="0" smtClean="0">
                <a:solidFill>
                  <a:schemeClr val="tx1"/>
                </a:solidFill>
                <a:effectLst/>
                <a:latin typeface="Arial" charset="0"/>
                <a:ea typeface="ＭＳ Ｐ明朝" charset="-128"/>
                <a:cs typeface="+mn-cs"/>
              </a:rPr>
              <a:t> </a:t>
            </a:r>
            <a:endParaRPr kumimoji="1" lang="ja-JP" altLang="ja-JP" sz="1200" kern="1200" dirty="0" smtClean="0">
              <a:solidFill>
                <a:schemeClr val="tx1"/>
              </a:solidFill>
              <a:effectLst/>
              <a:latin typeface="Arial" charset="0"/>
              <a:ea typeface="ＭＳ Ｐ明朝" charset="-128"/>
              <a:cs typeface="+mn-cs"/>
            </a:endParaRPr>
          </a:p>
          <a:p>
            <a:r>
              <a:rPr kumimoji="1" lang="ja-JP" altLang="ja-JP" sz="1200" kern="1200" dirty="0" smtClean="0">
                <a:solidFill>
                  <a:schemeClr val="tx1"/>
                </a:solidFill>
                <a:effectLst/>
                <a:latin typeface="Arial" charset="0"/>
                <a:ea typeface="ＭＳ Ｐ明朝" charset="-128"/>
                <a:cs typeface="+mn-cs"/>
              </a:rPr>
              <a:t>ではなぜ、“エアセービングユニット”が導入できないのか？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1FD8E71-A799-42AF-B0DC-3FA3A95B78AC}" type="slidenum">
              <a:rPr lang="en-US" altLang="ja-JP" smtClean="0"/>
              <a:pPr>
                <a:defRPr/>
              </a:pPr>
              <a:t>19</a:t>
            </a:fld>
            <a:endParaRPr lang="en-US" altLang="ja-JP"/>
          </a:p>
        </p:txBody>
      </p:sp>
    </p:spTree>
    <p:extLst>
      <p:ext uri="{BB962C8B-B14F-4D97-AF65-F5344CB8AC3E}">
        <p14:creationId xmlns:p14="http://schemas.microsoft.com/office/powerpoint/2010/main" val="291273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FF0000"/>
                </a:solidFill>
              </a:rPr>
              <a:t>Volkswagen</a:t>
            </a:r>
            <a:r>
              <a:rPr lang="en-GB" baseline="0" dirty="0" smtClean="0">
                <a:solidFill>
                  <a:srgbClr val="FF0000"/>
                </a:solidFill>
              </a:rPr>
              <a:t> AG, Wolfsburg: Application to p</a:t>
            </a:r>
            <a:r>
              <a:rPr lang="en-GB" dirty="0" smtClean="0">
                <a:solidFill>
                  <a:srgbClr val="FF0000"/>
                </a:solidFill>
              </a:rPr>
              <a:t>rotection the laser weld head against weld</a:t>
            </a:r>
            <a:r>
              <a:rPr lang="en-GB" baseline="0" dirty="0" smtClean="0">
                <a:solidFill>
                  <a:srgbClr val="FF0000"/>
                </a:solidFill>
              </a:rPr>
              <a:t> particles.</a:t>
            </a:r>
            <a:endParaRPr lang="en-GB" dirty="0">
              <a:solidFill>
                <a:srgbClr val="FF0000"/>
              </a:solidFill>
            </a:endParaRPr>
          </a:p>
        </p:txBody>
      </p:sp>
    </p:spTree>
    <p:extLst>
      <p:ext uri="{BB962C8B-B14F-4D97-AF65-F5344CB8AC3E}">
        <p14:creationId xmlns:p14="http://schemas.microsoft.com/office/powerpoint/2010/main" val="2336482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9" name="Rectangle 5"/>
          <p:cNvSpPr>
            <a:spLocks noGrp="1" noChangeArrowheads="1"/>
          </p:cNvSpPr>
          <p:nvPr>
            <p:ph type="subTitle" idx="1"/>
          </p:nvPr>
        </p:nvSpPr>
        <p:spPr>
          <a:xfrm>
            <a:off x="457200" y="1676400"/>
            <a:ext cx="8458200" cy="1143000"/>
          </a:xfrm>
        </p:spPr>
        <p:txBody>
          <a:bodyPr/>
          <a:lstStyle>
            <a:lvl1pPr marL="0" indent="0">
              <a:buFont typeface="Times"/>
              <a:buNone/>
              <a:defRPr sz="2800" b="1"/>
            </a:lvl1pPr>
          </a:lstStyle>
          <a:p>
            <a:r>
              <a:rPr lang="en-US" smtClean="0"/>
              <a:t>Click to edit Master subtitle style</a:t>
            </a:r>
            <a:endParaRPr lang="en-US"/>
          </a:p>
        </p:txBody>
      </p:sp>
      <p:sp>
        <p:nvSpPr>
          <p:cNvPr id="1026" name="Rectangle 2"/>
          <p:cNvSpPr>
            <a:spLocks noChangeArrowheads="1"/>
          </p:cNvSpPr>
          <p:nvPr/>
        </p:nvSpPr>
        <p:spPr bwMode="auto">
          <a:xfrm>
            <a:off x="0" y="0"/>
            <a:ext cx="9144000" cy="1524000"/>
          </a:xfrm>
          <a:prstGeom prst="rect">
            <a:avLst/>
          </a:prstGeom>
          <a:solidFill>
            <a:srgbClr val="070C3C"/>
          </a:solidFill>
          <a:ln w="9525">
            <a:solidFill>
              <a:schemeClr val="tx1"/>
            </a:solidFill>
            <a:miter lim="800000"/>
            <a:headEnd/>
            <a:tailEnd/>
          </a:ln>
          <a:effectLst/>
        </p:spPr>
        <p:txBody>
          <a:bodyPr wrap="none" anchor="ct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533400" y="2924175"/>
            <a:ext cx="2362200" cy="885825"/>
          </a:xfrm>
          <a:prstGeom prst="rect">
            <a:avLst/>
          </a:prstGeom>
          <a:noFill/>
        </p:spPr>
      </p:pic>
      <p:sp>
        <p:nvSpPr>
          <p:cNvPr id="1034" name="Rectangle 10"/>
          <p:cNvSpPr>
            <a:spLocks noChangeArrowheads="1"/>
          </p:cNvSpPr>
          <p:nvPr/>
        </p:nvSpPr>
        <p:spPr bwMode="auto">
          <a:xfrm>
            <a:off x="0" y="6559550"/>
            <a:ext cx="9144000" cy="304800"/>
          </a:xfrm>
          <a:prstGeom prst="rect">
            <a:avLst/>
          </a:prstGeom>
          <a:solidFill>
            <a:srgbClr val="FFB91D"/>
          </a:solidFill>
          <a:ln w="9525">
            <a:noFill/>
            <a:miter lim="800000"/>
            <a:headEnd/>
            <a:tailEnd/>
          </a:ln>
          <a:effectLst/>
        </p:spPr>
        <p:txBody>
          <a:bodyPr wrap="none" anchor="ctr"/>
          <a:lstStyle/>
          <a:p>
            <a:endParaRPr lang="en-US"/>
          </a:p>
        </p:txBody>
      </p:sp>
      <p:pic>
        <p:nvPicPr>
          <p:cNvPr id="1039" name="Picture 15"/>
          <p:cNvPicPr>
            <a:picLocks noChangeAspect="1" noChangeArrowheads="1"/>
          </p:cNvPicPr>
          <p:nvPr/>
        </p:nvPicPr>
        <p:blipFill>
          <a:blip r:embed="rId3" cstate="print"/>
          <a:srcRect/>
          <a:stretch>
            <a:fillRect/>
          </a:stretch>
        </p:blipFill>
        <p:spPr bwMode="auto">
          <a:xfrm>
            <a:off x="457200" y="6230938"/>
            <a:ext cx="3395663" cy="169862"/>
          </a:xfrm>
          <a:prstGeom prst="rect">
            <a:avLst/>
          </a:prstGeom>
          <a:noFill/>
        </p:spPr>
      </p:pic>
      <p:sp>
        <p:nvSpPr>
          <p:cNvPr id="1041" name="Rectangle 17"/>
          <p:cNvSpPr>
            <a:spLocks noGrp="1" noChangeArrowheads="1"/>
          </p:cNvSpPr>
          <p:nvPr>
            <p:ph type="ctrTitle" sz="quarter"/>
          </p:nvPr>
        </p:nvSpPr>
        <p:spPr>
          <a:xfrm>
            <a:off x="457200" y="228600"/>
            <a:ext cx="8458200" cy="1295400"/>
          </a:xfrm>
        </p:spPr>
        <p:txBody>
          <a:bodyPr/>
          <a:lstStyle>
            <a:lvl1pPr>
              <a:defRPr>
                <a:solidFill>
                  <a:schemeClr val="bg1"/>
                </a:solidFill>
              </a:defRPr>
            </a:lvl1pPr>
          </a:lstStyle>
          <a:p>
            <a:r>
              <a:rPr lang="en-US" smtClean="0"/>
              <a:t>Click to edit Master title style</a:t>
            </a:r>
            <a:endParaRPr lang="en-US"/>
          </a:p>
        </p:txBody>
      </p:sp>
      <p:sp>
        <p:nvSpPr>
          <p:cNvPr id="1042" name="Text Box 18"/>
          <p:cNvSpPr txBox="1">
            <a:spLocks noChangeArrowheads="1"/>
          </p:cNvSpPr>
          <p:nvPr/>
        </p:nvSpPr>
        <p:spPr bwMode="auto">
          <a:xfrm>
            <a:off x="-138113" y="4191000"/>
            <a:ext cx="5486401"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047" name="Rectangle 23"/>
          <p:cNvSpPr>
            <a:spLocks noGrp="1" noChangeArrowheads="1"/>
          </p:cNvSpPr>
          <p:nvPr>
            <p:ph type="dt" sz="quarter" idx="2"/>
          </p:nvPr>
        </p:nvSpPr>
        <p:spPr bwMode="auto">
          <a:xfrm>
            <a:off x="6740525" y="6159500"/>
            <a:ext cx="2174875"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600" b="1">
                <a:latin typeface="+mn-lt"/>
              </a:defRPr>
            </a:lvl1pPr>
          </a:lstStyle>
          <a:p>
            <a:pPr>
              <a:defRPr/>
            </a:pPr>
            <a:endParaRPr lang="en-US"/>
          </a:p>
        </p:txBody>
      </p:sp>
      <p:sp>
        <p:nvSpPr>
          <p:cNvPr id="1048"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F21038-01D9-409D-AF82-7ECAED82BA5F}" type="slidenum">
              <a:rPr lang="en-US"/>
              <a:pPr/>
              <a:t>‹#›</a:t>
            </a:fld>
            <a:endParaRPr lang="en-US"/>
          </a:p>
        </p:txBody>
      </p:sp>
      <p:sp>
        <p:nvSpPr>
          <p:cNvPr id="5"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114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191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017009-9061-40F5-836D-101454AC4AA0}" type="slidenum">
              <a:rPr lang="en-US"/>
              <a:pPr/>
              <a:t>‹#›</a:t>
            </a:fld>
            <a:endParaRPr lang="en-US"/>
          </a:p>
        </p:txBody>
      </p:sp>
      <p:sp>
        <p:nvSpPr>
          <p:cNvPr id="5"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5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lgn="l">
              <a:defRPr/>
            </a:lvl1pPr>
          </a:lstStyle>
          <a:p>
            <a:r>
              <a:rPr lang="de-DE" smtClean="0"/>
              <a:t>Titelmasterformat durch Klicken bearbeiten</a:t>
            </a:r>
            <a:endParaRPr lang="de-DE"/>
          </a:p>
        </p:txBody>
      </p:sp>
    </p:spTree>
    <p:extLst>
      <p:ext uri="{BB962C8B-B14F-4D97-AF65-F5344CB8AC3E}">
        <p14:creationId xmlns:p14="http://schemas.microsoft.com/office/powerpoint/2010/main" val="322647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0" y="6585045"/>
            <a:ext cx="622110" cy="272955"/>
          </a:xfrm>
        </p:spPr>
        <p:txBody>
          <a:bodyPr/>
          <a:lstStyle>
            <a:lvl1pPr>
              <a:defRPr/>
            </a:lvl1pPr>
          </a:lstStyle>
          <a:p>
            <a:fld id="{77A7FEAA-DBF3-44C3-AC4B-FB363BD7825B}" type="slidenum">
              <a:rPr lang="en-US"/>
              <a:pPr/>
              <a:t>‹#›</a:t>
            </a:fld>
            <a:endParaRPr lang="en-US"/>
          </a:p>
        </p:txBody>
      </p:sp>
      <p:sp>
        <p:nvSpPr>
          <p:cNvPr id="5"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69A2113-BC37-4EF8-995F-B218F7697E1D}" type="slidenum">
              <a:rPr lang="en-US"/>
              <a:pPr/>
              <a:t>‹#›</a:t>
            </a:fld>
            <a:endParaRPr lang="en-US"/>
          </a:p>
        </p:txBody>
      </p:sp>
      <p:sp>
        <p:nvSpPr>
          <p:cNvPr id="5"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00500" cy="4114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676400"/>
            <a:ext cx="4000500" cy="4114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0" y="6565900"/>
            <a:ext cx="596900" cy="292100"/>
          </a:xfrm>
          <a:ln/>
        </p:spPr>
        <p:txBody>
          <a:bodyPr/>
          <a:lstStyle>
            <a:lvl1pPr>
              <a:defRPr/>
            </a:lvl1pPr>
          </a:lstStyle>
          <a:p>
            <a:pPr>
              <a:defRPr/>
            </a:pPr>
            <a:fld id="{EEC51FE3-2B44-4299-81AC-D42D72848079}" type="slidenum">
              <a:rPr lang="en-US"/>
              <a:pPr>
                <a:defRPr/>
              </a:pPr>
              <a:t>‹#›</a:t>
            </a:fld>
            <a:endParaRPr lang="en-US"/>
          </a:p>
        </p:txBody>
      </p:sp>
      <p:sp>
        <p:nvSpPr>
          <p:cNvPr id="7"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DA6A394-C705-46B9-B313-A681B0960B53}" type="slidenum">
              <a:rPr lang="en-US"/>
              <a:pPr/>
              <a:t>‹#›</a:t>
            </a:fld>
            <a:endParaRPr lang="en-US"/>
          </a:p>
        </p:txBody>
      </p:sp>
      <p:sp>
        <p:nvSpPr>
          <p:cNvPr id="8" name="Rectangle 24"/>
          <p:cNvSpPr>
            <a:spLocks noGrp="1" noChangeArrowheads="1"/>
          </p:cNvSpPr>
          <p:nvPr>
            <p:ph type="ftr" sz="quarter" idx="11"/>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30D5C01-2423-413D-8EF8-0DAB39D65310}" type="slidenum">
              <a:rPr lang="en-US"/>
              <a:pPr/>
              <a:t>‹#›</a:t>
            </a:fld>
            <a:endParaRPr lang="en-US"/>
          </a:p>
        </p:txBody>
      </p:sp>
      <p:sp>
        <p:nvSpPr>
          <p:cNvPr id="4"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04C021-5279-47C3-BE15-3D029EA6A50F}" type="slidenum">
              <a:rPr lang="en-US"/>
              <a:pPr/>
              <a:t>‹#›</a:t>
            </a:fld>
            <a:endParaRPr lang="en-US"/>
          </a:p>
        </p:txBody>
      </p:sp>
      <p:sp>
        <p:nvSpPr>
          <p:cNvPr id="3"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F71106B-0BE4-4F84-80F3-CA18DDB2E0D3}" type="slidenum">
              <a:rPr lang="en-US"/>
              <a:pPr/>
              <a:t>‹#›</a:t>
            </a:fld>
            <a:endParaRPr lang="en-US"/>
          </a:p>
        </p:txBody>
      </p:sp>
      <p:sp>
        <p:nvSpPr>
          <p:cNvPr id="6"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2BC2E55-3F5E-42D7-B474-D3B8CE16A036}" type="slidenum">
              <a:rPr lang="en-US"/>
              <a:pPr/>
              <a:t>‹#›</a:t>
            </a:fld>
            <a:endParaRPr lang="en-US"/>
          </a:p>
        </p:txBody>
      </p:sp>
      <p:sp>
        <p:nvSpPr>
          <p:cNvPr id="6"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6553200"/>
            <a:ext cx="9144000" cy="304800"/>
          </a:xfrm>
          <a:prstGeom prst="rect">
            <a:avLst/>
          </a:prstGeom>
          <a:solidFill>
            <a:srgbClr val="FFB91D"/>
          </a:solidFill>
          <a:ln w="9525">
            <a:noFill/>
            <a:miter lim="800000"/>
            <a:headEnd/>
            <a:tailEnd/>
          </a:ln>
          <a:effectLst/>
        </p:spPr>
        <p:txBody>
          <a:bodyPr wrap="none" anchor="ctr"/>
          <a:lstStyle/>
          <a:p>
            <a:endParaRPr lang="en-US"/>
          </a:p>
        </p:txBody>
      </p:sp>
      <p:sp>
        <p:nvSpPr>
          <p:cNvPr id="4100" name="Rectangle 4"/>
          <p:cNvSpPr>
            <a:spLocks noGrp="1" noChangeArrowheads="1"/>
          </p:cNvSpPr>
          <p:nvPr>
            <p:ph type="title"/>
          </p:nvPr>
        </p:nvSpPr>
        <p:spPr bwMode="auto">
          <a:xfrm>
            <a:off x="457200" y="304800"/>
            <a:ext cx="8458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101" name="Rectangle 5"/>
          <p:cNvSpPr>
            <a:spLocks noGrp="1" noChangeArrowheads="1"/>
          </p:cNvSpPr>
          <p:nvPr>
            <p:ph type="body" idx="1"/>
          </p:nvPr>
        </p:nvSpPr>
        <p:spPr bwMode="auto">
          <a:xfrm>
            <a:off x="457200" y="1676400"/>
            <a:ext cx="8153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sldNum" sz="quarter" idx="4"/>
          </p:nvPr>
        </p:nvSpPr>
        <p:spPr bwMode="auto">
          <a:xfrm>
            <a:off x="0" y="61849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r>
              <a:rPr lang="en-US" dirty="0" smtClean="0"/>
              <a:t>1</a:t>
            </a:r>
          </a:p>
        </p:txBody>
      </p:sp>
      <p:pic>
        <p:nvPicPr>
          <p:cNvPr id="4103" name="Picture 7"/>
          <p:cNvPicPr>
            <a:picLocks noChangeAspect="1" noChangeArrowheads="1"/>
          </p:cNvPicPr>
          <p:nvPr/>
        </p:nvPicPr>
        <p:blipFill>
          <a:blip r:embed="rId15" cstate="print"/>
          <a:srcRect/>
          <a:stretch>
            <a:fillRect/>
          </a:stretch>
        </p:blipFill>
        <p:spPr bwMode="auto">
          <a:xfrm>
            <a:off x="7840663" y="6121400"/>
            <a:ext cx="776287" cy="290513"/>
          </a:xfrm>
          <a:prstGeom prst="rect">
            <a:avLst/>
          </a:prstGeom>
          <a:noFill/>
        </p:spPr>
      </p:pic>
      <p:sp>
        <p:nvSpPr>
          <p:cNvPr id="7" name="Rectangle 24"/>
          <p:cNvSpPr>
            <a:spLocks noGrp="1" noChangeArrowheads="1"/>
          </p:cNvSpPr>
          <p:nvPr>
            <p:ph type="ftr" sz="quarter" idx="3"/>
          </p:nvPr>
        </p:nvSpPr>
        <p:spPr bwMode="auto">
          <a:xfrm>
            <a:off x="3329585" y="6552704"/>
            <a:ext cx="4108450" cy="134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100">
                <a:latin typeface="Calibri" pitchFamily="34" charset="0"/>
                <a:cs typeface="Calibri" pitchFamily="34" charset="0"/>
              </a:defRPr>
            </a:lvl1pPr>
          </a:lstStyle>
          <a:p>
            <a:pPr>
              <a:defRPr/>
            </a:pPr>
            <a:r>
              <a:rPr lang="en-US" smtClean="0"/>
              <a:t>Confidential – internal Parker use only</a:t>
            </a:r>
            <a:endParaRPr lang="en-US" dirty="0" smtClean="0"/>
          </a:p>
        </p:txBody>
      </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 id="2147485977" r:id="rId12"/>
    <p:sldLayoutId id="2147485978"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70C3C"/>
          </a:solidFill>
          <a:latin typeface="+mj-lt"/>
          <a:ea typeface="+mj-ea"/>
          <a:cs typeface="+mj-cs"/>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p:titleStyle>
    <p:bodyStyle>
      <a:lvl1pPr marL="342900" indent="-342900" algn="l" rtl="0" eaLnBrk="1" fontAlgn="base" hangingPunct="1">
        <a:spcBef>
          <a:spcPct val="20000"/>
        </a:spcBef>
        <a:spcAft>
          <a:spcPct val="0"/>
        </a:spcAft>
        <a:buFont typeface="Times"/>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Times"/>
        <a:buChar char="•"/>
        <a:defRPr sz="2800">
          <a:solidFill>
            <a:srgbClr val="0000FF"/>
          </a:solidFill>
          <a:latin typeface="+mn-lt"/>
        </a:defRPr>
      </a:lvl2pPr>
      <a:lvl3pPr marL="1143000" indent="-228600" algn="l" rtl="0" eaLnBrk="1" fontAlgn="base" hangingPunct="1">
        <a:spcBef>
          <a:spcPct val="20000"/>
        </a:spcBef>
        <a:spcAft>
          <a:spcPct val="0"/>
        </a:spcAft>
        <a:buFont typeface="Times"/>
        <a:buChar char="•"/>
        <a:defRPr sz="2400">
          <a:solidFill>
            <a:srgbClr val="0000FF"/>
          </a:solidFill>
          <a:latin typeface="+mn-lt"/>
        </a:defRPr>
      </a:lvl3pPr>
      <a:lvl4pPr marL="1600200" indent="-228600" algn="l" rtl="0" eaLnBrk="1" fontAlgn="base" hangingPunct="1">
        <a:spcBef>
          <a:spcPct val="20000"/>
        </a:spcBef>
        <a:spcAft>
          <a:spcPct val="0"/>
        </a:spcAft>
        <a:buFont typeface="Times"/>
        <a:buChar char="•"/>
        <a:defRPr sz="2000">
          <a:solidFill>
            <a:srgbClr val="0000FF"/>
          </a:solidFill>
          <a:latin typeface="+mn-lt"/>
        </a:defRPr>
      </a:lvl4pPr>
      <a:lvl5pPr marL="2057400" indent="-228600" algn="l" rtl="0" eaLnBrk="1" fontAlgn="base" hangingPunct="1">
        <a:spcBef>
          <a:spcPct val="20000"/>
        </a:spcBef>
        <a:spcAft>
          <a:spcPct val="0"/>
        </a:spcAft>
        <a:buFont typeface="Times"/>
        <a:buChar char="•"/>
        <a:defRPr sz="2000">
          <a:solidFill>
            <a:srgbClr val="0000FF"/>
          </a:solidFill>
          <a:latin typeface="+mn-lt"/>
        </a:defRPr>
      </a:lvl5pPr>
      <a:lvl6pPr marL="2514600" indent="-228600" algn="l" rtl="0" eaLnBrk="1" fontAlgn="base" hangingPunct="1">
        <a:spcBef>
          <a:spcPct val="20000"/>
        </a:spcBef>
        <a:spcAft>
          <a:spcPct val="0"/>
        </a:spcAft>
        <a:buFont typeface="Times"/>
        <a:buChar char="•"/>
        <a:defRPr sz="2000">
          <a:solidFill>
            <a:schemeClr val="accent1"/>
          </a:solidFill>
          <a:latin typeface="+mn-lt"/>
        </a:defRPr>
      </a:lvl6pPr>
      <a:lvl7pPr marL="2971800" indent="-228600" algn="l" rtl="0" eaLnBrk="1" fontAlgn="base" hangingPunct="1">
        <a:spcBef>
          <a:spcPct val="20000"/>
        </a:spcBef>
        <a:spcAft>
          <a:spcPct val="0"/>
        </a:spcAft>
        <a:buFont typeface="Times"/>
        <a:buChar char="•"/>
        <a:defRPr sz="2000">
          <a:solidFill>
            <a:schemeClr val="accent1"/>
          </a:solidFill>
          <a:latin typeface="+mn-lt"/>
        </a:defRPr>
      </a:lvl7pPr>
      <a:lvl8pPr marL="3429000" indent="-228600" algn="l" rtl="0" eaLnBrk="1" fontAlgn="base" hangingPunct="1">
        <a:spcBef>
          <a:spcPct val="20000"/>
        </a:spcBef>
        <a:spcAft>
          <a:spcPct val="0"/>
        </a:spcAft>
        <a:buFont typeface="Times"/>
        <a:buChar char="•"/>
        <a:defRPr sz="2000">
          <a:solidFill>
            <a:schemeClr val="accent1"/>
          </a:solidFill>
          <a:latin typeface="+mn-lt"/>
        </a:defRPr>
      </a:lvl8pPr>
      <a:lvl9pPr marL="3886200" indent="-228600" algn="l" rtl="0" eaLnBrk="1" fontAlgn="base" hangingPunct="1">
        <a:spcBef>
          <a:spcPct val="20000"/>
        </a:spcBef>
        <a:spcAft>
          <a:spcPct val="0"/>
        </a:spcAft>
        <a:buFont typeface="Times"/>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emf"/><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6.jp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jp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36.emf"/><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4.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6.pn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4.tiff"/><Relationship Id="rId3" Type="http://schemas.openxmlformats.org/officeDocument/2006/relationships/hyperlink" Target="http://www.parkerpdncalc.com/" TargetMode="External"/><Relationship Id="rId7" Type="http://schemas.openxmlformats.org/officeDocument/2006/relationships/image" Target="../media/image7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1.png"/><Relationship Id="rId5" Type="http://schemas.openxmlformats.org/officeDocument/2006/relationships/oleObject" Target="../embeddings/oleObject1.bin"/><Relationship Id="rId4" Type="http://schemas.openxmlformats.org/officeDocument/2006/relationships/image" Target="../media/image72.wmf"/></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plantengineering.com/poy" TargetMode="Externa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www.cfemedia.com/" TargetMode="External"/><Relationship Id="rId4" Type="http://schemas.openxmlformats.org/officeDocument/2006/relationships/hyperlink" Target="http://www.plantengineering.com/16POYWinn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Worksheet1.xlsx"/><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93104" y="1556792"/>
            <a:ext cx="8915400" cy="1296144"/>
          </a:xfrm>
        </p:spPr>
        <p:txBody>
          <a:bodyPr/>
          <a:lstStyle/>
          <a:p>
            <a:pPr eaLnBrk="1" hangingPunct="1"/>
            <a:r>
              <a:rPr lang="en-US" altLang="ja-JP" sz="2600" i="1" dirty="0" smtClean="0">
                <a:solidFill>
                  <a:schemeClr val="tx1"/>
                </a:solidFill>
                <a:ea typeface="ＭＳ Ｐゴシック" charset="-128"/>
              </a:rPr>
              <a:t>Air Saving Unit </a:t>
            </a:r>
            <a:r>
              <a:rPr lang="en-US" altLang="ja-JP" sz="2600" dirty="0" smtClean="0">
                <a:solidFill>
                  <a:schemeClr val="tx1"/>
                </a:solidFill>
                <a:ea typeface="ＭＳ Ｐゴシック" charset="-128"/>
              </a:rPr>
              <a:t>contributes to product quality improvements and sustainability programs.</a:t>
            </a:r>
          </a:p>
        </p:txBody>
      </p:sp>
      <p:sp>
        <p:nvSpPr>
          <p:cNvPr id="5" name="Rectangle 3"/>
          <p:cNvSpPr>
            <a:spLocks noGrp="1" noChangeArrowheads="1"/>
          </p:cNvSpPr>
          <p:nvPr>
            <p:ph type="subTitle" idx="1"/>
          </p:nvPr>
        </p:nvSpPr>
        <p:spPr>
          <a:xfrm>
            <a:off x="179512" y="260648"/>
            <a:ext cx="7289175" cy="1311128"/>
          </a:xfrm>
        </p:spPr>
        <p:txBody>
          <a:bodyPr wrap="none">
            <a:spAutoFit/>
          </a:bodyPr>
          <a:lstStyle/>
          <a:p>
            <a:pPr eaLnBrk="1" hangingPunct="1"/>
            <a:r>
              <a:rPr lang="en-US" altLang="ja-JP" sz="3600" dirty="0" smtClean="0">
                <a:solidFill>
                  <a:schemeClr val="bg1"/>
                </a:solidFill>
                <a:latin typeface="+mj-ea"/>
                <a:ea typeface="+mj-ea"/>
              </a:rPr>
              <a:t>NEEA Products Council Meeting</a:t>
            </a:r>
          </a:p>
          <a:p>
            <a:pPr eaLnBrk="1" hangingPunct="1"/>
            <a:r>
              <a:rPr lang="en-US" altLang="ja-JP" sz="3600" dirty="0" smtClean="0">
                <a:solidFill>
                  <a:schemeClr val="bg1"/>
                </a:solidFill>
                <a:latin typeface="+mj-ea"/>
                <a:ea typeface="+mj-ea"/>
              </a:rPr>
              <a:t>Air Saver Unit</a:t>
            </a:r>
            <a:endParaRPr lang="ja-JP" altLang="en-US" sz="3600" dirty="0" smtClean="0">
              <a:solidFill>
                <a:schemeClr val="bg1"/>
              </a:solidFill>
              <a:latin typeface="+mj-ea"/>
              <a:ea typeface="+mj-ea"/>
            </a:endParaRPr>
          </a:p>
        </p:txBody>
      </p:sp>
      <p:pic>
        <p:nvPicPr>
          <p:cNvPr id="6" name="Picture 2" descr="C:\Documents and Settings\KT124442\My Documents\ﾌﾘｯｶﾀｲﾏ\エアセービン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734" y="2636868"/>
            <a:ext cx="165100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RIMG0073のコピー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250" y="2427309"/>
            <a:ext cx="14382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3041" y="4175447"/>
            <a:ext cx="2503487"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513" y="3105171"/>
            <a:ext cx="2209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3264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982"/>
          <a:stretch/>
        </p:blipFill>
        <p:spPr bwMode="auto">
          <a:xfrm>
            <a:off x="260164" y="2942501"/>
            <a:ext cx="7866905" cy="129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bwMode="auto">
          <a:xfrm>
            <a:off x="68778" y="1550483"/>
            <a:ext cx="9179308"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pPr marL="457200" indent="-457200">
              <a:buFont typeface="Arial" panose="020B0604020202020204" pitchFamily="34" charset="0"/>
              <a:buChar char="•"/>
            </a:pPr>
            <a:endParaRPr lang="en-US" altLang="ja-JP" sz="1200" b="0" dirty="0">
              <a:ea typeface="ＭＳ Ｐゴシック" charset="-128"/>
            </a:endParaRPr>
          </a:p>
          <a:p>
            <a:r>
              <a:rPr lang="en-US" altLang="ja-JP" sz="2000" b="0" dirty="0" smtClean="0">
                <a:ea typeface="ＭＳ Ｐゴシック" charset="-128"/>
              </a:rPr>
              <a:t>Customer savings example (100 units installed in plant.  8 </a:t>
            </a:r>
            <a:r>
              <a:rPr lang="en-US" altLang="ja-JP" sz="2000" b="0" dirty="0" err="1" smtClean="0">
                <a:ea typeface="ＭＳ Ｐゴシック" charset="-128"/>
              </a:rPr>
              <a:t>hrs</a:t>
            </a:r>
            <a:r>
              <a:rPr lang="en-US" altLang="ja-JP" sz="2000" b="0" dirty="0" smtClean="0">
                <a:ea typeface="ＭＳ Ｐゴシック" charset="-128"/>
              </a:rPr>
              <a:t>/day, 20 days/</a:t>
            </a:r>
            <a:r>
              <a:rPr lang="en-US" altLang="ja-JP" sz="2000" b="0" dirty="0" err="1" smtClean="0">
                <a:ea typeface="ＭＳ Ｐゴシック" charset="-128"/>
              </a:rPr>
              <a:t>mo</a:t>
            </a:r>
            <a:r>
              <a:rPr lang="en-US" altLang="ja-JP" sz="2000" b="0" dirty="0" smtClean="0">
                <a:ea typeface="ＭＳ Ｐゴシック" charset="-128"/>
              </a:rPr>
              <a:t>)</a:t>
            </a:r>
          </a:p>
        </p:txBody>
      </p:sp>
      <p:sp>
        <p:nvSpPr>
          <p:cNvPr id="2" name="テキスト ボックス 1"/>
          <p:cNvSpPr txBox="1"/>
          <p:nvPr/>
        </p:nvSpPr>
        <p:spPr>
          <a:xfrm>
            <a:off x="2028985" y="2465937"/>
            <a:ext cx="2164632" cy="400110"/>
          </a:xfrm>
          <a:prstGeom prst="rect">
            <a:avLst/>
          </a:prstGeom>
          <a:solidFill>
            <a:srgbClr val="000066"/>
          </a:solidFill>
        </p:spPr>
        <p:txBody>
          <a:bodyPr wrap="none" rtlCol="0">
            <a:spAutoFit/>
          </a:bodyPr>
          <a:lstStyle/>
          <a:p>
            <a:r>
              <a:rPr kumimoji="1" lang="en-US" altLang="ja-JP" sz="2000" dirty="0" smtClean="0">
                <a:solidFill>
                  <a:schemeClr val="bg1"/>
                </a:solidFill>
              </a:rPr>
              <a:t>Without Air Savers</a:t>
            </a:r>
            <a:endParaRPr kumimoji="1" lang="ja-JP" altLang="en-US" sz="2000" dirty="0">
              <a:solidFill>
                <a:schemeClr val="bg1"/>
              </a:solidFill>
            </a:endParaRPr>
          </a:p>
        </p:txBody>
      </p:sp>
      <p:sp>
        <p:nvSpPr>
          <p:cNvPr id="7" name="テキスト ボックス 6"/>
          <p:cNvSpPr txBox="1"/>
          <p:nvPr/>
        </p:nvSpPr>
        <p:spPr>
          <a:xfrm>
            <a:off x="5891535" y="2478568"/>
            <a:ext cx="1808765" cy="400110"/>
          </a:xfrm>
          <a:prstGeom prst="rect">
            <a:avLst/>
          </a:prstGeom>
          <a:solidFill>
            <a:srgbClr val="000066"/>
          </a:solidFill>
        </p:spPr>
        <p:txBody>
          <a:bodyPr wrap="none" rtlCol="0">
            <a:spAutoFit/>
          </a:bodyPr>
          <a:lstStyle/>
          <a:p>
            <a:r>
              <a:rPr lang="en-US" altLang="ja-JP" sz="2000" dirty="0" smtClean="0">
                <a:solidFill>
                  <a:schemeClr val="bg1"/>
                </a:solidFill>
              </a:rPr>
              <a:t>With</a:t>
            </a:r>
            <a:r>
              <a:rPr kumimoji="1" lang="en-US" altLang="ja-JP" sz="2000" dirty="0" smtClean="0">
                <a:solidFill>
                  <a:schemeClr val="bg1"/>
                </a:solidFill>
              </a:rPr>
              <a:t> Air Savers</a:t>
            </a:r>
            <a:endParaRPr kumimoji="1" lang="ja-JP" altLang="en-US" sz="2000" dirty="0">
              <a:solidFill>
                <a:schemeClr val="bg1"/>
              </a:solidFill>
            </a:endParaRPr>
          </a:p>
        </p:txBody>
      </p:sp>
      <p:sp>
        <p:nvSpPr>
          <p:cNvPr id="8" name="テキスト ボックス 7"/>
          <p:cNvSpPr txBox="1"/>
          <p:nvPr/>
        </p:nvSpPr>
        <p:spPr>
          <a:xfrm>
            <a:off x="360798" y="5679102"/>
            <a:ext cx="3839513" cy="584775"/>
          </a:xfrm>
          <a:prstGeom prst="rect">
            <a:avLst/>
          </a:prstGeom>
          <a:noFill/>
        </p:spPr>
        <p:txBody>
          <a:bodyPr wrap="none" rtlCol="0">
            <a:spAutoFit/>
          </a:bodyPr>
          <a:lstStyle/>
          <a:p>
            <a:r>
              <a:rPr kumimoji="1" lang="en-US" altLang="ja-JP" sz="1600" dirty="0" smtClean="0"/>
              <a:t>Notes: Based on an average industrial cost  </a:t>
            </a:r>
            <a:endParaRPr lang="en-US" altLang="ja-JP" sz="1600" dirty="0"/>
          </a:p>
          <a:p>
            <a:pPr>
              <a:tabLst>
                <a:tab pos="627063" algn="l"/>
              </a:tabLst>
            </a:pPr>
            <a:r>
              <a:rPr kumimoji="1" lang="en-US" altLang="ja-JP" sz="1600" dirty="0" smtClean="0"/>
              <a:t>	of electricity = $ 0.10/ kWh</a:t>
            </a:r>
          </a:p>
        </p:txBody>
      </p:sp>
      <p:grpSp>
        <p:nvGrpSpPr>
          <p:cNvPr id="4" name="グループ化 3"/>
          <p:cNvGrpSpPr/>
          <p:nvPr/>
        </p:nvGrpSpPr>
        <p:grpSpPr>
          <a:xfrm>
            <a:off x="4622625" y="3414260"/>
            <a:ext cx="1126245" cy="416338"/>
            <a:chOff x="5148064" y="3907879"/>
            <a:chExt cx="1126245" cy="416338"/>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07879"/>
              <a:ext cx="470059" cy="4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bwMode="auto">
            <a:xfrm>
              <a:off x="5724128" y="3938762"/>
              <a:ext cx="55018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6" charset="0"/>
              </a:endParaRPr>
            </a:p>
          </p:txBody>
        </p:sp>
      </p:grpSp>
      <p:sp>
        <p:nvSpPr>
          <p:cNvPr id="11" name="TextBox 10"/>
          <p:cNvSpPr txBox="1"/>
          <p:nvPr/>
        </p:nvSpPr>
        <p:spPr>
          <a:xfrm>
            <a:off x="3111301" y="4575231"/>
            <a:ext cx="4878259" cy="830997"/>
          </a:xfrm>
          <a:prstGeom prst="rect">
            <a:avLst/>
          </a:prstGeom>
          <a:noFill/>
        </p:spPr>
        <p:txBody>
          <a:bodyPr wrap="none" rtlCol="0">
            <a:spAutoFit/>
          </a:bodyPr>
          <a:lstStyle/>
          <a:p>
            <a:r>
              <a:rPr lang="en-US" b="1" i="0" dirty="0" smtClean="0"/>
              <a:t>Total Cost reduction 		$57,600</a:t>
            </a:r>
          </a:p>
          <a:p>
            <a:r>
              <a:rPr lang="en-US" b="1" i="0" dirty="0" smtClean="0"/>
              <a:t>Reduction / unit		$     576</a:t>
            </a:r>
            <a:endParaRPr lang="en-US" b="1" i="0"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219" y="4656734"/>
            <a:ext cx="470059" cy="4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26" y="4989890"/>
            <a:ext cx="470059" cy="4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タイトル 1"/>
          <p:cNvSpPr txBox="1">
            <a:spLocks/>
          </p:cNvSpPr>
          <p:nvPr/>
        </p:nvSpPr>
        <p:spPr bwMode="auto">
          <a:xfrm>
            <a:off x="395536" y="764703"/>
            <a:ext cx="7272808" cy="492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2600" b="0" dirty="0" smtClean="0">
                <a:ea typeface="ＭＳ Ｐゴシック" charset="-128"/>
              </a:rPr>
              <a:t>1) Energy saving in plant power consumption</a:t>
            </a:r>
            <a:endParaRPr lang="ja-JP" altLang="en-US" sz="2600" b="0" dirty="0" smtClean="0">
              <a:ea typeface="ＭＳ Ｐゴシック" charset="-128"/>
            </a:endParaRPr>
          </a:p>
        </p:txBody>
      </p:sp>
      <p:sp>
        <p:nvSpPr>
          <p:cNvPr id="20" name="タイトル 1"/>
          <p:cNvSpPr txBox="1">
            <a:spLocks/>
          </p:cNvSpPr>
          <p:nvPr/>
        </p:nvSpPr>
        <p:spPr bwMode="auto">
          <a:xfrm>
            <a:off x="360798" y="260648"/>
            <a:ext cx="6115777"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3200" i="0" kern="0" dirty="0" smtClean="0"/>
              <a:t>Value Proposition of Air Saver Unit</a:t>
            </a:r>
            <a:endParaRPr kumimoji="1" lang="ja-JP" altLang="en-US" sz="3200" i="0" kern="0" dirty="0"/>
          </a:p>
        </p:txBody>
      </p:sp>
      <p:sp>
        <p:nvSpPr>
          <p:cNvPr id="9" name="TextBox 8"/>
          <p:cNvSpPr txBox="1"/>
          <p:nvPr/>
        </p:nvSpPr>
        <p:spPr>
          <a:xfrm>
            <a:off x="1794947" y="3005571"/>
            <a:ext cx="6194613" cy="1569660"/>
          </a:xfrm>
          <a:prstGeom prst="rect">
            <a:avLst/>
          </a:prstGeom>
          <a:solidFill>
            <a:srgbClr val="FFC000"/>
          </a:solidFill>
        </p:spPr>
        <p:txBody>
          <a:bodyPr wrap="square" rtlCol="0">
            <a:spAutoFit/>
          </a:bodyPr>
          <a:lstStyle/>
          <a:p>
            <a:pPr algn="ctr"/>
            <a:r>
              <a:rPr lang="en-US" b="1" i="0" dirty="0" smtClean="0"/>
              <a:t>53,600 kWh/month          26,800 kWh/month  17 t                                    8.5 t</a:t>
            </a:r>
          </a:p>
          <a:p>
            <a:pPr algn="ctr"/>
            <a:r>
              <a:rPr lang="en-US" b="1" i="0" dirty="0" smtClean="0"/>
              <a:t>USD 9,700/month             USD 4,900/month</a:t>
            </a:r>
          </a:p>
          <a:p>
            <a:r>
              <a:rPr lang="en-US" b="1" i="0" dirty="0" smtClean="0"/>
              <a:t> </a:t>
            </a:r>
            <a:endParaRPr lang="en-US" b="1" i="0" dirty="0"/>
          </a:p>
        </p:txBody>
      </p:sp>
    </p:spTree>
    <p:extLst>
      <p:ext uri="{BB962C8B-B14F-4D97-AF65-F5344CB8AC3E}">
        <p14:creationId xmlns:p14="http://schemas.microsoft.com/office/powerpoint/2010/main" val="35052593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0" y="4866153"/>
            <a:ext cx="1898491" cy="142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35" y="2205539"/>
            <a:ext cx="1915681"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047" y="2202677"/>
            <a:ext cx="2537732" cy="188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トライプ矢印 5"/>
          <p:cNvSpPr/>
          <p:nvPr/>
        </p:nvSpPr>
        <p:spPr bwMode="auto">
          <a:xfrm>
            <a:off x="2145463" y="5076974"/>
            <a:ext cx="890357" cy="1152128"/>
          </a:xfrm>
          <a:prstGeom prst="stripedRightArrow">
            <a:avLst>
              <a:gd name="adj1" fmla="val 47631"/>
              <a:gd name="adj2" fmla="val 5841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6" charset="0"/>
            </a:endParaRPr>
          </a:p>
        </p:txBody>
      </p:sp>
      <p:sp>
        <p:nvSpPr>
          <p:cNvPr id="7" name="ストライプ矢印 6"/>
          <p:cNvSpPr/>
          <p:nvPr/>
        </p:nvSpPr>
        <p:spPr bwMode="auto">
          <a:xfrm>
            <a:off x="2141963" y="2569260"/>
            <a:ext cx="890357" cy="1152128"/>
          </a:xfrm>
          <a:prstGeom prst="stripedRightArrow">
            <a:avLst>
              <a:gd name="adj1" fmla="val 47631"/>
              <a:gd name="adj2" fmla="val 5841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6" charset="0"/>
            </a:endParaRPr>
          </a:p>
        </p:txBody>
      </p:sp>
      <p:sp>
        <p:nvSpPr>
          <p:cNvPr id="8" name="角丸四角形 7"/>
          <p:cNvSpPr/>
          <p:nvPr/>
        </p:nvSpPr>
        <p:spPr bwMode="auto">
          <a:xfrm>
            <a:off x="52910" y="1768018"/>
            <a:ext cx="2562699" cy="415766"/>
          </a:xfrm>
          <a:prstGeom prst="roundRect">
            <a:avLst>
              <a:gd name="adj" fmla="val 20034"/>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36000" tIns="0" rIns="36000" bIns="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dirty="0" smtClean="0">
                <a:latin typeface="Arial" pitchFamily="34" charset="0"/>
                <a:ea typeface="ＭＳ Ｐゴシック" pitchFamily="50" charset="-128"/>
                <a:cs typeface="Arial" pitchFamily="34" charset="0"/>
              </a:rPr>
              <a:t>Before Air Saver</a:t>
            </a:r>
            <a:endParaRPr kumimoji="0" lang="ja-JP" altLang="en-US"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cxnSp>
        <p:nvCxnSpPr>
          <p:cNvPr id="10" name="直線コネクタ 9"/>
          <p:cNvCxnSpPr/>
          <p:nvPr/>
        </p:nvCxnSpPr>
        <p:spPr bwMode="auto">
          <a:xfrm>
            <a:off x="195735" y="4202246"/>
            <a:ext cx="8624737" cy="29512"/>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sp>
        <p:nvSpPr>
          <p:cNvPr id="11" name="角丸四角形 10"/>
          <p:cNvSpPr/>
          <p:nvPr/>
        </p:nvSpPr>
        <p:spPr bwMode="auto">
          <a:xfrm>
            <a:off x="4774155" y="3314878"/>
            <a:ext cx="1208079" cy="730910"/>
          </a:xfrm>
          <a:prstGeom prst="roundRect">
            <a:avLst>
              <a:gd name="adj" fmla="val 11435"/>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ASC500</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dirty="0" smtClean="0">
                <a:latin typeface="Arial" pitchFamily="34" charset="0"/>
                <a:ea typeface="ＭＳ Ｐゴシック" pitchFamily="50" charset="-128"/>
                <a:cs typeface="Arial" pitchFamily="34" charset="0"/>
              </a:rPr>
              <a:t>(Solenoid valve type</a:t>
            </a:r>
            <a:r>
              <a:rPr kumimoji="0" lang="en-US" altLang="ja-JP" sz="1200" dirty="0">
                <a:latin typeface="Arial" pitchFamily="34" charset="0"/>
                <a:ea typeface="ＭＳ Ｐゴシック" pitchFamily="50" charset="-128"/>
                <a:cs typeface="Arial" pitchFamily="34" charset="0"/>
              </a:rPr>
              <a:t>)</a:t>
            </a:r>
            <a:endParaRPr kumimoji="0" lang="ja-JP" altLang="en-US" sz="120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12" name="角丸四角形 11"/>
          <p:cNvSpPr/>
          <p:nvPr/>
        </p:nvSpPr>
        <p:spPr bwMode="auto">
          <a:xfrm>
            <a:off x="6504689" y="2190801"/>
            <a:ext cx="2540021" cy="1886129"/>
          </a:xfrm>
          <a:prstGeom prst="roundRect">
            <a:avLst>
              <a:gd name="adj" fmla="val 687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altLang="ja-JP" sz="1600" b="1" dirty="0" smtClean="0">
                <a:solidFill>
                  <a:srgbClr val="070C3C"/>
                </a:solidFill>
                <a:latin typeface="Arial" charset="0"/>
                <a:ea typeface="ＭＳ Ｐゴシック" charset="-128"/>
              </a:rPr>
              <a:t>In case of using the solenoid valve to control air blow, replace valve with Air Saver without additional construction or program change</a:t>
            </a:r>
          </a:p>
        </p:txBody>
      </p:sp>
      <p:sp>
        <p:nvSpPr>
          <p:cNvPr id="13" name="角丸四角形 12"/>
          <p:cNvSpPr/>
          <p:nvPr/>
        </p:nvSpPr>
        <p:spPr bwMode="auto">
          <a:xfrm>
            <a:off x="6533668" y="4644926"/>
            <a:ext cx="2540021" cy="1361837"/>
          </a:xfrm>
          <a:prstGeom prst="roundRect">
            <a:avLst>
              <a:gd name="adj" fmla="val 606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altLang="ja-JP" sz="1600" b="1" dirty="0" smtClean="0">
                <a:solidFill>
                  <a:srgbClr val="070C3C"/>
                </a:solidFill>
                <a:latin typeface="Arial" charset="0"/>
                <a:ea typeface="ＭＳ Ｐゴシック" charset="-128"/>
              </a:rPr>
              <a:t>In case of manual valve, install Air Saver after </a:t>
            </a:r>
            <a:r>
              <a:rPr lang="en-US" altLang="ja-JP" sz="1600" b="1" dirty="0">
                <a:solidFill>
                  <a:srgbClr val="070C3C"/>
                </a:solidFill>
                <a:latin typeface="Arial" charset="0"/>
                <a:ea typeface="ＭＳ Ｐゴシック" charset="-128"/>
              </a:rPr>
              <a:t>current valve without additional construction or program change</a:t>
            </a:r>
            <a:endParaRPr lang="en-US" altLang="ja-JP" sz="1600" b="1" dirty="0" smtClean="0">
              <a:solidFill>
                <a:srgbClr val="070C3C"/>
              </a:solidFill>
              <a:latin typeface="Arial" charset="0"/>
              <a:ea typeface="ＭＳ Ｐゴシック" charset="-128"/>
            </a:endParaRPr>
          </a:p>
        </p:txBody>
      </p:sp>
      <p:sp>
        <p:nvSpPr>
          <p:cNvPr id="17" name="角丸四角形 16"/>
          <p:cNvSpPr/>
          <p:nvPr/>
        </p:nvSpPr>
        <p:spPr bwMode="auto">
          <a:xfrm>
            <a:off x="5111983" y="4830550"/>
            <a:ext cx="1182029" cy="1248854"/>
          </a:xfrm>
          <a:prstGeom prst="roundRect">
            <a:avLst>
              <a:gd name="adj" fmla="val 6646"/>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ASV200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600" b="1" dirty="0" smtClean="0">
                <a:latin typeface="Arial" pitchFamily="34" charset="0"/>
                <a:ea typeface="ＭＳ Ｐゴシック" pitchFamily="50" charset="-128"/>
                <a:cs typeface="Arial" pitchFamily="34" charset="0"/>
              </a:rPr>
              <a:t>ASV5000 shown</a:t>
            </a:r>
            <a:endParaRPr kumimoji="0" lang="en-US" altLang="ja-JP" sz="16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(Pneumatic control type)</a:t>
            </a:r>
            <a:endParaRPr kumimoji="0" lang="ja-JP" altLang="en-US" sz="120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3958" y="260648"/>
            <a:ext cx="1056514" cy="106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タイトル 1"/>
          <p:cNvSpPr txBox="1">
            <a:spLocks/>
          </p:cNvSpPr>
          <p:nvPr/>
        </p:nvSpPr>
        <p:spPr bwMode="auto">
          <a:xfrm>
            <a:off x="395536" y="797768"/>
            <a:ext cx="3214341"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3200" b="0" dirty="0">
                <a:ea typeface="ＭＳ Ｐゴシック" charset="-128"/>
              </a:rPr>
              <a:t>2</a:t>
            </a:r>
            <a:r>
              <a:rPr lang="en-US" altLang="ja-JP" sz="3200" b="0" dirty="0" smtClean="0">
                <a:ea typeface="ＭＳ Ｐゴシック" charset="-128"/>
              </a:rPr>
              <a:t>) Easy to Install</a:t>
            </a:r>
            <a:endParaRPr lang="ja-JP" altLang="en-US" sz="3200" b="0" dirty="0" smtClean="0">
              <a:ea typeface="ＭＳ Ｐゴシック" charset="-128"/>
            </a:endParaRP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5820" y="4316286"/>
            <a:ext cx="2076163" cy="214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角丸四角形 22"/>
          <p:cNvSpPr/>
          <p:nvPr/>
        </p:nvSpPr>
        <p:spPr bwMode="auto">
          <a:xfrm>
            <a:off x="2922047" y="1786911"/>
            <a:ext cx="2548554" cy="415766"/>
          </a:xfrm>
          <a:prstGeom prst="roundRect">
            <a:avLst>
              <a:gd name="adj" fmla="val 20034"/>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36000" tIns="0" rIns="36000" bIns="0" numCol="1" rtlCol="0" anchor="ctr" anchorCtr="1"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dirty="0" smtClean="0">
                <a:latin typeface="Arial" pitchFamily="34" charset="0"/>
                <a:ea typeface="ＭＳ Ｐゴシック" pitchFamily="50" charset="-128"/>
                <a:cs typeface="Arial" pitchFamily="34" charset="0"/>
              </a:rPr>
              <a:t>After Air Saver</a:t>
            </a:r>
            <a:endParaRPr kumimoji="0" lang="ja-JP" altLang="en-US"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21" name="タイトル 1"/>
          <p:cNvSpPr txBox="1">
            <a:spLocks/>
          </p:cNvSpPr>
          <p:nvPr/>
        </p:nvSpPr>
        <p:spPr bwMode="auto">
          <a:xfrm>
            <a:off x="360798" y="260648"/>
            <a:ext cx="6115777"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3200" i="0" kern="0" dirty="0" smtClean="0"/>
              <a:t>Value Proposition of Air Saver Unit</a:t>
            </a:r>
            <a:endParaRPr kumimoji="1" lang="ja-JP" altLang="en-US" sz="3200" i="0" kern="0" dirty="0"/>
          </a:p>
        </p:txBody>
      </p:sp>
    </p:spTree>
    <p:extLst>
      <p:ext uri="{BB962C8B-B14F-4D97-AF65-F5344CB8AC3E}">
        <p14:creationId xmlns:p14="http://schemas.microsoft.com/office/powerpoint/2010/main" val="1814100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035194" y="1560079"/>
            <a:ext cx="2031892" cy="1431870"/>
          </a:xfrm>
          <a:prstGeom prst="rect">
            <a:avLst/>
          </a:prstGeom>
        </p:spPr>
      </p:pic>
      <p:sp>
        <p:nvSpPr>
          <p:cNvPr id="2" name="Title 1"/>
          <p:cNvSpPr>
            <a:spLocks noGrp="1"/>
          </p:cNvSpPr>
          <p:nvPr>
            <p:ph type="title"/>
          </p:nvPr>
        </p:nvSpPr>
        <p:spPr>
          <a:xfrm>
            <a:off x="457204" y="1464060"/>
            <a:ext cx="8458200" cy="408106"/>
          </a:xfrm>
        </p:spPr>
        <p:txBody>
          <a:bodyPr/>
          <a:lstStyle/>
          <a:p>
            <a:r>
              <a:rPr lang="en-GB" sz="2000" dirty="0" smtClean="0"/>
              <a:t>Pneumatic </a:t>
            </a:r>
            <a:r>
              <a:rPr lang="en-GB" sz="2000" dirty="0"/>
              <a:t>pilot operated (ASV200, 2000, 5000, 13000, 15000)</a:t>
            </a:r>
            <a:br>
              <a:rPr lang="en-GB" sz="2000" dirty="0"/>
            </a:br>
            <a:endParaRPr lang="en-GB" sz="2000" dirty="0"/>
          </a:p>
        </p:txBody>
      </p:sp>
      <p:sp>
        <p:nvSpPr>
          <p:cNvPr id="4" name="Slide Number Placeholder 3"/>
          <p:cNvSpPr>
            <a:spLocks noGrp="1"/>
          </p:cNvSpPr>
          <p:nvPr>
            <p:ph type="sldNum" sz="quarter" idx="10"/>
          </p:nvPr>
        </p:nvSpPr>
        <p:spPr/>
        <p:txBody>
          <a:bodyPr/>
          <a:lstStyle/>
          <a:p>
            <a:fld id="{77A7FEAA-DBF3-44C3-AC4B-FB363BD7825B}" type="slidenum">
              <a:rPr lang="en-US" smtClean="0"/>
              <a:pPr/>
              <a:t>12</a:t>
            </a:fld>
            <a:endParaRPr lang="en-US"/>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pic>
        <p:nvPicPr>
          <p:cNvPr id="6" name="Afbeelding 5"/>
          <p:cNvPicPr>
            <a:picLocks noChangeAspect="1"/>
          </p:cNvPicPr>
          <p:nvPr/>
        </p:nvPicPr>
        <p:blipFill rotWithShape="1">
          <a:blip r:embed="rId4">
            <a:extLst>
              <a:ext uri="{BEBA8EAE-BF5A-486C-A8C5-ECC9F3942E4B}">
                <a14:imgProps xmlns:a14="http://schemas.microsoft.com/office/drawing/2010/main">
                  <a14:imgLayer r:embed="rId5">
                    <a14:imgEffect>
                      <a14:backgroundRemoval t="9735" b="100000" l="10000" r="99250">
                        <a14:foregroundMark x1="25500" y1="95575" x2="33750" y2="86726"/>
                        <a14:foregroundMark x1="77250" y1="45133" x2="95500" y2="42920"/>
                        <a14:foregroundMark x1="85000" y1="32743" x2="90250" y2="20796"/>
                      </a14:backgroundRemoval>
                    </a14:imgEffect>
                  </a14:imgLayer>
                </a14:imgProps>
              </a:ext>
            </a:extLst>
          </a:blip>
          <a:srcRect l="22961" t="12871"/>
          <a:stretch/>
        </p:blipFill>
        <p:spPr>
          <a:xfrm>
            <a:off x="6268991" y="2254800"/>
            <a:ext cx="2972152" cy="1899187"/>
          </a:xfrm>
          <a:prstGeom prst="rect">
            <a:avLst/>
          </a:prstGeom>
        </p:spPr>
      </p:pic>
      <p:sp>
        <p:nvSpPr>
          <p:cNvPr id="15" name="タイトル 1"/>
          <p:cNvSpPr txBox="1">
            <a:spLocks/>
          </p:cNvSpPr>
          <p:nvPr/>
        </p:nvSpPr>
        <p:spPr bwMode="auto">
          <a:xfrm>
            <a:off x="3544789" y="4400498"/>
            <a:ext cx="572143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2400" i="0" kern="0" dirty="0" smtClean="0">
                <a:latin typeface="Arial" pitchFamily="34" charset="0"/>
                <a:ea typeface="ＭＳ Ｐゴシック" pitchFamily="50" charset="-128"/>
                <a:cs typeface="Arial" pitchFamily="34" charset="0"/>
              </a:rPr>
              <a:t>Adjustment Needle - On time/ Off time</a:t>
            </a:r>
            <a:endParaRPr lang="en-US" altLang="ja-JP" sz="2400" i="0" kern="0" dirty="0">
              <a:latin typeface="Arial" pitchFamily="34" charset="0"/>
              <a:ea typeface="ＭＳ Ｐゴシック" pitchFamily="50" charset="-128"/>
              <a:cs typeface="Arial" pitchFamily="34" charset="0"/>
            </a:endParaRPr>
          </a:p>
        </p:txBody>
      </p:sp>
      <p:sp>
        <p:nvSpPr>
          <p:cNvPr id="16" name="テキスト ボックス 33"/>
          <p:cNvSpPr txBox="1"/>
          <p:nvPr/>
        </p:nvSpPr>
        <p:spPr>
          <a:xfrm>
            <a:off x="4157275" y="4812523"/>
            <a:ext cx="5012911" cy="1692771"/>
          </a:xfrm>
          <a:prstGeom prst="rect">
            <a:avLst/>
          </a:prstGeom>
          <a:noFill/>
        </p:spPr>
        <p:txBody>
          <a:bodyPr wrap="none" rtlCol="0">
            <a:spAutoFit/>
          </a:bodyPr>
          <a:lstStyle/>
          <a:p>
            <a:pPr marL="182563" indent="-182563">
              <a:buFont typeface="Arial" pitchFamily="34" charset="0"/>
              <a:buChar char="•"/>
            </a:pPr>
            <a:r>
              <a:rPr lang="en-US" altLang="ja-JP" sz="2000" dirty="0" smtClean="0">
                <a:latin typeface="Arial" pitchFamily="34" charset="0"/>
                <a:ea typeface="ＭＳ Ｐゴシック" pitchFamily="50" charset="-128"/>
                <a:cs typeface="Arial" pitchFamily="34" charset="0"/>
              </a:rPr>
              <a:t>Adjustable pulse frequency &amp; duty cycle</a:t>
            </a:r>
          </a:p>
          <a:p>
            <a:pPr marL="182563" indent="-182563"/>
            <a:r>
              <a:rPr lang="en-US" altLang="ja-JP" sz="2000" dirty="0" smtClean="0">
                <a:latin typeface="Arial" pitchFamily="34" charset="0"/>
                <a:ea typeface="ＭＳ Ｐゴシック" pitchFamily="50" charset="-128"/>
                <a:cs typeface="Arial" pitchFamily="34" charset="0"/>
              </a:rPr>
              <a:t>	speed by adjustment needle</a:t>
            </a:r>
            <a:endParaRPr lang="en-US" altLang="ja-JP" sz="2000" dirty="0" smtClean="0">
              <a:latin typeface="ＭＳ Ｐゴシック" pitchFamily="50" charset="-128"/>
              <a:ea typeface="ＭＳ Ｐゴシック" pitchFamily="50" charset="-128"/>
            </a:endParaRPr>
          </a:p>
          <a:p>
            <a:pPr marL="182563" indent="-182563">
              <a:buFont typeface="Arial" pitchFamily="34" charset="0"/>
              <a:buChar char="•"/>
            </a:pPr>
            <a:r>
              <a:rPr lang="en-US" altLang="ja-JP" sz="2000" dirty="0" smtClean="0">
                <a:latin typeface="Arial" pitchFamily="34" charset="0"/>
                <a:ea typeface="ＭＳ Ｐゴシック" pitchFamily="50" charset="-128"/>
                <a:cs typeface="Arial" pitchFamily="34" charset="0"/>
              </a:rPr>
              <a:t>Frequency must be less than 5 Hz to </a:t>
            </a:r>
          </a:p>
          <a:p>
            <a:r>
              <a:rPr lang="en-US" altLang="ja-JP" sz="2000" dirty="0">
                <a:latin typeface="Arial" pitchFamily="34" charset="0"/>
                <a:ea typeface="ＭＳ Ｐゴシック" pitchFamily="50" charset="-128"/>
                <a:cs typeface="Arial" pitchFamily="34" charset="0"/>
              </a:rPr>
              <a:t> </a:t>
            </a:r>
            <a:r>
              <a:rPr lang="en-US" altLang="ja-JP" sz="2000" dirty="0" smtClean="0">
                <a:latin typeface="Arial" pitchFamily="34" charset="0"/>
                <a:ea typeface="ＭＳ Ｐゴシック" pitchFamily="50" charset="-128"/>
                <a:cs typeface="Arial" pitchFamily="34" charset="0"/>
              </a:rPr>
              <a:t>  operate the valve</a:t>
            </a:r>
          </a:p>
          <a:p>
            <a:r>
              <a:rPr lang="en-US" altLang="ja-JP" dirty="0" smtClean="0">
                <a:latin typeface="Arial" pitchFamily="34" charset="0"/>
                <a:ea typeface="ＭＳ Ｐゴシック" pitchFamily="50" charset="-128"/>
                <a:cs typeface="Arial" pitchFamily="34" charset="0"/>
              </a:rPr>
              <a:t>* </a:t>
            </a:r>
            <a:r>
              <a:rPr lang="en-US" altLang="ja-JP" sz="2000" dirty="0" smtClean="0">
                <a:latin typeface="Arial" pitchFamily="34" charset="0"/>
                <a:ea typeface="ＭＳ Ｐゴシック" pitchFamily="50" charset="-128"/>
                <a:cs typeface="Arial" pitchFamily="34" charset="0"/>
              </a:rPr>
              <a:t>Refer </a:t>
            </a:r>
            <a:r>
              <a:rPr lang="en-US" altLang="ja-JP" sz="2000" dirty="0">
                <a:latin typeface="Arial" pitchFamily="34" charset="0"/>
                <a:ea typeface="ＭＳ Ｐゴシック" pitchFamily="50" charset="-128"/>
                <a:cs typeface="Arial" pitchFamily="34" charset="0"/>
              </a:rPr>
              <a:t>to the instruction sheet </a:t>
            </a:r>
          </a:p>
        </p:txBody>
      </p:sp>
      <p:grpSp>
        <p:nvGrpSpPr>
          <p:cNvPr id="23" name="グループ化 2"/>
          <p:cNvGrpSpPr/>
          <p:nvPr/>
        </p:nvGrpSpPr>
        <p:grpSpPr>
          <a:xfrm>
            <a:off x="38029" y="3915692"/>
            <a:ext cx="3554828" cy="2463300"/>
            <a:chOff x="680859" y="3392503"/>
            <a:chExt cx="4310540" cy="3204849"/>
          </a:xfrm>
        </p:grpSpPr>
        <p:sp>
          <p:nvSpPr>
            <p:cNvPr id="24" name="テキスト ボックス 3"/>
            <p:cNvSpPr txBox="1"/>
            <p:nvPr/>
          </p:nvSpPr>
          <p:spPr>
            <a:xfrm>
              <a:off x="3262989" y="3562761"/>
              <a:ext cx="1728410" cy="760815"/>
            </a:xfrm>
            <a:prstGeom prst="rect">
              <a:avLst/>
            </a:prstGeom>
            <a:noFill/>
          </p:spPr>
          <p:txBody>
            <a:bodyPr wrap="none" rtlCol="0">
              <a:spAutoFit/>
            </a:bodyPr>
            <a:lstStyle/>
            <a:p>
              <a:r>
                <a:rPr kumimoji="1" lang="en-US" altLang="ja-JP" sz="1600" dirty="0" smtClean="0">
                  <a:latin typeface="+mj-lt"/>
                </a:rPr>
                <a:t>Adjust needle</a:t>
              </a:r>
            </a:p>
            <a:p>
              <a:r>
                <a:rPr kumimoji="1" lang="en-US" altLang="ja-JP" sz="1600" dirty="0" smtClean="0">
                  <a:latin typeface="+mj-lt"/>
                </a:rPr>
                <a:t>Off time</a:t>
              </a:r>
            </a:p>
          </p:txBody>
        </p:sp>
        <p:grpSp>
          <p:nvGrpSpPr>
            <p:cNvPr id="25" name="グループ化 4"/>
            <p:cNvGrpSpPr/>
            <p:nvPr/>
          </p:nvGrpSpPr>
          <p:grpSpPr>
            <a:xfrm>
              <a:off x="680859" y="3392503"/>
              <a:ext cx="2857885" cy="3204849"/>
              <a:chOff x="1259632" y="3392503"/>
              <a:chExt cx="2857885" cy="3204849"/>
            </a:xfrm>
          </p:grpSpPr>
          <p:pic>
            <p:nvPicPr>
              <p:cNvPr id="26"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201814"/>
                <a:ext cx="2503487"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6"/>
              <p:cNvSpPr txBox="1"/>
              <p:nvPr/>
            </p:nvSpPr>
            <p:spPr>
              <a:xfrm>
                <a:off x="1649718" y="3392503"/>
                <a:ext cx="1728410" cy="760815"/>
              </a:xfrm>
              <a:prstGeom prst="rect">
                <a:avLst/>
              </a:prstGeom>
              <a:solidFill>
                <a:schemeClr val="bg1"/>
              </a:solidFill>
            </p:spPr>
            <p:txBody>
              <a:bodyPr wrap="none" rtlCol="0">
                <a:spAutoFit/>
              </a:bodyPr>
              <a:lstStyle/>
              <a:p>
                <a:r>
                  <a:rPr kumimoji="1" lang="en-US" altLang="ja-JP" sz="1600" dirty="0" smtClean="0">
                    <a:latin typeface="+mj-lt"/>
                  </a:rPr>
                  <a:t>Adjust needle</a:t>
                </a:r>
              </a:p>
              <a:p>
                <a:r>
                  <a:rPr lang="en-US" altLang="ja-JP" sz="1600" dirty="0" smtClean="0">
                    <a:latin typeface="+mj-lt"/>
                  </a:rPr>
                  <a:t>On time</a:t>
                </a:r>
                <a:endParaRPr kumimoji="1" lang="ja-JP" altLang="en-US" sz="1600" dirty="0">
                  <a:latin typeface="+mj-lt"/>
                </a:endParaRPr>
              </a:p>
            </p:txBody>
          </p:sp>
          <p:sp>
            <p:nvSpPr>
              <p:cNvPr id="28" name="二等辺三角形 7"/>
              <p:cNvSpPr/>
              <p:nvPr/>
            </p:nvSpPr>
            <p:spPr bwMode="auto">
              <a:xfrm rot="14642127">
                <a:off x="2893435" y="3924388"/>
                <a:ext cx="551510" cy="297413"/>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6" charset="0"/>
                </a:endParaRPr>
              </a:p>
            </p:txBody>
          </p:sp>
          <p:sp>
            <p:nvSpPr>
              <p:cNvPr id="29" name="二等辺三角形 8"/>
              <p:cNvSpPr/>
              <p:nvPr/>
            </p:nvSpPr>
            <p:spPr bwMode="auto">
              <a:xfrm>
                <a:off x="3566006" y="4067691"/>
                <a:ext cx="551511" cy="297413"/>
              </a:xfrm>
              <a:prstGeom prst="triangl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6" charset="0"/>
                </a:endParaRPr>
              </a:p>
            </p:txBody>
          </p:sp>
        </p:grpSp>
      </p:grpSp>
      <p:grpSp>
        <p:nvGrpSpPr>
          <p:cNvPr id="36" name="グループ化 16"/>
          <p:cNvGrpSpPr/>
          <p:nvPr/>
        </p:nvGrpSpPr>
        <p:grpSpPr>
          <a:xfrm>
            <a:off x="2413499" y="1856998"/>
            <a:ext cx="3741861" cy="1925619"/>
            <a:chOff x="4644007" y="4228310"/>
            <a:chExt cx="3916363" cy="2251199"/>
          </a:xfrm>
        </p:grpSpPr>
        <p:pic>
          <p:nvPicPr>
            <p:cNvPr id="37" name="図 1"/>
            <p:cNvPicPr>
              <a:picLocks noChangeAspect="1" noChangeArrowheads="1"/>
            </p:cNvPicPr>
            <p:nvPr/>
          </p:nvPicPr>
          <p:blipFill rotWithShape="1">
            <a:blip r:embed="rId7">
              <a:extLst>
                <a:ext uri="{28A0092B-C50C-407E-A947-70E740481C1C}">
                  <a14:useLocalDpi xmlns:a14="http://schemas.microsoft.com/office/drawing/2010/main" val="0"/>
                </a:ext>
              </a:extLst>
            </a:blip>
            <a:srcRect t="13045"/>
            <a:stretch/>
          </p:blipFill>
          <p:spPr bwMode="auto">
            <a:xfrm>
              <a:off x="4644007" y="4228310"/>
              <a:ext cx="3916363" cy="145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線コネクタ 18"/>
            <p:cNvCxnSpPr/>
            <p:nvPr/>
          </p:nvCxnSpPr>
          <p:spPr bwMode="auto">
            <a:xfrm flipV="1">
              <a:off x="496800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39" name="直線コネクタ 19"/>
            <p:cNvCxnSpPr/>
            <p:nvPr/>
          </p:nvCxnSpPr>
          <p:spPr bwMode="auto">
            <a:xfrm flipV="1">
              <a:off x="601216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0" name="直線コネクタ 20"/>
            <p:cNvCxnSpPr/>
            <p:nvPr/>
          </p:nvCxnSpPr>
          <p:spPr bwMode="auto">
            <a:xfrm flipV="1">
              <a:off x="648000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1" name="直線コネクタ 21"/>
            <p:cNvCxnSpPr/>
            <p:nvPr/>
          </p:nvCxnSpPr>
          <p:spPr bwMode="auto">
            <a:xfrm flipV="1">
              <a:off x="7524328"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2" name="直線矢印コネクタ 22"/>
            <p:cNvCxnSpPr/>
            <p:nvPr/>
          </p:nvCxnSpPr>
          <p:spPr bwMode="auto">
            <a:xfrm>
              <a:off x="4968000" y="5373216"/>
              <a:ext cx="104416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cxnSp>
          <p:nvCxnSpPr>
            <p:cNvPr id="43" name="直線矢印コネクタ 23"/>
            <p:cNvCxnSpPr/>
            <p:nvPr/>
          </p:nvCxnSpPr>
          <p:spPr bwMode="auto">
            <a:xfrm>
              <a:off x="6480000" y="5373216"/>
              <a:ext cx="104416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cxnSp>
          <p:nvCxnSpPr>
            <p:cNvPr id="44" name="直線矢印コネクタ 24"/>
            <p:cNvCxnSpPr/>
            <p:nvPr/>
          </p:nvCxnSpPr>
          <p:spPr bwMode="auto">
            <a:xfrm>
              <a:off x="6012160" y="5805264"/>
              <a:ext cx="46800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sp>
          <p:nvSpPr>
            <p:cNvPr id="45" name="テキスト ボックス 25"/>
            <p:cNvSpPr txBox="1"/>
            <p:nvPr/>
          </p:nvSpPr>
          <p:spPr>
            <a:xfrm>
              <a:off x="5037341" y="5651956"/>
              <a:ext cx="946592" cy="395796"/>
            </a:xfrm>
            <a:prstGeom prst="rect">
              <a:avLst/>
            </a:prstGeom>
            <a:solidFill>
              <a:schemeClr val="bg1">
                <a:lumMod val="50000"/>
              </a:schemeClr>
            </a:solidFill>
          </p:spPr>
          <p:txBody>
            <a:bodyPr wrap="none" rtlCol="0">
              <a:spAutoFit/>
            </a:bodyPr>
            <a:lstStyle/>
            <a:p>
              <a:r>
                <a:rPr kumimoji="1" lang="en-US" altLang="ja-JP" sz="1600" dirty="0" smtClean="0">
                  <a:solidFill>
                    <a:schemeClr val="bg1"/>
                  </a:solidFill>
                  <a:latin typeface="+mj-lt"/>
                </a:rPr>
                <a:t>On time</a:t>
              </a:r>
              <a:endParaRPr kumimoji="1" lang="ja-JP" altLang="en-US" sz="1600" dirty="0">
                <a:solidFill>
                  <a:schemeClr val="bg1"/>
                </a:solidFill>
                <a:latin typeface="+mj-lt"/>
              </a:endParaRPr>
            </a:p>
          </p:txBody>
        </p:sp>
        <p:sp>
          <p:nvSpPr>
            <p:cNvPr id="46" name="テキスト ボックス 26"/>
            <p:cNvSpPr txBox="1"/>
            <p:nvPr/>
          </p:nvSpPr>
          <p:spPr>
            <a:xfrm>
              <a:off x="5735200" y="6083713"/>
              <a:ext cx="1021917" cy="395796"/>
            </a:xfrm>
            <a:prstGeom prst="rect">
              <a:avLst/>
            </a:prstGeom>
            <a:solidFill>
              <a:schemeClr val="bg1">
                <a:lumMod val="50000"/>
              </a:schemeClr>
            </a:solidFill>
          </p:spPr>
          <p:txBody>
            <a:bodyPr wrap="square" rtlCol="0">
              <a:spAutoFit/>
            </a:bodyPr>
            <a:lstStyle/>
            <a:p>
              <a:r>
                <a:rPr kumimoji="1" lang="en-US" altLang="ja-JP" sz="1600" dirty="0" smtClean="0">
                  <a:solidFill>
                    <a:schemeClr val="bg1"/>
                  </a:solidFill>
                  <a:latin typeface="+mj-lt"/>
                </a:rPr>
                <a:t>Off time</a:t>
              </a:r>
              <a:endParaRPr kumimoji="1" lang="ja-JP" altLang="en-US" sz="1600" dirty="0">
                <a:solidFill>
                  <a:schemeClr val="bg1"/>
                </a:solidFill>
                <a:latin typeface="+mj-lt"/>
              </a:endParaRPr>
            </a:p>
          </p:txBody>
        </p:sp>
        <p:sp>
          <p:nvSpPr>
            <p:cNvPr id="47" name="テキスト ボックス 27"/>
            <p:cNvSpPr txBox="1"/>
            <p:nvPr/>
          </p:nvSpPr>
          <p:spPr>
            <a:xfrm>
              <a:off x="6549509" y="5661248"/>
              <a:ext cx="946592" cy="395796"/>
            </a:xfrm>
            <a:prstGeom prst="rect">
              <a:avLst/>
            </a:prstGeom>
            <a:solidFill>
              <a:schemeClr val="bg1">
                <a:lumMod val="50000"/>
              </a:schemeClr>
            </a:solidFill>
          </p:spPr>
          <p:txBody>
            <a:bodyPr wrap="none" rtlCol="0">
              <a:spAutoFit/>
            </a:bodyPr>
            <a:lstStyle/>
            <a:p>
              <a:r>
                <a:rPr kumimoji="1" lang="en-US" altLang="ja-JP" sz="1600" dirty="0" smtClean="0">
                  <a:solidFill>
                    <a:schemeClr val="bg1"/>
                  </a:solidFill>
                  <a:latin typeface="+mj-lt"/>
                </a:rPr>
                <a:t>On time</a:t>
              </a:r>
              <a:endParaRPr kumimoji="1" lang="ja-JP" altLang="en-US" sz="1600" dirty="0">
                <a:solidFill>
                  <a:schemeClr val="bg1"/>
                </a:solidFill>
                <a:latin typeface="+mj-lt"/>
              </a:endParaRPr>
            </a:p>
          </p:txBody>
        </p:sp>
      </p:grpSp>
      <p:sp>
        <p:nvSpPr>
          <p:cNvPr id="30" name="Tekstvak 29"/>
          <p:cNvSpPr txBox="1"/>
          <p:nvPr/>
        </p:nvSpPr>
        <p:spPr>
          <a:xfrm>
            <a:off x="5626775" y="2869932"/>
            <a:ext cx="456646" cy="269756"/>
          </a:xfrm>
          <a:prstGeom prst="rect">
            <a:avLst/>
          </a:prstGeom>
          <a:solidFill>
            <a:schemeClr val="bg1"/>
          </a:solidFill>
        </p:spPr>
        <p:txBody>
          <a:bodyPr wrap="square" rtlCol="0">
            <a:spAutoFit/>
          </a:bodyPr>
          <a:lstStyle/>
          <a:p>
            <a:endParaRPr lang="nl-NL" dirty="0"/>
          </a:p>
        </p:txBody>
      </p:sp>
      <p:sp>
        <p:nvSpPr>
          <p:cNvPr id="31" name="タイトル 1"/>
          <p:cNvSpPr txBox="1">
            <a:spLocks/>
          </p:cNvSpPr>
          <p:nvPr/>
        </p:nvSpPr>
        <p:spPr bwMode="auto">
          <a:xfrm>
            <a:off x="395536" y="797768"/>
            <a:ext cx="4840556"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3200" b="0" dirty="0" smtClean="0">
                <a:ea typeface="ＭＳ Ｐゴシック" charset="-128"/>
              </a:rPr>
              <a:t>3) Easy to Install &amp; Adjust</a:t>
            </a:r>
            <a:endParaRPr lang="ja-JP" altLang="en-US" sz="3200" b="0" dirty="0" smtClean="0">
              <a:ea typeface="ＭＳ Ｐゴシック" charset="-128"/>
            </a:endParaRPr>
          </a:p>
        </p:txBody>
      </p:sp>
      <p:sp>
        <p:nvSpPr>
          <p:cNvPr id="32" name="タイトル 1"/>
          <p:cNvSpPr txBox="1">
            <a:spLocks/>
          </p:cNvSpPr>
          <p:nvPr/>
        </p:nvSpPr>
        <p:spPr bwMode="auto">
          <a:xfrm>
            <a:off x="360798" y="260648"/>
            <a:ext cx="6115777"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3200" i="0" kern="0" dirty="0" smtClean="0"/>
              <a:t>Value Proposition of Air Saver Unit</a:t>
            </a:r>
            <a:endParaRPr kumimoji="1" lang="ja-JP" altLang="en-US" sz="3200" i="0" kern="0" dirty="0"/>
          </a:p>
        </p:txBody>
      </p:sp>
    </p:spTree>
    <p:extLst>
      <p:ext uri="{BB962C8B-B14F-4D97-AF65-F5344CB8AC3E}">
        <p14:creationId xmlns:p14="http://schemas.microsoft.com/office/powerpoint/2010/main" val="16540606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32777" b="24533"/>
          <a:stretch/>
        </p:blipFill>
        <p:spPr bwMode="auto">
          <a:xfrm>
            <a:off x="151104" y="5903460"/>
            <a:ext cx="3705133" cy="43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4" y="1440674"/>
            <a:ext cx="8458200" cy="348456"/>
          </a:xfrm>
        </p:spPr>
        <p:txBody>
          <a:bodyPr/>
          <a:lstStyle/>
          <a:p>
            <a:r>
              <a:rPr lang="en-GB" sz="2000" dirty="0" smtClean="0"/>
              <a:t>Electric operated </a:t>
            </a:r>
            <a:r>
              <a:rPr lang="en-GB" sz="2000" dirty="0"/>
              <a:t>(</a:t>
            </a:r>
            <a:r>
              <a:rPr lang="en-GB" sz="2000" dirty="0" smtClean="0"/>
              <a:t>ASC500/ASO500)</a:t>
            </a:r>
            <a:endParaRPr lang="en-GB" sz="2000" dirty="0"/>
          </a:p>
        </p:txBody>
      </p:sp>
      <p:sp>
        <p:nvSpPr>
          <p:cNvPr id="4" name="Slide Number Placeholder 3"/>
          <p:cNvSpPr>
            <a:spLocks noGrp="1"/>
          </p:cNvSpPr>
          <p:nvPr>
            <p:ph type="sldNum" sz="quarter" idx="10"/>
          </p:nvPr>
        </p:nvSpPr>
        <p:spPr/>
        <p:txBody>
          <a:bodyPr/>
          <a:lstStyle/>
          <a:p>
            <a:fld id="{77A7FEAA-DBF3-44C3-AC4B-FB363BD7825B}" type="slidenum">
              <a:rPr lang="en-US" smtClean="0"/>
              <a:pPr/>
              <a:t>13</a:t>
            </a:fld>
            <a:endParaRPr lang="en-US"/>
          </a:p>
        </p:txBody>
      </p:sp>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grpSp>
        <p:nvGrpSpPr>
          <p:cNvPr id="36" name="グループ化 16"/>
          <p:cNvGrpSpPr/>
          <p:nvPr/>
        </p:nvGrpSpPr>
        <p:grpSpPr>
          <a:xfrm>
            <a:off x="2413499" y="1856998"/>
            <a:ext cx="3741861" cy="1925619"/>
            <a:chOff x="4644007" y="4228310"/>
            <a:chExt cx="3916363" cy="2251199"/>
          </a:xfrm>
        </p:grpSpPr>
        <p:pic>
          <p:nvPicPr>
            <p:cNvPr id="37" name="図 1"/>
            <p:cNvPicPr>
              <a:picLocks noChangeAspect="1" noChangeArrowheads="1"/>
            </p:cNvPicPr>
            <p:nvPr/>
          </p:nvPicPr>
          <p:blipFill rotWithShape="1">
            <a:blip r:embed="rId5">
              <a:extLst>
                <a:ext uri="{28A0092B-C50C-407E-A947-70E740481C1C}">
                  <a14:useLocalDpi xmlns:a14="http://schemas.microsoft.com/office/drawing/2010/main" val="0"/>
                </a:ext>
              </a:extLst>
            </a:blip>
            <a:srcRect t="13045"/>
            <a:stretch/>
          </p:blipFill>
          <p:spPr bwMode="auto">
            <a:xfrm>
              <a:off x="4644007" y="4228310"/>
              <a:ext cx="3916363" cy="145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線コネクタ 18"/>
            <p:cNvCxnSpPr/>
            <p:nvPr/>
          </p:nvCxnSpPr>
          <p:spPr bwMode="auto">
            <a:xfrm flipV="1">
              <a:off x="496800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39" name="直線コネクタ 19"/>
            <p:cNvCxnSpPr/>
            <p:nvPr/>
          </p:nvCxnSpPr>
          <p:spPr bwMode="auto">
            <a:xfrm flipV="1">
              <a:off x="601216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0" name="直線コネクタ 20"/>
            <p:cNvCxnSpPr/>
            <p:nvPr/>
          </p:nvCxnSpPr>
          <p:spPr bwMode="auto">
            <a:xfrm flipV="1">
              <a:off x="6480000"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1" name="直線コネクタ 21"/>
            <p:cNvCxnSpPr/>
            <p:nvPr/>
          </p:nvCxnSpPr>
          <p:spPr bwMode="auto">
            <a:xfrm flipV="1">
              <a:off x="7524328" y="4437112"/>
              <a:ext cx="0" cy="1553398"/>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42" name="直線矢印コネクタ 22"/>
            <p:cNvCxnSpPr/>
            <p:nvPr/>
          </p:nvCxnSpPr>
          <p:spPr bwMode="auto">
            <a:xfrm>
              <a:off x="4968000" y="5373216"/>
              <a:ext cx="104416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cxnSp>
          <p:nvCxnSpPr>
            <p:cNvPr id="43" name="直線矢印コネクタ 23"/>
            <p:cNvCxnSpPr/>
            <p:nvPr/>
          </p:nvCxnSpPr>
          <p:spPr bwMode="auto">
            <a:xfrm>
              <a:off x="6480000" y="5373216"/>
              <a:ext cx="104416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cxnSp>
          <p:nvCxnSpPr>
            <p:cNvPr id="44" name="直線矢印コネクタ 24"/>
            <p:cNvCxnSpPr/>
            <p:nvPr/>
          </p:nvCxnSpPr>
          <p:spPr bwMode="auto">
            <a:xfrm>
              <a:off x="6012160" y="5805264"/>
              <a:ext cx="468000" cy="0"/>
            </a:xfrm>
            <a:prstGeom prst="straightConnector1">
              <a:avLst/>
            </a:prstGeom>
            <a:solidFill>
              <a:schemeClr val="accent1"/>
            </a:solidFill>
            <a:ln w="38100" cap="flat" cmpd="sng" algn="ctr">
              <a:solidFill>
                <a:srgbClr val="00B0F0"/>
              </a:solidFill>
              <a:prstDash val="solid"/>
              <a:round/>
              <a:headEnd type="triangle" w="med" len="med"/>
              <a:tailEnd type="triangle" w="med" len="med"/>
            </a:ln>
            <a:effectLst/>
          </p:spPr>
        </p:cxnSp>
        <p:sp>
          <p:nvSpPr>
            <p:cNvPr id="45" name="テキスト ボックス 25"/>
            <p:cNvSpPr txBox="1"/>
            <p:nvPr/>
          </p:nvSpPr>
          <p:spPr>
            <a:xfrm>
              <a:off x="5037341" y="5651956"/>
              <a:ext cx="946592" cy="395796"/>
            </a:xfrm>
            <a:prstGeom prst="rect">
              <a:avLst/>
            </a:prstGeom>
            <a:solidFill>
              <a:schemeClr val="bg1">
                <a:lumMod val="50000"/>
              </a:schemeClr>
            </a:solidFill>
          </p:spPr>
          <p:txBody>
            <a:bodyPr wrap="none" rtlCol="0">
              <a:spAutoFit/>
            </a:bodyPr>
            <a:lstStyle/>
            <a:p>
              <a:r>
                <a:rPr kumimoji="1" lang="en-US" altLang="ja-JP" sz="1600" dirty="0" smtClean="0">
                  <a:solidFill>
                    <a:schemeClr val="bg1"/>
                  </a:solidFill>
                  <a:latin typeface="+mj-lt"/>
                </a:rPr>
                <a:t>On time</a:t>
              </a:r>
              <a:endParaRPr kumimoji="1" lang="ja-JP" altLang="en-US" sz="1600" dirty="0">
                <a:solidFill>
                  <a:schemeClr val="bg1"/>
                </a:solidFill>
                <a:latin typeface="+mj-lt"/>
              </a:endParaRPr>
            </a:p>
          </p:txBody>
        </p:sp>
        <p:sp>
          <p:nvSpPr>
            <p:cNvPr id="46" name="テキスト ボックス 26"/>
            <p:cNvSpPr txBox="1"/>
            <p:nvPr/>
          </p:nvSpPr>
          <p:spPr>
            <a:xfrm>
              <a:off x="5735200" y="6083713"/>
              <a:ext cx="1021917" cy="395796"/>
            </a:xfrm>
            <a:prstGeom prst="rect">
              <a:avLst/>
            </a:prstGeom>
            <a:solidFill>
              <a:schemeClr val="bg1">
                <a:lumMod val="50000"/>
              </a:schemeClr>
            </a:solidFill>
          </p:spPr>
          <p:txBody>
            <a:bodyPr wrap="square" rtlCol="0">
              <a:spAutoFit/>
            </a:bodyPr>
            <a:lstStyle/>
            <a:p>
              <a:r>
                <a:rPr kumimoji="1" lang="en-US" altLang="ja-JP" sz="1600" dirty="0" smtClean="0">
                  <a:solidFill>
                    <a:schemeClr val="bg1"/>
                  </a:solidFill>
                  <a:latin typeface="+mj-lt"/>
                </a:rPr>
                <a:t>Off time</a:t>
              </a:r>
              <a:endParaRPr kumimoji="1" lang="ja-JP" altLang="en-US" sz="1600" dirty="0">
                <a:solidFill>
                  <a:schemeClr val="bg1"/>
                </a:solidFill>
                <a:latin typeface="+mj-lt"/>
              </a:endParaRPr>
            </a:p>
          </p:txBody>
        </p:sp>
        <p:sp>
          <p:nvSpPr>
            <p:cNvPr id="47" name="テキスト ボックス 27"/>
            <p:cNvSpPr txBox="1"/>
            <p:nvPr/>
          </p:nvSpPr>
          <p:spPr>
            <a:xfrm>
              <a:off x="6549509" y="5661248"/>
              <a:ext cx="946592" cy="395796"/>
            </a:xfrm>
            <a:prstGeom prst="rect">
              <a:avLst/>
            </a:prstGeom>
            <a:solidFill>
              <a:schemeClr val="bg1">
                <a:lumMod val="50000"/>
              </a:schemeClr>
            </a:solidFill>
          </p:spPr>
          <p:txBody>
            <a:bodyPr wrap="none" rtlCol="0">
              <a:spAutoFit/>
            </a:bodyPr>
            <a:lstStyle/>
            <a:p>
              <a:r>
                <a:rPr kumimoji="1" lang="en-US" altLang="ja-JP" sz="1600" dirty="0" smtClean="0">
                  <a:solidFill>
                    <a:schemeClr val="bg1"/>
                  </a:solidFill>
                  <a:latin typeface="+mj-lt"/>
                </a:rPr>
                <a:t>On time</a:t>
              </a:r>
              <a:endParaRPr kumimoji="1" lang="ja-JP" altLang="en-US" sz="1600" dirty="0">
                <a:solidFill>
                  <a:schemeClr val="bg1"/>
                </a:solidFill>
                <a:latin typeface="+mj-lt"/>
              </a:endParaRPr>
            </a:p>
          </p:txBody>
        </p:sp>
      </p:grpSp>
      <p:sp>
        <p:nvSpPr>
          <p:cNvPr id="48" name="タイトル 1"/>
          <p:cNvSpPr txBox="1">
            <a:spLocks/>
          </p:cNvSpPr>
          <p:nvPr/>
        </p:nvSpPr>
        <p:spPr bwMode="auto">
          <a:xfrm>
            <a:off x="3544789" y="4392550"/>
            <a:ext cx="4665060"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2400" i="0" kern="0" dirty="0" smtClean="0">
                <a:latin typeface="Arial" pitchFamily="34" charset="0"/>
                <a:ea typeface="ＭＳ Ｐゴシック" pitchFamily="50" charset="-128"/>
                <a:cs typeface="Arial" pitchFamily="34" charset="0"/>
              </a:rPr>
              <a:t>Adjustment screw - Frequency</a:t>
            </a:r>
            <a:endParaRPr lang="en-US" altLang="ja-JP" sz="2400" i="0" kern="0" dirty="0">
              <a:latin typeface="Arial" pitchFamily="34" charset="0"/>
              <a:ea typeface="ＭＳ Ｐゴシック" pitchFamily="50" charset="-128"/>
              <a:cs typeface="Arial" pitchFamily="34" charset="0"/>
            </a:endParaRPr>
          </a:p>
        </p:txBody>
      </p:sp>
      <p:sp>
        <p:nvSpPr>
          <p:cNvPr id="49" name="テキスト ボックス 19"/>
          <p:cNvSpPr txBox="1"/>
          <p:nvPr/>
        </p:nvSpPr>
        <p:spPr>
          <a:xfrm>
            <a:off x="4167685" y="4814454"/>
            <a:ext cx="4881893" cy="1631216"/>
          </a:xfrm>
          <a:prstGeom prst="rect">
            <a:avLst/>
          </a:prstGeom>
          <a:noFill/>
        </p:spPr>
        <p:txBody>
          <a:bodyPr wrap="square" rtlCol="0">
            <a:spAutoFit/>
          </a:bodyPr>
          <a:lstStyle/>
          <a:p>
            <a:pPr marL="182563" indent="-182563">
              <a:buFont typeface="Arial" pitchFamily="34" charset="0"/>
              <a:buChar char="•"/>
            </a:pPr>
            <a:r>
              <a:rPr lang="en-US" altLang="ja-JP" sz="2000" dirty="0" smtClean="0">
                <a:latin typeface="Arial" pitchFamily="34" charset="0"/>
                <a:ea typeface="ＭＳ Ｐゴシック" pitchFamily="50" charset="-128"/>
                <a:cs typeface="Arial" pitchFamily="34" charset="0"/>
              </a:rPr>
              <a:t>Adjustable pulse frequency by adjustment screw</a:t>
            </a:r>
          </a:p>
          <a:p>
            <a:pPr marL="182563" indent="-182563">
              <a:buFont typeface="Arial" pitchFamily="34" charset="0"/>
              <a:buChar char="•"/>
            </a:pPr>
            <a:r>
              <a:rPr lang="en-US" altLang="ja-JP" sz="2000" dirty="0" smtClean="0">
                <a:latin typeface="Arial" pitchFamily="34" charset="0"/>
                <a:ea typeface="ＭＳ Ｐゴシック" pitchFamily="50" charset="-128"/>
                <a:cs typeface="Arial" pitchFamily="34" charset="0"/>
              </a:rPr>
              <a:t>Frequency is set around 2 ~ 22 Hz</a:t>
            </a:r>
            <a:endParaRPr lang="en-US" altLang="ja-JP" sz="2000" dirty="0" smtClean="0">
              <a:latin typeface="ＭＳ Ｐゴシック" pitchFamily="50" charset="-128"/>
              <a:ea typeface="ＭＳ Ｐゴシック" pitchFamily="50" charset="-128"/>
            </a:endParaRPr>
          </a:p>
          <a:p>
            <a:pPr marL="182563" indent="-182563">
              <a:buFont typeface="Arial" pitchFamily="34" charset="0"/>
              <a:buChar char="•"/>
            </a:pPr>
            <a:r>
              <a:rPr lang="en-US" altLang="ja-JP" sz="2000" dirty="0">
                <a:latin typeface="Arial" pitchFamily="34" charset="0"/>
                <a:ea typeface="ＭＳ Ｐゴシック" pitchFamily="50" charset="-128"/>
                <a:cs typeface="Arial" pitchFamily="34" charset="0"/>
              </a:rPr>
              <a:t>D</a:t>
            </a:r>
            <a:r>
              <a:rPr lang="en-US" altLang="ja-JP" sz="2000" dirty="0" smtClean="0">
                <a:latin typeface="Arial" pitchFamily="34" charset="0"/>
                <a:ea typeface="ＭＳ Ｐゴシック" pitchFamily="50" charset="-128"/>
                <a:cs typeface="Arial" pitchFamily="34" charset="0"/>
              </a:rPr>
              <a:t>uty cycle is fixed 1:1</a:t>
            </a:r>
          </a:p>
          <a:p>
            <a:r>
              <a:rPr lang="en-US" altLang="ja-JP" sz="2000" dirty="0">
                <a:latin typeface="Arial" pitchFamily="34" charset="0"/>
                <a:ea typeface="ＭＳ Ｐゴシック" pitchFamily="50" charset="-128"/>
                <a:cs typeface="Arial" pitchFamily="34" charset="0"/>
              </a:rPr>
              <a:t>* R</a:t>
            </a:r>
            <a:r>
              <a:rPr lang="en-US" altLang="ja-JP" sz="2000" dirty="0" smtClean="0">
                <a:latin typeface="Arial" pitchFamily="34" charset="0"/>
                <a:ea typeface="ＭＳ Ｐゴシック" pitchFamily="50" charset="-128"/>
                <a:cs typeface="Arial" pitchFamily="34" charset="0"/>
              </a:rPr>
              <a:t>efer </a:t>
            </a:r>
            <a:r>
              <a:rPr lang="en-US" altLang="ja-JP" sz="2000" dirty="0">
                <a:latin typeface="Arial" pitchFamily="34" charset="0"/>
                <a:ea typeface="ＭＳ Ｐゴシック" pitchFamily="50" charset="-128"/>
                <a:cs typeface="Arial" pitchFamily="34" charset="0"/>
              </a:rPr>
              <a:t>to the instruction sheet </a:t>
            </a:r>
          </a:p>
        </p:txBody>
      </p:sp>
      <p:grpSp>
        <p:nvGrpSpPr>
          <p:cNvPr id="50" name="グループ化 15"/>
          <p:cNvGrpSpPr/>
          <p:nvPr/>
        </p:nvGrpSpPr>
        <p:grpSpPr>
          <a:xfrm>
            <a:off x="258095" y="3461033"/>
            <a:ext cx="3084346" cy="1842640"/>
            <a:chOff x="484752" y="1073436"/>
            <a:chExt cx="3590439" cy="2218834"/>
          </a:xfrm>
        </p:grpSpPr>
        <p:grpSp>
          <p:nvGrpSpPr>
            <p:cNvPr id="51" name="グループ化 13"/>
            <p:cNvGrpSpPr/>
            <p:nvPr/>
          </p:nvGrpSpPr>
          <p:grpSpPr>
            <a:xfrm>
              <a:off x="484752" y="1073436"/>
              <a:ext cx="3274396" cy="2218834"/>
              <a:chOff x="484752" y="1073436"/>
              <a:chExt cx="3274396" cy="2218834"/>
            </a:xfrm>
          </p:grpSpPr>
          <p:pic>
            <p:nvPicPr>
              <p:cNvPr id="5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752" y="1073436"/>
                <a:ext cx="3274396" cy="22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タイトル 1"/>
              <p:cNvSpPr txBox="1">
                <a:spLocks/>
              </p:cNvSpPr>
              <p:nvPr/>
            </p:nvSpPr>
            <p:spPr bwMode="auto">
              <a:xfrm>
                <a:off x="2051720" y="1177007"/>
                <a:ext cx="1598515" cy="307777"/>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1400" b="0" dirty="0" smtClean="0">
                    <a:latin typeface="Arial" pitchFamily="34" charset="0"/>
                    <a:ea typeface="ＭＳ Ｐゴシック" pitchFamily="50" charset="-128"/>
                    <a:cs typeface="Arial" pitchFamily="34" charset="0"/>
                  </a:rPr>
                  <a:t>Adjustment screw</a:t>
                </a:r>
                <a:endParaRPr lang="en-US" altLang="ja-JP" sz="1400" b="0" dirty="0">
                  <a:latin typeface="Arial" pitchFamily="34" charset="0"/>
                  <a:ea typeface="ＭＳ Ｐゴシック" pitchFamily="50" charset="-128"/>
                  <a:cs typeface="Arial" pitchFamily="34" charset="0"/>
                </a:endParaRPr>
              </a:p>
            </p:txBody>
          </p:sp>
        </p:grpSp>
        <p:sp>
          <p:nvSpPr>
            <p:cNvPr id="52" name="タイトル 1"/>
            <p:cNvSpPr txBox="1">
              <a:spLocks/>
            </p:cNvSpPr>
            <p:nvPr/>
          </p:nvSpPr>
          <p:spPr bwMode="auto">
            <a:xfrm>
              <a:off x="2944753" y="2602444"/>
              <a:ext cx="1130438" cy="307777"/>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1400" b="0" dirty="0" smtClean="0">
                  <a:latin typeface="Arial" pitchFamily="34" charset="0"/>
                  <a:ea typeface="ＭＳ Ｐゴシック" pitchFamily="50" charset="-128"/>
                  <a:cs typeface="Arial" pitchFamily="34" charset="0"/>
                </a:rPr>
                <a:t>Air direction</a:t>
              </a:r>
              <a:endParaRPr lang="en-US" altLang="ja-JP" sz="1400" b="0" dirty="0">
                <a:latin typeface="Arial" pitchFamily="34" charset="0"/>
                <a:ea typeface="ＭＳ Ｐゴシック" pitchFamily="50" charset="-128"/>
                <a:cs typeface="Arial" pitchFamily="34" charset="0"/>
              </a:endParaRPr>
            </a:p>
          </p:txBody>
        </p:sp>
      </p:grpSp>
      <p:sp>
        <p:nvSpPr>
          <p:cNvPr id="59" name="タイトル 1"/>
          <p:cNvSpPr txBox="1">
            <a:spLocks/>
          </p:cNvSpPr>
          <p:nvPr/>
        </p:nvSpPr>
        <p:spPr bwMode="auto">
          <a:xfrm>
            <a:off x="402176" y="5629979"/>
            <a:ext cx="3466013" cy="307777"/>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1400" b="0" dirty="0">
                <a:latin typeface="Arial" pitchFamily="34" charset="0"/>
                <a:ea typeface="ＭＳ Ｐゴシック" pitchFamily="50" charset="-128"/>
                <a:cs typeface="Arial" pitchFamily="34" charset="0"/>
              </a:rPr>
              <a:t>F</a:t>
            </a:r>
            <a:r>
              <a:rPr lang="en-US" altLang="ja-JP" sz="1400" b="0" dirty="0" smtClean="0">
                <a:latin typeface="Arial" pitchFamily="34" charset="0"/>
                <a:ea typeface="ＭＳ Ｐゴシック" pitchFamily="50" charset="-128"/>
                <a:cs typeface="Arial" pitchFamily="34" charset="0"/>
              </a:rPr>
              <a:t>requency from the position of the screw </a:t>
            </a:r>
            <a:endParaRPr lang="en-US" altLang="ja-JP" sz="1400" b="0" dirty="0">
              <a:latin typeface="Arial" pitchFamily="34" charset="0"/>
              <a:ea typeface="ＭＳ Ｐゴシック" pitchFamily="50" charset="-128"/>
              <a:cs typeface="Arial" pitchFamily="34" charset="0"/>
            </a:endParaRPr>
          </a:p>
        </p:txBody>
      </p:sp>
      <p:sp>
        <p:nvSpPr>
          <p:cNvPr id="60" name="タイトル 1"/>
          <p:cNvSpPr txBox="1">
            <a:spLocks/>
          </p:cNvSpPr>
          <p:nvPr/>
        </p:nvSpPr>
        <p:spPr bwMode="auto">
          <a:xfrm>
            <a:off x="323916" y="6259422"/>
            <a:ext cx="3844322" cy="276999"/>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1200" b="0" dirty="0" smtClean="0">
                <a:latin typeface="Arial" pitchFamily="34" charset="0"/>
                <a:ea typeface="ＭＳ Ｐゴシック" pitchFamily="50" charset="-128"/>
                <a:cs typeface="Arial" pitchFamily="34" charset="0"/>
              </a:rPr>
              <a:t>2Hz (min)  3Hz            6Hz          12Hz      22Hz (max)</a:t>
            </a:r>
            <a:endParaRPr lang="en-US" altLang="ja-JP" sz="1200" b="0" dirty="0">
              <a:latin typeface="Arial" pitchFamily="34" charset="0"/>
              <a:ea typeface="ＭＳ Ｐゴシック" pitchFamily="50" charset="-128"/>
              <a:cs typeface="Arial" pitchFamily="34" charset="0"/>
            </a:endParaRPr>
          </a:p>
        </p:txBody>
      </p:sp>
      <p:pic>
        <p:nvPicPr>
          <p:cNvPr id="3" name="Afbeelding 2"/>
          <p:cNvPicPr>
            <a:picLocks noChangeAspect="1"/>
          </p:cNvPicPr>
          <p:nvPr/>
        </p:nvPicPr>
        <p:blipFill>
          <a:blip r:embed="rId7"/>
          <a:stretch>
            <a:fillRect/>
          </a:stretch>
        </p:blipFill>
        <p:spPr>
          <a:xfrm>
            <a:off x="6198913" y="1749011"/>
            <a:ext cx="1484501" cy="1395010"/>
          </a:xfrm>
          <a:prstGeom prst="rect">
            <a:avLst/>
          </a:prstGeom>
        </p:spPr>
      </p:pic>
      <p:pic>
        <p:nvPicPr>
          <p:cNvPr id="13" name="Afbeelding 12"/>
          <p:cNvPicPr>
            <a:picLocks noChangeAspect="1"/>
          </p:cNvPicPr>
          <p:nvPr/>
        </p:nvPicPr>
        <p:blipFill>
          <a:blip r:embed="rId8"/>
          <a:stretch>
            <a:fillRect/>
          </a:stretch>
        </p:blipFill>
        <p:spPr>
          <a:xfrm>
            <a:off x="7163388" y="2739666"/>
            <a:ext cx="1953198" cy="1473465"/>
          </a:xfrm>
          <a:prstGeom prst="rect">
            <a:avLst/>
          </a:prstGeom>
        </p:spPr>
      </p:pic>
      <p:sp>
        <p:nvSpPr>
          <p:cNvPr id="5" name="Tekstvak 4"/>
          <p:cNvSpPr txBox="1"/>
          <p:nvPr/>
        </p:nvSpPr>
        <p:spPr>
          <a:xfrm>
            <a:off x="5626775" y="2869932"/>
            <a:ext cx="456646" cy="269756"/>
          </a:xfrm>
          <a:prstGeom prst="rect">
            <a:avLst/>
          </a:prstGeom>
          <a:solidFill>
            <a:schemeClr val="bg1"/>
          </a:solidFill>
        </p:spPr>
        <p:txBody>
          <a:bodyPr wrap="square" rtlCol="0">
            <a:spAutoFit/>
          </a:bodyPr>
          <a:lstStyle/>
          <a:p>
            <a:endParaRPr lang="nl-NL" dirty="0"/>
          </a:p>
        </p:txBody>
      </p:sp>
      <p:sp>
        <p:nvSpPr>
          <p:cNvPr id="30" name="タイトル 1"/>
          <p:cNvSpPr txBox="1">
            <a:spLocks/>
          </p:cNvSpPr>
          <p:nvPr/>
        </p:nvSpPr>
        <p:spPr bwMode="auto">
          <a:xfrm>
            <a:off x="395536" y="797768"/>
            <a:ext cx="4840556"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3200" b="0" dirty="0">
                <a:ea typeface="ＭＳ Ｐゴシック" charset="-128"/>
              </a:rPr>
              <a:t>4</a:t>
            </a:r>
            <a:r>
              <a:rPr lang="en-US" altLang="ja-JP" sz="3200" b="0" dirty="0" smtClean="0">
                <a:ea typeface="ＭＳ Ｐゴシック" charset="-128"/>
              </a:rPr>
              <a:t>) Easy to Install &amp; Adjust</a:t>
            </a:r>
            <a:endParaRPr lang="ja-JP" altLang="en-US" sz="3200" b="0" dirty="0" smtClean="0">
              <a:ea typeface="ＭＳ Ｐゴシック" charset="-128"/>
            </a:endParaRPr>
          </a:p>
        </p:txBody>
      </p:sp>
      <p:sp>
        <p:nvSpPr>
          <p:cNvPr id="31" name="タイトル 1"/>
          <p:cNvSpPr txBox="1">
            <a:spLocks/>
          </p:cNvSpPr>
          <p:nvPr/>
        </p:nvSpPr>
        <p:spPr bwMode="auto">
          <a:xfrm>
            <a:off x="360798" y="260648"/>
            <a:ext cx="6115777"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sz="3600" b="1">
                <a:solidFill>
                  <a:srgbClr val="070C3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rgbClr val="070C3C"/>
                </a:solidFill>
                <a:latin typeface="Arial" charset="0"/>
              </a:defRPr>
            </a:lvl2pPr>
            <a:lvl3pPr algn="l" rtl="0" eaLnBrk="1" fontAlgn="base" hangingPunct="1">
              <a:spcBef>
                <a:spcPct val="0"/>
              </a:spcBef>
              <a:spcAft>
                <a:spcPct val="0"/>
              </a:spcAft>
              <a:defRPr sz="3600" b="1">
                <a:solidFill>
                  <a:srgbClr val="070C3C"/>
                </a:solidFill>
                <a:latin typeface="Arial" charset="0"/>
              </a:defRPr>
            </a:lvl3pPr>
            <a:lvl4pPr algn="l" rtl="0" eaLnBrk="1" fontAlgn="base" hangingPunct="1">
              <a:spcBef>
                <a:spcPct val="0"/>
              </a:spcBef>
              <a:spcAft>
                <a:spcPct val="0"/>
              </a:spcAft>
              <a:defRPr sz="3600" b="1">
                <a:solidFill>
                  <a:srgbClr val="070C3C"/>
                </a:solidFill>
                <a:latin typeface="Arial" charset="0"/>
              </a:defRPr>
            </a:lvl4pPr>
            <a:lvl5pPr algn="l" rtl="0" eaLnBrk="1" fontAlgn="base" hangingPunct="1">
              <a:spcBef>
                <a:spcPct val="0"/>
              </a:spcBef>
              <a:spcAft>
                <a:spcPct val="0"/>
              </a:spcAft>
              <a:defRPr sz="3600" b="1">
                <a:solidFill>
                  <a:srgbClr val="070C3C"/>
                </a:solidFill>
                <a:latin typeface="Arial" charset="0"/>
              </a:defRPr>
            </a:lvl5pPr>
            <a:lvl6pPr marL="457200" algn="l" rtl="0" eaLnBrk="1" fontAlgn="base" hangingPunct="1">
              <a:spcBef>
                <a:spcPct val="0"/>
              </a:spcBef>
              <a:spcAft>
                <a:spcPct val="0"/>
              </a:spcAft>
              <a:defRPr sz="3600" b="1">
                <a:solidFill>
                  <a:srgbClr val="070C3C"/>
                </a:solidFill>
                <a:latin typeface="Arial" charset="0"/>
              </a:defRPr>
            </a:lvl6pPr>
            <a:lvl7pPr marL="914400" algn="l" rtl="0" eaLnBrk="1" fontAlgn="base" hangingPunct="1">
              <a:spcBef>
                <a:spcPct val="0"/>
              </a:spcBef>
              <a:spcAft>
                <a:spcPct val="0"/>
              </a:spcAft>
              <a:defRPr sz="3600" b="1">
                <a:solidFill>
                  <a:srgbClr val="070C3C"/>
                </a:solidFill>
                <a:latin typeface="Arial" charset="0"/>
              </a:defRPr>
            </a:lvl7pPr>
            <a:lvl8pPr marL="1371600" algn="l" rtl="0" eaLnBrk="1" fontAlgn="base" hangingPunct="1">
              <a:spcBef>
                <a:spcPct val="0"/>
              </a:spcBef>
              <a:spcAft>
                <a:spcPct val="0"/>
              </a:spcAft>
              <a:defRPr sz="3600" b="1">
                <a:solidFill>
                  <a:srgbClr val="070C3C"/>
                </a:solidFill>
                <a:latin typeface="Arial" charset="0"/>
              </a:defRPr>
            </a:lvl8pPr>
            <a:lvl9pPr marL="1828800" algn="l" rtl="0" eaLnBrk="1" fontAlgn="base" hangingPunct="1">
              <a:spcBef>
                <a:spcPct val="0"/>
              </a:spcBef>
              <a:spcAft>
                <a:spcPct val="0"/>
              </a:spcAft>
              <a:defRPr sz="3600" b="1">
                <a:solidFill>
                  <a:srgbClr val="070C3C"/>
                </a:solidFill>
                <a:latin typeface="Arial" charset="0"/>
              </a:defRPr>
            </a:lvl9pPr>
          </a:lstStyle>
          <a:p>
            <a:r>
              <a:rPr lang="en-US" altLang="ja-JP" sz="3200" i="0" kern="0" dirty="0" smtClean="0"/>
              <a:t>Value Proposition of Air Saver Unit</a:t>
            </a:r>
            <a:endParaRPr kumimoji="1" lang="ja-JP" altLang="en-US" sz="3200" i="0" kern="0" dirty="0"/>
          </a:p>
        </p:txBody>
      </p:sp>
    </p:spTree>
    <p:extLst>
      <p:ext uri="{BB962C8B-B14F-4D97-AF65-F5344CB8AC3E}">
        <p14:creationId xmlns:p14="http://schemas.microsoft.com/office/powerpoint/2010/main" val="287376227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4294967295"/>
          </p:nvPr>
        </p:nvSpPr>
        <p:spPr bwMode="auto">
          <a:xfrm>
            <a:off x="8763000" y="6550025"/>
            <a:ext cx="381000"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97485540-E06B-4DB5-AC9B-1663E6AF33CA}" type="slidenum">
              <a:rPr lang="en-US" sz="1200">
                <a:solidFill>
                  <a:prstClr val="black"/>
                </a:solidFill>
              </a:rPr>
              <a:pPr algn="ctr"/>
              <a:t>14</a:t>
            </a:fld>
            <a:endParaRPr lang="en-US" sz="1200">
              <a:solidFill>
                <a:prstClr val="black"/>
              </a:solidFill>
            </a:endParaRPr>
          </a:p>
        </p:txBody>
      </p:sp>
      <p:sp>
        <p:nvSpPr>
          <p:cNvPr id="7" name="AutoShape 5" descr="Image result for germ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Times"/>
              <a:buNone/>
            </a:pPr>
            <a:endParaRPr lang="en-US" sz="2800">
              <a:solidFill>
                <a:srgbClr val="000000"/>
              </a:solidFill>
            </a:endParaRPr>
          </a:p>
        </p:txBody>
      </p:sp>
      <p:sp>
        <p:nvSpPr>
          <p:cNvPr id="47" name="Title 1"/>
          <p:cNvSpPr txBox="1">
            <a:spLocks/>
          </p:cNvSpPr>
          <p:nvPr/>
        </p:nvSpPr>
        <p:spPr bwMode="auto">
          <a:xfrm>
            <a:off x="10886" y="56725"/>
            <a:ext cx="8458200" cy="1371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3200" b="1">
                <a:solidFill>
                  <a:srgbClr val="070C3C"/>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eaLnBrk="0" hangingPunct="0">
              <a:defRPr sz="3200" b="1">
                <a:solidFill>
                  <a:srgbClr val="070C3C"/>
                </a:solidFill>
                <a:latin typeface="Calibri" pitchFamily="34" charset="0"/>
                <a:cs typeface="Calibri" pitchFamily="34" charset="0"/>
              </a:defRPr>
            </a:lvl2pPr>
            <a:lvl3pPr eaLnBrk="0" hangingPunct="0">
              <a:defRPr sz="3200" b="1">
                <a:solidFill>
                  <a:srgbClr val="070C3C"/>
                </a:solidFill>
                <a:latin typeface="Calibri" pitchFamily="34" charset="0"/>
                <a:cs typeface="Calibri" pitchFamily="34" charset="0"/>
              </a:defRPr>
            </a:lvl3pPr>
            <a:lvl4pPr eaLnBrk="0" hangingPunct="0">
              <a:defRPr sz="3200" b="1">
                <a:solidFill>
                  <a:srgbClr val="070C3C"/>
                </a:solidFill>
                <a:latin typeface="Calibri" pitchFamily="34" charset="0"/>
                <a:cs typeface="Calibri" pitchFamily="34" charset="0"/>
              </a:defRPr>
            </a:lvl4pPr>
            <a:lvl5pPr eaLnBrk="0" hangingPunct="0">
              <a:defRPr sz="3200" b="1">
                <a:solidFill>
                  <a:srgbClr val="070C3C"/>
                </a:solidFill>
                <a:latin typeface="Calibri" pitchFamily="34" charset="0"/>
                <a:cs typeface="Calibri" pitchFamily="34" charset="0"/>
              </a:defRPr>
            </a:lvl5pPr>
            <a:lvl6pPr marL="457200" fontAlgn="base">
              <a:spcBef>
                <a:spcPct val="0"/>
              </a:spcBef>
              <a:spcAft>
                <a:spcPct val="0"/>
              </a:spcAft>
              <a:defRPr sz="3600" b="1">
                <a:solidFill>
                  <a:srgbClr val="070C3C"/>
                </a:solidFill>
                <a:latin typeface="Arial" charset="0"/>
              </a:defRPr>
            </a:lvl6pPr>
            <a:lvl7pPr marL="914400" fontAlgn="base">
              <a:spcBef>
                <a:spcPct val="0"/>
              </a:spcBef>
              <a:spcAft>
                <a:spcPct val="0"/>
              </a:spcAft>
              <a:defRPr sz="3600" b="1">
                <a:solidFill>
                  <a:srgbClr val="070C3C"/>
                </a:solidFill>
                <a:latin typeface="Arial" charset="0"/>
              </a:defRPr>
            </a:lvl7pPr>
            <a:lvl8pPr marL="1371600" fontAlgn="base">
              <a:spcBef>
                <a:spcPct val="0"/>
              </a:spcBef>
              <a:spcAft>
                <a:spcPct val="0"/>
              </a:spcAft>
              <a:defRPr sz="3600" b="1">
                <a:solidFill>
                  <a:srgbClr val="070C3C"/>
                </a:solidFill>
                <a:latin typeface="Arial" charset="0"/>
              </a:defRPr>
            </a:lvl8pPr>
            <a:lvl9pPr marL="1828800" fontAlgn="base">
              <a:spcBef>
                <a:spcPct val="0"/>
              </a:spcBef>
              <a:spcAft>
                <a:spcPct val="0"/>
              </a:spcAft>
              <a:defRPr sz="3600" b="1">
                <a:solidFill>
                  <a:srgbClr val="070C3C"/>
                </a:solidFill>
                <a:latin typeface="Arial" charset="0"/>
              </a:defRPr>
            </a:lvl9pPr>
          </a:lstStyle>
          <a:p>
            <a:pPr fontAlgn="base">
              <a:spcBef>
                <a:spcPct val="0"/>
              </a:spcBef>
              <a:spcAft>
                <a:spcPct val="0"/>
              </a:spcAft>
            </a:pPr>
            <a:r>
              <a:rPr lang="en-US" dirty="0" smtClean="0"/>
              <a:t>Agenda</a:t>
            </a:r>
            <a:endParaRPr lang="en-US" dirty="0"/>
          </a:p>
        </p:txBody>
      </p:sp>
      <p:graphicFrame>
        <p:nvGraphicFramePr>
          <p:cNvPr id="57" name="Group 26"/>
          <p:cNvGraphicFramePr>
            <a:graphicFrameLocks noGrp="1"/>
          </p:cNvGraphicFramePr>
          <p:nvPr>
            <p:extLst>
              <p:ext uri="{D42A27DB-BD31-4B8C-83A1-F6EECF244321}">
                <p14:modId xmlns:p14="http://schemas.microsoft.com/office/powerpoint/2010/main" val="3943763981"/>
              </p:ext>
            </p:extLst>
          </p:nvPr>
        </p:nvGraphicFramePr>
        <p:xfrm>
          <a:off x="568325" y="1428325"/>
          <a:ext cx="7900761" cy="4071940"/>
        </p:xfrm>
        <a:graphic>
          <a:graphicData uri="http://schemas.openxmlformats.org/drawingml/2006/table">
            <a:tbl>
              <a:tblPr/>
              <a:tblGrid>
                <a:gridCol w="7900761"/>
              </a:tblGrid>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Introduction to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Value Proposition of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Technical Data</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Application Examples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Closing Comments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Questions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bl>
          </a:graphicData>
        </a:graphic>
      </p:graphicFrame>
      <p:sp>
        <p:nvSpPr>
          <p:cNvPr id="8" name="Right Arrow 7"/>
          <p:cNvSpPr/>
          <p:nvPr/>
        </p:nvSpPr>
        <p:spPr>
          <a:xfrm>
            <a:off x="41275" y="3245220"/>
            <a:ext cx="533400" cy="438150"/>
          </a:xfrm>
          <a:prstGeom prst="rightArrow">
            <a:avLst/>
          </a:prstGeom>
          <a:solidFill>
            <a:srgbClr val="002060"/>
          </a:solidFill>
          <a:ln>
            <a:solidFill>
              <a:srgbClr val="002060"/>
            </a:solidFill>
          </a:ln>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20000"/>
              </a:spcBef>
              <a:spcAft>
                <a:spcPct val="0"/>
              </a:spcAft>
              <a:buFont typeface="Times"/>
              <a:buNone/>
              <a:defRPr/>
            </a:pPr>
            <a:endParaRPr lang="en-US" sz="2000" dirty="0">
              <a:solidFill>
                <a:srgbClr val="FFFFFF"/>
              </a:solidFill>
            </a:endParaRPr>
          </a:p>
        </p:txBody>
      </p:sp>
    </p:spTree>
    <p:extLst>
      <p:ext uri="{BB962C8B-B14F-4D97-AF65-F5344CB8AC3E}">
        <p14:creationId xmlns:p14="http://schemas.microsoft.com/office/powerpoint/2010/main" val="4258875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Air Saver Unit</a:t>
            </a:r>
            <a:br>
              <a:rPr lang="en-GB" sz="4000" dirty="0" smtClean="0"/>
            </a:br>
            <a:r>
              <a:rPr lang="en-GB" sz="2800" dirty="0" smtClean="0"/>
              <a:t>Technical data</a:t>
            </a:r>
            <a:endParaRPr lang="en-GB" sz="2800" dirty="0"/>
          </a:p>
        </p:txBody>
      </p:sp>
      <p:sp>
        <p:nvSpPr>
          <p:cNvPr id="3" name="Content Placeholder 2"/>
          <p:cNvSpPr>
            <a:spLocks noGrp="1"/>
          </p:cNvSpPr>
          <p:nvPr>
            <p:ph idx="1"/>
          </p:nvPr>
        </p:nvSpPr>
        <p:spPr>
          <a:xfrm>
            <a:off x="457200" y="1230018"/>
            <a:ext cx="8280359" cy="4114800"/>
          </a:xfrm>
        </p:spPr>
        <p:txBody>
          <a:bodyPr/>
          <a:lstStyle/>
          <a:p>
            <a:pPr>
              <a:lnSpc>
                <a:spcPct val="150000"/>
              </a:lnSpc>
            </a:pPr>
            <a:r>
              <a:rPr lang="en-GB" sz="2800" dirty="0" smtClean="0"/>
              <a:t>Complete series </a:t>
            </a:r>
            <a:r>
              <a:rPr lang="en-GB" sz="1400" dirty="0"/>
              <a:t>(flow size 5 cfm – 530 cfm)</a:t>
            </a:r>
          </a:p>
          <a:p>
            <a:pPr>
              <a:lnSpc>
                <a:spcPct val="150000"/>
              </a:lnSpc>
            </a:pPr>
            <a:r>
              <a:rPr lang="en-GB" sz="2800" dirty="0" smtClean="0"/>
              <a:t>NPT &amp; BSPP threads </a:t>
            </a:r>
            <a:r>
              <a:rPr lang="en-GB" sz="1400" dirty="0" smtClean="0"/>
              <a:t>(port connection from M5 to 1 ¼”)</a:t>
            </a:r>
          </a:p>
          <a:p>
            <a:pPr>
              <a:lnSpc>
                <a:spcPct val="150000"/>
              </a:lnSpc>
            </a:pPr>
            <a:r>
              <a:rPr lang="en-GB" sz="2800" dirty="0" smtClean="0"/>
              <a:t>Pneumatic pilot operated </a:t>
            </a:r>
            <a:r>
              <a:rPr lang="en-GB" sz="1400" dirty="0" smtClean="0"/>
              <a:t>(ASV200/2000/5000/13000/15000)</a:t>
            </a:r>
          </a:p>
          <a:p>
            <a:pPr>
              <a:lnSpc>
                <a:spcPct val="150000"/>
              </a:lnSpc>
            </a:pPr>
            <a:r>
              <a:rPr lang="en-GB" sz="2800" dirty="0"/>
              <a:t>Electric operated </a:t>
            </a:r>
            <a:r>
              <a:rPr lang="en-GB" sz="1400" dirty="0"/>
              <a:t>(ASC500/ASO500) </a:t>
            </a:r>
          </a:p>
          <a:p>
            <a:pPr>
              <a:lnSpc>
                <a:spcPct val="150000"/>
              </a:lnSpc>
            </a:pPr>
            <a:r>
              <a:rPr lang="en-GB" sz="2800" dirty="0" smtClean="0"/>
              <a:t>Adjustable pulse frequency &amp; duty cycle </a:t>
            </a:r>
            <a:r>
              <a:rPr lang="en-GB" sz="1400" dirty="0" smtClean="0"/>
              <a:t>(optimized performance)</a:t>
            </a:r>
          </a:p>
          <a:p>
            <a:pPr>
              <a:lnSpc>
                <a:spcPct val="150000"/>
              </a:lnSpc>
            </a:pPr>
            <a:r>
              <a:rPr lang="en-GB" sz="2800" dirty="0" smtClean="0"/>
              <a:t>Long life cycle </a:t>
            </a:r>
            <a:r>
              <a:rPr lang="en-GB" sz="1400" dirty="0" smtClean="0"/>
              <a:t>(Seal technology – metal to metal)</a:t>
            </a:r>
          </a:p>
          <a:p>
            <a:pPr>
              <a:lnSpc>
                <a:spcPct val="150000"/>
              </a:lnSpc>
            </a:pPr>
            <a:r>
              <a:rPr lang="en-GB" sz="2800" dirty="0" smtClean="0"/>
              <a:t>Silicon free version for paint applications </a:t>
            </a:r>
            <a:r>
              <a:rPr lang="en-GB" sz="1600" dirty="0" smtClean="0"/>
              <a:t>(coming soon)</a:t>
            </a:r>
          </a:p>
          <a:p>
            <a:pPr>
              <a:lnSpc>
                <a:spcPct val="150000"/>
              </a:lnSpc>
            </a:pPr>
            <a:endParaRPr lang="en-GB" sz="2800" dirty="0" smtClean="0"/>
          </a:p>
          <a:p>
            <a:pPr>
              <a:lnSpc>
                <a:spcPct val="150000"/>
              </a:lnSpc>
            </a:pPr>
            <a:endParaRPr lang="en-GB" sz="2800" dirty="0" smtClean="0"/>
          </a:p>
        </p:txBody>
      </p:sp>
      <p:sp>
        <p:nvSpPr>
          <p:cNvPr id="4" name="Slide Number Placeholder 3"/>
          <p:cNvSpPr>
            <a:spLocks noGrp="1"/>
          </p:cNvSpPr>
          <p:nvPr>
            <p:ph type="sldNum" sz="quarter" idx="10"/>
          </p:nvPr>
        </p:nvSpPr>
        <p:spPr/>
        <p:txBody>
          <a:bodyPr/>
          <a:lstStyle/>
          <a:p>
            <a:fld id="{77A7FEAA-DBF3-44C3-AC4B-FB363BD7825B}" type="slidenum">
              <a:rPr lang="en-US" smtClean="0"/>
              <a:pPr/>
              <a:t>15</a:t>
            </a:fld>
            <a:endParaRPr lang="en-US"/>
          </a:p>
        </p:txBody>
      </p:sp>
      <p:grpSp>
        <p:nvGrpSpPr>
          <p:cNvPr id="7" name="グループ化 15"/>
          <p:cNvGrpSpPr>
            <a:grpSpLocks/>
          </p:cNvGrpSpPr>
          <p:nvPr/>
        </p:nvGrpSpPr>
        <p:grpSpPr bwMode="auto">
          <a:xfrm>
            <a:off x="6411506" y="4795036"/>
            <a:ext cx="1290918" cy="779930"/>
            <a:chOff x="484752" y="1073436"/>
            <a:chExt cx="3590439" cy="2218834"/>
          </a:xfrm>
        </p:grpSpPr>
        <p:grpSp>
          <p:nvGrpSpPr>
            <p:cNvPr id="8" name="グループ化 13"/>
            <p:cNvGrpSpPr>
              <a:grpSpLocks/>
            </p:cNvGrpSpPr>
            <p:nvPr/>
          </p:nvGrpSpPr>
          <p:grpSpPr bwMode="auto">
            <a:xfrm>
              <a:off x="484752" y="1073436"/>
              <a:ext cx="3274396" cy="2218834"/>
              <a:chOff x="484752" y="1073436"/>
              <a:chExt cx="3274396" cy="2218834"/>
            </a:xfrm>
          </p:grpSpPr>
          <p:pic>
            <p:nvPicPr>
              <p:cNvPr id="10"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52" y="1073436"/>
                <a:ext cx="3274396" cy="221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タイトル 1"/>
              <p:cNvSpPr txBox="1">
                <a:spLocks/>
              </p:cNvSpPr>
              <p:nvPr/>
            </p:nvSpPr>
            <p:spPr bwMode="auto">
              <a:xfrm>
                <a:off x="2051720" y="1177007"/>
                <a:ext cx="159851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i="1">
                    <a:solidFill>
                      <a:schemeClr val="accent1"/>
                    </a:solidFill>
                    <a:latin typeface="Times" panose="02020603050405020304" pitchFamily="18" charset="0"/>
                    <a:cs typeface="Arial" panose="020B0604020202020204" pitchFamily="34" charset="0"/>
                  </a:defRPr>
                </a:lvl1pPr>
                <a:lvl2pPr marL="742950" indent="-285750" eaLnBrk="0" hangingPunct="0">
                  <a:defRPr sz="2400" b="1" i="1">
                    <a:solidFill>
                      <a:schemeClr val="accent1"/>
                    </a:solidFill>
                    <a:latin typeface="Times" panose="02020603050405020304" pitchFamily="18" charset="0"/>
                    <a:cs typeface="Arial" panose="020B0604020202020204" pitchFamily="34" charset="0"/>
                  </a:defRPr>
                </a:lvl2pPr>
                <a:lvl3pPr marL="1143000" indent="-228600" eaLnBrk="0" hangingPunct="0">
                  <a:defRPr sz="2400" b="1" i="1">
                    <a:solidFill>
                      <a:schemeClr val="accent1"/>
                    </a:solidFill>
                    <a:latin typeface="Times" panose="02020603050405020304" pitchFamily="18" charset="0"/>
                    <a:cs typeface="Arial" panose="020B0604020202020204" pitchFamily="34" charset="0"/>
                  </a:defRPr>
                </a:lvl3pPr>
                <a:lvl4pPr marL="1600200" indent="-228600" eaLnBrk="0" hangingPunct="0">
                  <a:defRPr sz="2400" b="1" i="1">
                    <a:solidFill>
                      <a:schemeClr val="accent1"/>
                    </a:solidFill>
                    <a:latin typeface="Times" panose="02020603050405020304" pitchFamily="18" charset="0"/>
                    <a:cs typeface="Arial" panose="020B0604020202020204" pitchFamily="34" charset="0"/>
                  </a:defRPr>
                </a:lvl4pPr>
                <a:lvl5pPr marL="2057400" indent="-228600" eaLnBrk="0" hangingPunct="0">
                  <a:defRPr sz="2400" b="1" i="1">
                    <a:solidFill>
                      <a:schemeClr val="accent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9pPr>
              </a:lstStyle>
              <a:p>
                <a:pPr eaLnBrk="1" hangingPunct="1"/>
                <a:r>
                  <a:rPr kumimoji="1" lang="en-US" altLang="ja-JP" sz="1400" b="0" dirty="0">
                    <a:solidFill>
                      <a:srgbClr val="070C3C"/>
                    </a:solidFill>
                    <a:latin typeface="Arial" panose="020B0604020202020204" pitchFamily="34" charset="0"/>
                    <a:ea typeface="ＭＳ Ｐゴシック" panose="020B0600070205080204" pitchFamily="34" charset="-128"/>
                  </a:rPr>
                  <a:t>Adjustment screw</a:t>
                </a:r>
              </a:p>
            </p:txBody>
          </p:sp>
        </p:grpSp>
        <p:sp>
          <p:nvSpPr>
            <p:cNvPr id="9" name="タイトル 1"/>
            <p:cNvSpPr txBox="1">
              <a:spLocks/>
            </p:cNvSpPr>
            <p:nvPr/>
          </p:nvSpPr>
          <p:spPr bwMode="auto">
            <a:xfrm>
              <a:off x="2944753" y="2602444"/>
              <a:ext cx="11304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i="1">
                  <a:solidFill>
                    <a:schemeClr val="accent1"/>
                  </a:solidFill>
                  <a:latin typeface="Times" panose="02020603050405020304" pitchFamily="18" charset="0"/>
                  <a:cs typeface="Arial" panose="020B0604020202020204" pitchFamily="34" charset="0"/>
                </a:defRPr>
              </a:lvl1pPr>
              <a:lvl2pPr marL="742950" indent="-285750" eaLnBrk="0" hangingPunct="0">
                <a:defRPr sz="2400" b="1" i="1">
                  <a:solidFill>
                    <a:schemeClr val="accent1"/>
                  </a:solidFill>
                  <a:latin typeface="Times" panose="02020603050405020304" pitchFamily="18" charset="0"/>
                  <a:cs typeface="Arial" panose="020B0604020202020204" pitchFamily="34" charset="0"/>
                </a:defRPr>
              </a:lvl2pPr>
              <a:lvl3pPr marL="1143000" indent="-228600" eaLnBrk="0" hangingPunct="0">
                <a:defRPr sz="2400" b="1" i="1">
                  <a:solidFill>
                    <a:schemeClr val="accent1"/>
                  </a:solidFill>
                  <a:latin typeface="Times" panose="02020603050405020304" pitchFamily="18" charset="0"/>
                  <a:cs typeface="Arial" panose="020B0604020202020204" pitchFamily="34" charset="0"/>
                </a:defRPr>
              </a:lvl3pPr>
              <a:lvl4pPr marL="1600200" indent="-228600" eaLnBrk="0" hangingPunct="0">
                <a:defRPr sz="2400" b="1" i="1">
                  <a:solidFill>
                    <a:schemeClr val="accent1"/>
                  </a:solidFill>
                  <a:latin typeface="Times" panose="02020603050405020304" pitchFamily="18" charset="0"/>
                  <a:cs typeface="Arial" panose="020B0604020202020204" pitchFamily="34" charset="0"/>
                </a:defRPr>
              </a:lvl4pPr>
              <a:lvl5pPr marL="2057400" indent="-228600" eaLnBrk="0" hangingPunct="0">
                <a:defRPr sz="2400" b="1" i="1">
                  <a:solidFill>
                    <a:schemeClr val="accent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i="1">
                  <a:solidFill>
                    <a:schemeClr val="accent1"/>
                  </a:solidFill>
                  <a:latin typeface="Times" panose="02020603050405020304" pitchFamily="18" charset="0"/>
                  <a:cs typeface="Arial" panose="020B0604020202020204" pitchFamily="34" charset="0"/>
                </a:defRPr>
              </a:lvl9pPr>
            </a:lstStyle>
            <a:p>
              <a:pPr eaLnBrk="1" hangingPunct="1"/>
              <a:r>
                <a:rPr kumimoji="1" lang="en-US" altLang="ja-JP" sz="1400" b="0" dirty="0">
                  <a:solidFill>
                    <a:srgbClr val="070C3C"/>
                  </a:solidFill>
                  <a:latin typeface="Arial" panose="020B0604020202020204" pitchFamily="34" charset="0"/>
                  <a:ea typeface="ＭＳ Ｐゴシック" panose="020B0600070205080204" pitchFamily="34" charset="-128"/>
                </a:rPr>
                <a:t>Air direction</a:t>
              </a:r>
            </a:p>
          </p:txBody>
        </p:sp>
      </p:gr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387" y="2227461"/>
            <a:ext cx="1664013" cy="17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Tree>
    <p:extLst>
      <p:ext uri="{BB962C8B-B14F-4D97-AF65-F5344CB8AC3E}">
        <p14:creationId xmlns:p14="http://schemas.microsoft.com/office/powerpoint/2010/main" val="36157547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Air Saver Unit</a:t>
            </a:r>
            <a:br>
              <a:rPr lang="en-GB" sz="4000" dirty="0" smtClean="0"/>
            </a:br>
            <a:r>
              <a:rPr lang="en-GB" sz="2800" dirty="0" smtClean="0"/>
              <a:t>Technical Data – Product portfolio</a:t>
            </a:r>
            <a:endParaRPr lang="en-GB" sz="2800" dirty="0"/>
          </a:p>
        </p:txBody>
      </p:sp>
      <p:sp>
        <p:nvSpPr>
          <p:cNvPr id="4" name="Slide Number Placeholder 3"/>
          <p:cNvSpPr>
            <a:spLocks noGrp="1"/>
          </p:cNvSpPr>
          <p:nvPr>
            <p:ph type="sldNum" sz="quarter" idx="10"/>
          </p:nvPr>
        </p:nvSpPr>
        <p:spPr/>
        <p:txBody>
          <a:bodyPr/>
          <a:lstStyle/>
          <a:p>
            <a:fld id="{77A7FEAA-DBF3-44C3-AC4B-FB363BD7825B}" type="slidenum">
              <a:rPr lang="en-US" smtClean="0"/>
              <a:pPr/>
              <a:t>16</a:t>
            </a:fld>
            <a:endParaRPr lang="en-US"/>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pic>
        <p:nvPicPr>
          <p:cNvPr id="7" name="Picture 6"/>
          <p:cNvPicPr>
            <a:picLocks noChangeAspect="1"/>
          </p:cNvPicPr>
          <p:nvPr/>
        </p:nvPicPr>
        <p:blipFill rotWithShape="1">
          <a:blip r:embed="rId3"/>
          <a:srcRect l="1681" t="22361" r="49344" b="37508"/>
          <a:stretch/>
        </p:blipFill>
        <p:spPr>
          <a:xfrm>
            <a:off x="92955" y="1475217"/>
            <a:ext cx="8956623" cy="4586990"/>
          </a:xfrm>
          <a:prstGeom prst="rect">
            <a:avLst/>
          </a:prstGeom>
        </p:spPr>
      </p:pic>
    </p:spTree>
    <p:extLst>
      <p:ext uri="{BB962C8B-B14F-4D97-AF65-F5344CB8AC3E}">
        <p14:creationId xmlns:p14="http://schemas.microsoft.com/office/powerpoint/2010/main" val="25437429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4294967295"/>
          </p:nvPr>
        </p:nvSpPr>
        <p:spPr bwMode="auto">
          <a:xfrm>
            <a:off x="8763000" y="6550025"/>
            <a:ext cx="381000"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97485540-E06B-4DB5-AC9B-1663E6AF33CA}" type="slidenum">
              <a:rPr lang="en-US" sz="1200">
                <a:solidFill>
                  <a:prstClr val="black"/>
                </a:solidFill>
              </a:rPr>
              <a:pPr algn="ctr"/>
              <a:t>17</a:t>
            </a:fld>
            <a:endParaRPr lang="en-US" sz="1200">
              <a:solidFill>
                <a:prstClr val="black"/>
              </a:solidFill>
            </a:endParaRPr>
          </a:p>
        </p:txBody>
      </p:sp>
      <p:sp>
        <p:nvSpPr>
          <p:cNvPr id="7" name="AutoShape 5" descr="Image result for germ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Times"/>
              <a:buNone/>
            </a:pPr>
            <a:endParaRPr lang="en-US" sz="2800">
              <a:solidFill>
                <a:srgbClr val="000000"/>
              </a:solidFill>
            </a:endParaRPr>
          </a:p>
        </p:txBody>
      </p:sp>
      <p:sp>
        <p:nvSpPr>
          <p:cNvPr id="47" name="Title 1"/>
          <p:cNvSpPr txBox="1">
            <a:spLocks/>
          </p:cNvSpPr>
          <p:nvPr/>
        </p:nvSpPr>
        <p:spPr bwMode="auto">
          <a:xfrm>
            <a:off x="10886" y="56725"/>
            <a:ext cx="8458200" cy="1371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3200" b="1">
                <a:solidFill>
                  <a:srgbClr val="070C3C"/>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eaLnBrk="0" hangingPunct="0">
              <a:defRPr sz="3200" b="1">
                <a:solidFill>
                  <a:srgbClr val="070C3C"/>
                </a:solidFill>
                <a:latin typeface="Calibri" pitchFamily="34" charset="0"/>
                <a:cs typeface="Calibri" pitchFamily="34" charset="0"/>
              </a:defRPr>
            </a:lvl2pPr>
            <a:lvl3pPr eaLnBrk="0" hangingPunct="0">
              <a:defRPr sz="3200" b="1">
                <a:solidFill>
                  <a:srgbClr val="070C3C"/>
                </a:solidFill>
                <a:latin typeface="Calibri" pitchFamily="34" charset="0"/>
                <a:cs typeface="Calibri" pitchFamily="34" charset="0"/>
              </a:defRPr>
            </a:lvl3pPr>
            <a:lvl4pPr eaLnBrk="0" hangingPunct="0">
              <a:defRPr sz="3200" b="1">
                <a:solidFill>
                  <a:srgbClr val="070C3C"/>
                </a:solidFill>
                <a:latin typeface="Calibri" pitchFamily="34" charset="0"/>
                <a:cs typeface="Calibri" pitchFamily="34" charset="0"/>
              </a:defRPr>
            </a:lvl4pPr>
            <a:lvl5pPr eaLnBrk="0" hangingPunct="0">
              <a:defRPr sz="3200" b="1">
                <a:solidFill>
                  <a:srgbClr val="070C3C"/>
                </a:solidFill>
                <a:latin typeface="Calibri" pitchFamily="34" charset="0"/>
                <a:cs typeface="Calibri" pitchFamily="34" charset="0"/>
              </a:defRPr>
            </a:lvl5pPr>
            <a:lvl6pPr marL="457200" fontAlgn="base">
              <a:spcBef>
                <a:spcPct val="0"/>
              </a:spcBef>
              <a:spcAft>
                <a:spcPct val="0"/>
              </a:spcAft>
              <a:defRPr sz="3600" b="1">
                <a:solidFill>
                  <a:srgbClr val="070C3C"/>
                </a:solidFill>
                <a:latin typeface="Arial" charset="0"/>
              </a:defRPr>
            </a:lvl6pPr>
            <a:lvl7pPr marL="914400" fontAlgn="base">
              <a:spcBef>
                <a:spcPct val="0"/>
              </a:spcBef>
              <a:spcAft>
                <a:spcPct val="0"/>
              </a:spcAft>
              <a:defRPr sz="3600" b="1">
                <a:solidFill>
                  <a:srgbClr val="070C3C"/>
                </a:solidFill>
                <a:latin typeface="Arial" charset="0"/>
              </a:defRPr>
            </a:lvl7pPr>
            <a:lvl8pPr marL="1371600" fontAlgn="base">
              <a:spcBef>
                <a:spcPct val="0"/>
              </a:spcBef>
              <a:spcAft>
                <a:spcPct val="0"/>
              </a:spcAft>
              <a:defRPr sz="3600" b="1">
                <a:solidFill>
                  <a:srgbClr val="070C3C"/>
                </a:solidFill>
                <a:latin typeface="Arial" charset="0"/>
              </a:defRPr>
            </a:lvl8pPr>
            <a:lvl9pPr marL="1828800" fontAlgn="base">
              <a:spcBef>
                <a:spcPct val="0"/>
              </a:spcBef>
              <a:spcAft>
                <a:spcPct val="0"/>
              </a:spcAft>
              <a:defRPr sz="3600" b="1">
                <a:solidFill>
                  <a:srgbClr val="070C3C"/>
                </a:solidFill>
                <a:latin typeface="Arial" charset="0"/>
              </a:defRPr>
            </a:lvl9pPr>
          </a:lstStyle>
          <a:p>
            <a:pPr fontAlgn="base">
              <a:spcBef>
                <a:spcPct val="0"/>
              </a:spcBef>
              <a:spcAft>
                <a:spcPct val="0"/>
              </a:spcAft>
            </a:pPr>
            <a:r>
              <a:rPr lang="en-US" dirty="0" smtClean="0"/>
              <a:t>Agenda</a:t>
            </a:r>
            <a:endParaRPr lang="en-US" dirty="0"/>
          </a:p>
        </p:txBody>
      </p:sp>
      <p:graphicFrame>
        <p:nvGraphicFramePr>
          <p:cNvPr id="57" name="Group 26"/>
          <p:cNvGraphicFramePr>
            <a:graphicFrameLocks noGrp="1"/>
          </p:cNvGraphicFramePr>
          <p:nvPr>
            <p:extLst>
              <p:ext uri="{D42A27DB-BD31-4B8C-83A1-F6EECF244321}">
                <p14:modId xmlns:p14="http://schemas.microsoft.com/office/powerpoint/2010/main" val="1901094599"/>
              </p:ext>
            </p:extLst>
          </p:nvPr>
        </p:nvGraphicFramePr>
        <p:xfrm>
          <a:off x="568325" y="1428325"/>
          <a:ext cx="7900761" cy="4071940"/>
        </p:xfrm>
        <a:graphic>
          <a:graphicData uri="http://schemas.openxmlformats.org/drawingml/2006/table">
            <a:tbl>
              <a:tblPr/>
              <a:tblGrid>
                <a:gridCol w="7900761"/>
              </a:tblGrid>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Introduction to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Value Proposition of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Technical Data</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Application Examples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Closing Comments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Questions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bl>
          </a:graphicData>
        </a:graphic>
      </p:graphicFrame>
      <p:sp>
        <p:nvSpPr>
          <p:cNvPr id="8" name="Right Arrow 7"/>
          <p:cNvSpPr/>
          <p:nvPr/>
        </p:nvSpPr>
        <p:spPr>
          <a:xfrm>
            <a:off x="41275" y="4032029"/>
            <a:ext cx="533400" cy="438150"/>
          </a:xfrm>
          <a:prstGeom prst="rightArrow">
            <a:avLst/>
          </a:prstGeom>
          <a:solidFill>
            <a:srgbClr val="002060"/>
          </a:solidFill>
          <a:ln>
            <a:solidFill>
              <a:srgbClr val="002060"/>
            </a:solidFill>
          </a:ln>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20000"/>
              </a:spcBef>
              <a:spcAft>
                <a:spcPct val="0"/>
              </a:spcAft>
              <a:buFont typeface="Times"/>
              <a:buNone/>
              <a:defRPr/>
            </a:pPr>
            <a:endParaRPr lang="en-US" sz="2000" dirty="0">
              <a:solidFill>
                <a:srgbClr val="FFFFFF"/>
              </a:solidFill>
            </a:endParaRPr>
          </a:p>
        </p:txBody>
      </p:sp>
    </p:spTree>
    <p:extLst>
      <p:ext uri="{BB962C8B-B14F-4D97-AF65-F5344CB8AC3E}">
        <p14:creationId xmlns:p14="http://schemas.microsoft.com/office/powerpoint/2010/main" val="667340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stretch>
            <a:fillRect/>
          </a:stretch>
        </p:blipFill>
        <p:spPr>
          <a:xfrm>
            <a:off x="6179879" y="4965314"/>
            <a:ext cx="1579827" cy="1491357"/>
          </a:xfrm>
          <a:prstGeom prst="rect">
            <a:avLst/>
          </a:prstGeom>
        </p:spPr>
      </p:pic>
      <p:pic>
        <p:nvPicPr>
          <p:cNvPr id="16" name="Afbeelding 15"/>
          <p:cNvPicPr>
            <a:picLocks noChangeAspect="1"/>
          </p:cNvPicPr>
          <p:nvPr/>
        </p:nvPicPr>
        <p:blipFill>
          <a:blip r:embed="rId3"/>
          <a:stretch>
            <a:fillRect/>
          </a:stretch>
        </p:blipFill>
        <p:spPr>
          <a:xfrm>
            <a:off x="7581773" y="3936584"/>
            <a:ext cx="1450440" cy="1387921"/>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767" y="5441628"/>
            <a:ext cx="817463" cy="7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4000" dirty="0" smtClean="0"/>
              <a:t>Air Saver Unit</a:t>
            </a:r>
            <a:br>
              <a:rPr lang="en-GB" sz="4000" dirty="0" smtClean="0"/>
            </a:br>
            <a:r>
              <a:rPr lang="en-GB" sz="2800" dirty="0" smtClean="0"/>
              <a:t>Applications to target</a:t>
            </a:r>
            <a:endParaRPr lang="en-GB" sz="2800" dirty="0"/>
          </a:p>
        </p:txBody>
      </p:sp>
      <p:sp>
        <p:nvSpPr>
          <p:cNvPr id="3" name="Content Placeholder 2"/>
          <p:cNvSpPr>
            <a:spLocks noGrp="1"/>
          </p:cNvSpPr>
          <p:nvPr>
            <p:ph idx="1"/>
          </p:nvPr>
        </p:nvSpPr>
        <p:spPr/>
        <p:txBody>
          <a:bodyPr/>
          <a:lstStyle/>
          <a:p>
            <a:r>
              <a:rPr lang="en-GB" sz="2800" dirty="0" smtClean="0"/>
              <a:t>Machine Tooling (Die-cast, cutting, feeding)</a:t>
            </a:r>
          </a:p>
          <a:p>
            <a:pPr lvl="1"/>
            <a:r>
              <a:rPr lang="en-GB" sz="2400" dirty="0" smtClean="0"/>
              <a:t>Cleaning of parts for painting </a:t>
            </a:r>
            <a:r>
              <a:rPr lang="en-GB" sz="1200" dirty="0" smtClean="0"/>
              <a:t>(silicon free grease) </a:t>
            </a:r>
          </a:p>
          <a:p>
            <a:pPr lvl="1"/>
            <a:r>
              <a:rPr lang="en-GB" sz="2400" dirty="0" smtClean="0"/>
              <a:t>Cleaning of machined parts </a:t>
            </a:r>
          </a:p>
          <a:p>
            <a:pPr lvl="1"/>
            <a:r>
              <a:rPr lang="en-GB" sz="2400" dirty="0" smtClean="0"/>
              <a:t>Feeding parts</a:t>
            </a:r>
          </a:p>
          <a:p>
            <a:pPr lvl="1"/>
            <a:r>
              <a:rPr lang="en-GB" sz="2400" dirty="0" smtClean="0"/>
              <a:t>Ionizer for resin part</a:t>
            </a:r>
          </a:p>
          <a:p>
            <a:r>
              <a:rPr lang="en-GB" sz="2800" dirty="0" smtClean="0"/>
              <a:t>Packaging and Conveying </a:t>
            </a:r>
          </a:p>
          <a:p>
            <a:pPr lvl="1"/>
            <a:r>
              <a:rPr lang="en-GB" sz="2400" dirty="0" smtClean="0"/>
              <a:t>Cleaning and Distribution of PET bottling</a:t>
            </a:r>
          </a:p>
          <a:p>
            <a:r>
              <a:rPr lang="en-GB" sz="2800" dirty="0" smtClean="0"/>
              <a:t>Printing Industry</a:t>
            </a:r>
          </a:p>
          <a:p>
            <a:pPr lvl="1"/>
            <a:r>
              <a:rPr lang="en-GB" sz="2400" dirty="0" smtClean="0"/>
              <a:t>Paper feeding/handling machinery</a:t>
            </a:r>
          </a:p>
        </p:txBody>
      </p:sp>
      <p:sp>
        <p:nvSpPr>
          <p:cNvPr id="4" name="Slide Number Placeholder 3"/>
          <p:cNvSpPr>
            <a:spLocks noGrp="1"/>
          </p:cNvSpPr>
          <p:nvPr>
            <p:ph type="sldNum" sz="quarter" idx="10"/>
          </p:nvPr>
        </p:nvSpPr>
        <p:spPr/>
        <p:txBody>
          <a:bodyPr/>
          <a:lstStyle/>
          <a:p>
            <a:fld id="{77A7FEAA-DBF3-44C3-AC4B-FB363BD7825B}" type="slidenum">
              <a:rPr lang="en-US" smtClean="0">
                <a:solidFill>
                  <a:prstClr val="black"/>
                </a:solidFill>
              </a:rPr>
              <a:pPr/>
              <a:t>18</a:t>
            </a:fld>
            <a:endParaRPr lang="en-US">
              <a:solidFill>
                <a:prstClr val="black"/>
              </a:solidFill>
            </a:endParaRPr>
          </a:p>
        </p:txBody>
      </p:sp>
      <p:pic>
        <p:nvPicPr>
          <p:cNvPr id="5" name="Picture 26" descr="RIMG0073のコピー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767" y="4301244"/>
            <a:ext cx="619410" cy="74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044580"/>
            <a:ext cx="960041" cy="92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KT124442\デスクトップ\iphone photo 003のコピー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7" y="1856341"/>
            <a:ext cx="864266" cy="12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pic>
        <p:nvPicPr>
          <p:cNvPr id="11" name="Afbeelding 10"/>
          <p:cNvPicPr>
            <a:picLocks noChangeAspect="1"/>
          </p:cNvPicPr>
          <p:nvPr/>
        </p:nvPicPr>
        <p:blipFill>
          <a:blip r:embed="rId9"/>
          <a:stretch>
            <a:fillRect/>
          </a:stretch>
        </p:blipFill>
        <p:spPr>
          <a:xfrm>
            <a:off x="6278050" y="2804418"/>
            <a:ext cx="1395205" cy="1456398"/>
          </a:xfrm>
          <a:prstGeom prst="rect">
            <a:avLst/>
          </a:prstGeom>
        </p:spPr>
      </p:pic>
      <p:pic>
        <p:nvPicPr>
          <p:cNvPr id="17" name="Afbeelding 16"/>
          <p:cNvPicPr>
            <a:picLocks noChangeAspect="1"/>
          </p:cNvPicPr>
          <p:nvPr/>
        </p:nvPicPr>
        <p:blipFill>
          <a:blip r:embed="rId10"/>
          <a:stretch>
            <a:fillRect/>
          </a:stretch>
        </p:blipFill>
        <p:spPr>
          <a:xfrm>
            <a:off x="7520424" y="1558956"/>
            <a:ext cx="1573138" cy="1521134"/>
          </a:xfrm>
          <a:prstGeom prst="rect">
            <a:avLst/>
          </a:prstGeom>
        </p:spPr>
      </p:pic>
    </p:spTree>
    <p:extLst>
      <p:ext uri="{BB962C8B-B14F-4D97-AF65-F5344CB8AC3E}">
        <p14:creationId xmlns:p14="http://schemas.microsoft.com/office/powerpoint/2010/main" val="28975504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0" y="255588"/>
            <a:ext cx="9144000" cy="685800"/>
          </a:xfrm>
          <a:prstGeom prst="rect">
            <a:avLst/>
          </a:prstGeom>
          <a:gradFill rotWithShape="1">
            <a:gsLst>
              <a:gs pos="0">
                <a:srgbClr val="000066"/>
              </a:gs>
              <a:gs pos="39999">
                <a:srgbClr val="0000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100" b="0" smtClean="0">
              <a:solidFill>
                <a:srgbClr val="000000"/>
              </a:solidFill>
              <a:latin typeface="Arial" charset="0"/>
              <a:ea typeface="ＭＳ Ｐゴシック" charset="-128"/>
            </a:endParaRPr>
          </a:p>
        </p:txBody>
      </p:sp>
      <p:sp>
        <p:nvSpPr>
          <p:cNvPr id="4" name="スライド番号プレースホルダー 3"/>
          <p:cNvSpPr>
            <a:spLocks noGrp="1"/>
          </p:cNvSpPr>
          <p:nvPr>
            <p:ph type="sldNum" sz="quarter" idx="10"/>
          </p:nvPr>
        </p:nvSpPr>
        <p:spPr/>
        <p:txBody>
          <a:bodyPr/>
          <a:lstStyle/>
          <a:p>
            <a:fld id="{5CD17174-55A2-4DAB-8CAD-F7D294545E33}" type="slidenum">
              <a:rPr lang="en-US" smtClean="0"/>
              <a:pPr/>
              <a:t>19</a:t>
            </a:fld>
            <a:endParaRPr lang="en-US" dirty="0"/>
          </a:p>
        </p:txBody>
      </p:sp>
      <p:sp>
        <p:nvSpPr>
          <p:cNvPr id="17" name="Rectangle 2"/>
          <p:cNvSpPr txBox="1">
            <a:spLocks noChangeArrowheads="1"/>
          </p:cNvSpPr>
          <p:nvPr/>
        </p:nvSpPr>
        <p:spPr bwMode="auto">
          <a:xfrm>
            <a:off x="457200" y="287338"/>
            <a:ext cx="843528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eaLnBrk="1" hangingPunct="1"/>
            <a:r>
              <a:rPr lang="en-US" altLang="ja-JP" sz="3200" dirty="0">
                <a:solidFill>
                  <a:srgbClr val="FFFFFF"/>
                </a:solidFill>
                <a:latin typeface="Meiryo UI" pitchFamily="50" charset="-128"/>
                <a:ea typeface="Meiryo UI" pitchFamily="50" charset="-128"/>
                <a:cs typeface="Meiryo UI" pitchFamily="50" charset="-128"/>
              </a:rPr>
              <a:t>Energy Saving Engineering Report (2)</a:t>
            </a:r>
            <a:endParaRPr lang="ja-JP" altLang="en-US" sz="3200" dirty="0">
              <a:solidFill>
                <a:srgbClr val="FFFFFF"/>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518272" y="941388"/>
            <a:ext cx="6624736" cy="5480197"/>
          </a:xfrm>
          <a:prstGeom prst="rect">
            <a:avLst/>
          </a:prstGeom>
        </p:spPr>
      </p:pic>
      <p:sp>
        <p:nvSpPr>
          <p:cNvPr id="3" name="角丸四角形吹き出し 2"/>
          <p:cNvSpPr/>
          <p:nvPr/>
        </p:nvSpPr>
        <p:spPr>
          <a:xfrm>
            <a:off x="101600" y="1400660"/>
            <a:ext cx="2415680" cy="4200704"/>
          </a:xfrm>
          <a:prstGeom prst="wedgeRoundRectCallout">
            <a:avLst>
              <a:gd name="adj1" fmla="val 62682"/>
              <a:gd name="adj2" fmla="val -54072"/>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kumimoji="1" lang="en-US" altLang="ja-JP" sz="1800" dirty="0" smtClean="0">
                <a:solidFill>
                  <a:srgbClr val="FF0000"/>
                </a:solidFill>
                <a:latin typeface="Meiryo UI" pitchFamily="50" charset="-128"/>
                <a:ea typeface="Meiryo UI" pitchFamily="50" charset="-128"/>
                <a:cs typeface="Meiryo UI" pitchFamily="50" charset="-128"/>
              </a:rPr>
              <a:t>Implementation of Air Saver Unit</a:t>
            </a:r>
          </a:p>
          <a:p>
            <a:pPr algn="ctr"/>
            <a:endParaRPr kumimoji="1" lang="en-US" altLang="ja-JP" sz="1800" b="0" dirty="0">
              <a:latin typeface="Meiryo UI" pitchFamily="50" charset="-128"/>
              <a:ea typeface="Meiryo UI" pitchFamily="50" charset="-128"/>
              <a:cs typeface="Meiryo UI" pitchFamily="50" charset="-128"/>
            </a:endParaRPr>
          </a:p>
          <a:p>
            <a:r>
              <a:rPr kumimoji="1" lang="en-US" altLang="ja-JP" sz="1800" b="0" dirty="0" smtClean="0">
                <a:latin typeface="Meiryo UI" pitchFamily="50" charset="-128"/>
                <a:ea typeface="Meiryo UI" pitchFamily="50" charset="-128"/>
                <a:cs typeface="Meiryo UI" pitchFamily="50" charset="-128"/>
              </a:rPr>
              <a:t>Install Air Saver Unit to the production line in the plant and exchange from continuous air blow to pulse air blow.  It compensated about 50% air reduction in plant.</a:t>
            </a:r>
            <a:endParaRPr kumimoji="1" lang="ja-JP" altLang="en-US" sz="1800" b="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08431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27529"/>
          </a:xfrm>
          <a:solidFill>
            <a:srgbClr val="FFC000"/>
          </a:solidFill>
        </p:spPr>
        <p:txBody>
          <a:bodyPr/>
          <a:lstStyle/>
          <a:p>
            <a:r>
              <a:rPr lang="en-US" dirty="0" smtClean="0"/>
              <a:t>Who is Parker Hannifin Corporation?</a:t>
            </a:r>
            <a:endParaRPr lang="en-US" dirty="0"/>
          </a:p>
        </p:txBody>
      </p:sp>
      <p:sp>
        <p:nvSpPr>
          <p:cNvPr id="3" name="Slide Number Placeholder 2"/>
          <p:cNvSpPr>
            <a:spLocks noGrp="1"/>
          </p:cNvSpPr>
          <p:nvPr>
            <p:ph type="sldNum" sz="quarter" idx="10"/>
          </p:nvPr>
        </p:nvSpPr>
        <p:spPr/>
        <p:txBody>
          <a:bodyPr/>
          <a:lstStyle/>
          <a:p>
            <a:fld id="{230D5C01-2423-413D-8EF8-0DAB39D65310}" type="slidenum">
              <a:rPr lang="en-US" smtClean="0"/>
              <a:pPr/>
              <a:t>2</a:t>
            </a:fld>
            <a:endParaRPr lang="en-US"/>
          </a:p>
        </p:txBody>
      </p:sp>
      <p:pic>
        <p:nvPicPr>
          <p:cNvPr id="4" name="Picture 3"/>
          <p:cNvPicPr>
            <a:picLocks noChangeAspect="1"/>
          </p:cNvPicPr>
          <p:nvPr/>
        </p:nvPicPr>
        <p:blipFill>
          <a:blip r:embed="rId2"/>
          <a:stretch>
            <a:fillRect/>
          </a:stretch>
        </p:blipFill>
        <p:spPr>
          <a:xfrm>
            <a:off x="366433" y="918960"/>
            <a:ext cx="7325286" cy="5265940"/>
          </a:xfrm>
          <a:prstGeom prst="rect">
            <a:avLst/>
          </a:prstGeom>
        </p:spPr>
      </p:pic>
    </p:spTree>
    <p:extLst>
      <p:ext uri="{BB962C8B-B14F-4D97-AF65-F5344CB8AC3E}">
        <p14:creationId xmlns:p14="http://schemas.microsoft.com/office/powerpoint/2010/main" val="2484704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a:solidFill>
                  <a:srgbClr val="001342"/>
                </a:solidFill>
                <a:latin typeface="Arial"/>
              </a:rPr>
              <a:t>For </a:t>
            </a:r>
            <a:r>
              <a:rPr lang="en-US" sz="1600" dirty="0" smtClean="0">
                <a:solidFill>
                  <a:srgbClr val="001342"/>
                </a:solidFill>
                <a:latin typeface="Arial"/>
              </a:rPr>
              <a:t>Laser weld application customer is looking for air consumption improvement contributing to company strategy to reduce energy cost and CO2 emission with 25% by 2018</a:t>
            </a:r>
            <a:endParaRPr lang="en-US" sz="1600" dirty="0">
              <a:solidFill>
                <a:srgbClr val="001342"/>
              </a:solidFill>
              <a:latin typeface="Arial"/>
            </a:endParaRPr>
          </a:p>
        </p:txBody>
      </p:sp>
      <p:sp>
        <p:nvSpPr>
          <p:cNvPr id="13"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14" name="TextBox 13"/>
          <p:cNvSpPr txBox="1"/>
          <p:nvPr/>
        </p:nvSpPr>
        <p:spPr>
          <a:xfrm>
            <a:off x="6372200"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Potential energy saving of &gt;$200K/</a:t>
            </a:r>
            <a:r>
              <a:rPr lang="en-GB" sz="1600" i="0" dirty="0" err="1" smtClean="0">
                <a:latin typeface="Arial"/>
              </a:rPr>
              <a:t>yr</a:t>
            </a:r>
            <a:endParaRPr lang="en-GB" sz="1600" b="0" i="0" u="none" strike="noStrike" baseline="0" dirty="0" smtClean="0">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ASV2000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a:t>
            </a:r>
            <a:r>
              <a:rPr lang="en-GB" sz="1600" baseline="0" dirty="0" err="1" smtClean="0">
                <a:solidFill>
                  <a:schemeClr val="bg1">
                    <a:lumMod val="65000"/>
                  </a:schemeClr>
                </a:solidFill>
                <a:latin typeface="Arial"/>
              </a:rPr>
              <a:t>InPlant</a:t>
            </a:r>
            <a:endParaRPr lang="en-GB" sz="1600" baseline="0" dirty="0" smtClean="0">
              <a:solidFill>
                <a:schemeClr val="bg1">
                  <a:lumMod val="65000"/>
                </a:schemeClr>
              </a:solidFill>
              <a:latin typeface="Arial"/>
            </a:endParaRP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k$50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569660"/>
          </a:xfrm>
          <a:prstGeom prst="rect">
            <a:avLst/>
          </a:prstGeom>
          <a:noFill/>
        </p:spPr>
        <p:txBody>
          <a:bodyPr wrap="square" rtlCol="0">
            <a:spAutoFit/>
          </a:bodyPr>
          <a:lstStyle/>
          <a:p>
            <a:r>
              <a:rPr lang="en-GB" sz="1600" i="0" dirty="0" smtClean="0">
                <a:solidFill>
                  <a:srgbClr val="001342"/>
                </a:solidFill>
                <a:latin typeface="Arial"/>
              </a:rPr>
              <a:t>ASV2000 contributes to reduce energy cost and CO2 emission for high flow weld laser application to keep weld head clean and protect against weld particles and dust</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857" y="836712"/>
            <a:ext cx="1563288" cy="208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357" y="1542009"/>
            <a:ext cx="1835719" cy="1376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89867" l="21200" r="78800">
                        <a14:foregroundMark x1="58800" y1="42133" x2="70400" y2="42133"/>
                        <a14:foregroundMark x1="51200" y1="82133" x2="50000" y2="59733"/>
                        <a14:backgroundMark x1="29800" y1="49867" x2="73800" y2="48267"/>
                        <a14:backgroundMark x1="69200" y1="58933" x2="69200" y2="79200"/>
                        <a14:backgroundMark x1="57000" y1="83733" x2="60400" y2="73067"/>
                        <a14:backgroundMark x1="48400" y1="76800" x2="44800" y2="84533"/>
                        <a14:backgroundMark x1="25600" y1="47467" x2="47200" y2="47467"/>
                      </a14:backgroundRemoval>
                    </a14:imgEffect>
                  </a14:imgLayer>
                </a14:imgProps>
              </a:ext>
              <a:ext uri="{28A0092B-C50C-407E-A947-70E740481C1C}">
                <a14:useLocalDpi xmlns:a14="http://schemas.microsoft.com/office/drawing/2010/main" val="0"/>
              </a:ext>
            </a:extLst>
          </a:blip>
          <a:srcRect l="14079" r="13984"/>
          <a:stretch/>
        </p:blipFill>
        <p:spPr bwMode="auto">
          <a:xfrm>
            <a:off x="5578985" y="827110"/>
            <a:ext cx="1930923" cy="201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Rechte verbindingslijn met pijl 2"/>
          <p:cNvCxnSpPr/>
          <p:nvPr/>
        </p:nvCxnSpPr>
        <p:spPr bwMode="auto">
          <a:xfrm flipV="1">
            <a:off x="4819154" y="1763794"/>
            <a:ext cx="1183464" cy="230220"/>
          </a:xfrm>
          <a:prstGeom prst="straightConnector1">
            <a:avLst/>
          </a:prstGeom>
          <a:ln w="76200">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84558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a:solidFill>
                  <a:srgbClr val="001342"/>
                </a:solidFill>
                <a:latin typeface="Arial"/>
              </a:rPr>
              <a:t>For </a:t>
            </a:r>
            <a:r>
              <a:rPr lang="en-US" sz="1600" dirty="0" smtClean="0">
                <a:solidFill>
                  <a:srgbClr val="001342"/>
                </a:solidFill>
                <a:latin typeface="Arial"/>
              </a:rPr>
              <a:t>production of gear wheel operation, customer is looking for air consumption improvement contributing to strategy of energy cost reduction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ASV5000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k$20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ASV5000 contributes to reduce energy cost and CO2 emission for cleaning operation of machined parts, removal of </a:t>
            </a:r>
            <a:r>
              <a:rPr lang="en-GB" sz="1600" i="0" dirty="0" err="1" smtClean="0">
                <a:solidFill>
                  <a:srgbClr val="001342"/>
                </a:solidFill>
                <a:latin typeface="Arial"/>
              </a:rPr>
              <a:t>swarf</a:t>
            </a:r>
            <a:r>
              <a:rPr lang="en-GB" sz="1600" i="0" dirty="0" smtClean="0">
                <a:solidFill>
                  <a:srgbClr val="001342"/>
                </a:solidFill>
                <a:latin typeface="Arial"/>
              </a:rPr>
              <a:t> and cooling liquids</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715" y="1576906"/>
            <a:ext cx="1746361" cy="1309771"/>
          </a:xfrm>
          <a:prstGeom prst="rect">
            <a:avLst/>
          </a:prstGeom>
          <a:ln>
            <a:noFill/>
          </a:ln>
          <a:effectLst>
            <a:outerShdw blurRad="292100" dist="139700" dir="2700000" algn="tl" rotWithShape="0">
              <a:srgbClr val="333333">
                <a:alpha val="65000"/>
              </a:srgbClr>
            </a:outerShdw>
          </a:effec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857" y="1170198"/>
            <a:ext cx="2297380" cy="1720817"/>
          </a:xfrm>
          <a:prstGeom prst="rect">
            <a:avLst/>
          </a:prstGeom>
          <a:ln>
            <a:noFill/>
          </a:ln>
          <a:effectLst>
            <a:outerShdw blurRad="292100" dist="139700" dir="2700000" algn="tl" rotWithShape="0">
              <a:srgbClr val="333333">
                <a:alpha val="65000"/>
              </a:srgbClr>
            </a:outerShdw>
          </a:effectLst>
        </p:spPr>
      </p:pic>
      <p:sp>
        <p:nvSpPr>
          <p:cNvPr id="32"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3" name="TextBox 13"/>
          <p:cNvSpPr txBox="1"/>
          <p:nvPr/>
        </p:nvSpPr>
        <p:spPr>
          <a:xfrm>
            <a:off x="6372200"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Improvement of blow process</a:t>
            </a:r>
            <a:endParaRPr lang="en-GB" sz="1600" b="0" i="0" u="none" strike="noStrike" baseline="0" dirty="0" smtClean="0">
              <a:latin typeface="Arial"/>
            </a:endParaRPr>
          </a:p>
        </p:txBody>
      </p:sp>
      <p:sp>
        <p:nvSpPr>
          <p:cNvPr id="19" name="Rectangle 18"/>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2511209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a:solidFill>
                  <a:srgbClr val="001342"/>
                </a:solidFill>
                <a:latin typeface="Arial"/>
              </a:rPr>
              <a:t>For </a:t>
            </a:r>
            <a:r>
              <a:rPr lang="en-US" sz="1600" dirty="0" smtClean="0">
                <a:solidFill>
                  <a:srgbClr val="001342"/>
                </a:solidFill>
                <a:latin typeface="Arial"/>
              </a:rPr>
              <a:t>production of machined parts for car manufacturer, customer is looking for air consumption improvement contributing to strategy of energy cost reduction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ASV2000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k$10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ASV2000 contributes to reduce energy cost and CO2 emission for cleaning operation of machined parts, removal of </a:t>
            </a:r>
            <a:r>
              <a:rPr lang="en-GB" sz="1600" i="0" dirty="0" err="1" smtClean="0">
                <a:solidFill>
                  <a:srgbClr val="001342"/>
                </a:solidFill>
                <a:latin typeface="Arial"/>
              </a:rPr>
              <a:t>swarf</a:t>
            </a:r>
            <a:r>
              <a:rPr lang="en-GB" sz="1600" i="0" dirty="0" smtClean="0">
                <a:solidFill>
                  <a:srgbClr val="001342"/>
                </a:solidFill>
                <a:latin typeface="Arial"/>
              </a:rPr>
              <a:t> and cooling liquids</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sp>
        <p:nvSpPr>
          <p:cNvPr id="32"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3" name="TextBox 13"/>
          <p:cNvSpPr txBox="1"/>
          <p:nvPr/>
        </p:nvSpPr>
        <p:spPr>
          <a:xfrm>
            <a:off x="6372200"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Potential energy saving of &gt;$25K/</a:t>
            </a:r>
            <a:r>
              <a:rPr lang="en-GB" sz="1600" i="0" dirty="0" err="1" smtClean="0">
                <a:latin typeface="Arial"/>
              </a:rPr>
              <a:t>yr</a:t>
            </a:r>
            <a:endParaRPr lang="en-GB" sz="1600" b="0" i="0" u="none" strike="noStrike" baseline="0" dirty="0" smtClean="0">
              <a:latin typeface="Aria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7175" y="1830193"/>
            <a:ext cx="1174178" cy="110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Grafik 3" descr="D:\Daten\AUTOMOBIL\BMW\Projekte BMW\Air Saver\Landshut\Entgratstation\IMG_118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6003" y="1025007"/>
            <a:ext cx="2420415" cy="1628999"/>
          </a:xfrm>
          <a:prstGeom prst="rect">
            <a:avLst/>
          </a:prstGeom>
          <a:ln>
            <a:noFill/>
          </a:ln>
          <a:effectLst>
            <a:outerShdw blurRad="292100" dist="139700" dir="2700000" algn="tl" rotWithShape="0">
              <a:srgbClr val="333333">
                <a:alpha val="65000"/>
              </a:srgbClr>
            </a:outerShdw>
          </a:effectLst>
        </p:spPr>
      </p:pic>
      <p:pic>
        <p:nvPicPr>
          <p:cNvPr id="29" name="Afbeelding 28"/>
          <p:cNvPicPr>
            <a:picLocks noChangeAspect="1"/>
          </p:cNvPicPr>
          <p:nvPr/>
        </p:nvPicPr>
        <p:blipFill>
          <a:blip r:embed="rId6" cstate="print">
            <a:extLst>
              <a:ext uri="{BEBA8EAE-BF5A-486C-A8C5-ECC9F3942E4B}">
                <a14:imgProps xmlns:a14="http://schemas.microsoft.com/office/drawing/2010/main">
                  <a14:imgLayer r:embed="rId7">
                    <a14:imgEffect>
                      <a14:backgroundRemoval t="0" b="99251" l="1058" r="97884"/>
                    </a14:imgEffect>
                  </a14:imgLayer>
                </a14:imgProps>
              </a:ext>
              <a:ext uri="{28A0092B-C50C-407E-A947-70E740481C1C}">
                <a14:useLocalDpi xmlns:a14="http://schemas.microsoft.com/office/drawing/2010/main" val="0"/>
              </a:ext>
            </a:extLst>
          </a:blip>
          <a:stretch>
            <a:fillRect/>
          </a:stretch>
        </p:blipFill>
        <p:spPr>
          <a:xfrm rot="11633515">
            <a:off x="6193589" y="1750544"/>
            <a:ext cx="199881" cy="282371"/>
          </a:xfrm>
          <a:prstGeom prst="rect">
            <a:avLst/>
          </a:prstGeom>
        </p:spPr>
      </p:pic>
      <p:pic>
        <p:nvPicPr>
          <p:cNvPr id="30" name="Afbeelding 29"/>
          <p:cNvPicPr>
            <a:picLocks noChangeAspect="1"/>
          </p:cNvPicPr>
          <p:nvPr/>
        </p:nvPicPr>
        <p:blipFill>
          <a:blip r:embed="rId8" cstate="print">
            <a:extLst>
              <a:ext uri="{BEBA8EAE-BF5A-486C-A8C5-ECC9F3942E4B}">
                <a14:imgProps xmlns:a14="http://schemas.microsoft.com/office/drawing/2010/main">
                  <a14:imgLayer r:embed="rId9">
                    <a14:imgEffect>
                      <a14:backgroundRemoval t="0" b="99251" l="1058" r="97884"/>
                    </a14:imgEffect>
                  </a14:imgLayer>
                </a14:imgProps>
              </a:ext>
              <a:ext uri="{28A0092B-C50C-407E-A947-70E740481C1C}">
                <a14:useLocalDpi xmlns:a14="http://schemas.microsoft.com/office/drawing/2010/main" val="0"/>
              </a:ext>
            </a:extLst>
          </a:blip>
          <a:stretch>
            <a:fillRect/>
          </a:stretch>
        </p:blipFill>
        <p:spPr>
          <a:xfrm rot="11633515">
            <a:off x="6494047" y="1735917"/>
            <a:ext cx="209555" cy="296037"/>
          </a:xfrm>
          <a:prstGeom prst="rect">
            <a:avLst/>
          </a:prstGeom>
        </p:spPr>
      </p:pic>
      <p:sp>
        <p:nvSpPr>
          <p:cNvPr id="31" name="Rectangle 30"/>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415408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smtClean="0">
                <a:solidFill>
                  <a:srgbClr val="001342"/>
                </a:solidFill>
                <a:latin typeface="Arial"/>
              </a:rPr>
              <a:t>Cleaning (remove of </a:t>
            </a:r>
            <a:r>
              <a:rPr lang="en-US" sz="1600" dirty="0" err="1" smtClean="0">
                <a:solidFill>
                  <a:srgbClr val="001342"/>
                </a:solidFill>
                <a:latin typeface="Arial"/>
              </a:rPr>
              <a:t>swarf</a:t>
            </a:r>
            <a:r>
              <a:rPr lang="en-US" sz="1600" dirty="0" smtClean="0">
                <a:solidFill>
                  <a:srgbClr val="001342"/>
                </a:solidFill>
                <a:latin typeface="Arial"/>
              </a:rPr>
              <a:t>) of casted parts for car manufacturer, customer is looking for air consumption improvement to reduce energy cost with and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ASV5000/13000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k$15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ASV5000/13000 contributes to reduce energy cost and CO2 emission for cleaning operation of machined parts, removal of </a:t>
            </a:r>
            <a:r>
              <a:rPr lang="en-GB" sz="1600" i="0" dirty="0" err="1" smtClean="0">
                <a:solidFill>
                  <a:srgbClr val="001342"/>
                </a:solidFill>
                <a:latin typeface="Arial"/>
              </a:rPr>
              <a:t>swarf</a:t>
            </a:r>
            <a:r>
              <a:rPr lang="en-GB" sz="1600" i="0" dirty="0" smtClean="0">
                <a:solidFill>
                  <a:srgbClr val="001342"/>
                </a:solidFill>
                <a:latin typeface="Arial"/>
              </a:rPr>
              <a:t> and cooling liquids</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sp>
        <p:nvSpPr>
          <p:cNvPr id="32"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3" name="TextBox 13"/>
          <p:cNvSpPr txBox="1"/>
          <p:nvPr/>
        </p:nvSpPr>
        <p:spPr>
          <a:xfrm>
            <a:off x="6372200"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Potential energy saving of &gt;$25K/</a:t>
            </a:r>
            <a:r>
              <a:rPr lang="en-GB" sz="1600" i="0" dirty="0" err="1" smtClean="0">
                <a:latin typeface="Arial"/>
              </a:rPr>
              <a:t>yr</a:t>
            </a:r>
            <a:endParaRPr lang="en-GB" sz="1600" b="0" i="0" u="none" strike="noStrike" baseline="0" dirty="0" smtClean="0">
              <a:latin typeface="Arial"/>
            </a:endParaRPr>
          </a:p>
        </p:txBody>
      </p:sp>
      <p:pic>
        <p:nvPicPr>
          <p:cNvPr id="2" name="Afbeelding 1"/>
          <p:cNvPicPr>
            <a:picLocks noChangeAspect="1"/>
          </p:cNvPicPr>
          <p:nvPr/>
        </p:nvPicPr>
        <p:blipFill rotWithShape="1">
          <a:blip r:embed="rId4" cstate="print">
            <a:extLst>
              <a:ext uri="{28A0092B-C50C-407E-A947-70E740481C1C}">
                <a14:useLocalDpi xmlns:a14="http://schemas.microsoft.com/office/drawing/2010/main" val="0"/>
              </a:ext>
            </a:extLst>
          </a:blip>
          <a:srcRect l="13250" t="2345" r="39284" b="60182"/>
          <a:stretch/>
        </p:blipFill>
        <p:spPr>
          <a:xfrm>
            <a:off x="5946376" y="1085978"/>
            <a:ext cx="851647" cy="896472"/>
          </a:xfrm>
          <a:prstGeom prst="rect">
            <a:avLst/>
          </a:prstGeom>
        </p:spPr>
      </p:pic>
      <p:pic>
        <p:nvPicPr>
          <p:cNvPr id="3" name="Afbeelding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856" y="835225"/>
            <a:ext cx="1645651" cy="2194202"/>
          </a:xfrm>
          <a:prstGeom prst="rect">
            <a:avLst/>
          </a:prstGeom>
        </p:spPr>
      </p:pic>
      <p:pic>
        <p:nvPicPr>
          <p:cNvPr id="28" name="Afbeelding 27"/>
          <p:cNvPicPr>
            <a:picLocks noChangeAspect="1"/>
          </p:cNvPicPr>
          <p:nvPr/>
        </p:nvPicPr>
        <p:blipFill rotWithShape="1">
          <a:blip r:embed="rId6" cstate="print">
            <a:extLst>
              <a:ext uri="{28A0092B-C50C-407E-A947-70E740481C1C}">
                <a14:useLocalDpi xmlns:a14="http://schemas.microsoft.com/office/drawing/2010/main" val="0"/>
              </a:ext>
            </a:extLst>
          </a:blip>
          <a:srcRect l="23350" t="26496" r="17193" b="12423"/>
          <a:stretch/>
        </p:blipFill>
        <p:spPr>
          <a:xfrm>
            <a:off x="7073348" y="1619236"/>
            <a:ext cx="1066800" cy="1461247"/>
          </a:xfrm>
          <a:prstGeom prst="rect">
            <a:avLst/>
          </a:prstGeom>
        </p:spPr>
      </p:pic>
      <p:sp>
        <p:nvSpPr>
          <p:cNvPr id="29" name="Rectangle 28"/>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633400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a:solidFill>
                  <a:srgbClr val="001342"/>
                </a:solidFill>
                <a:latin typeface="Arial"/>
              </a:rPr>
              <a:t>For </a:t>
            </a:r>
            <a:r>
              <a:rPr lang="en-US" sz="1600" dirty="0" smtClean="0">
                <a:solidFill>
                  <a:srgbClr val="001342"/>
                </a:solidFill>
                <a:latin typeface="Arial"/>
              </a:rPr>
              <a:t>final test and clean of passenger car body, customer is looking for air consumption improvement to reduce energy cost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Japan</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ASV13000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k$25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ASV13000 contributes to reduce energy cost and CO2 emission for cleaning operation of car final water leak test before leaving plant</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pic>
        <p:nvPicPr>
          <p:cNvPr id="2" name="Afbeelding 1"/>
          <p:cNvPicPr>
            <a:picLocks noChangeAspect="1"/>
          </p:cNvPicPr>
          <p:nvPr/>
        </p:nvPicPr>
        <p:blipFill>
          <a:blip r:embed="rId4"/>
          <a:stretch>
            <a:fillRect/>
          </a:stretch>
        </p:blipFill>
        <p:spPr>
          <a:xfrm>
            <a:off x="3942693" y="1065048"/>
            <a:ext cx="2418349" cy="1825853"/>
          </a:xfrm>
          <a:prstGeom prst="rect">
            <a:avLst/>
          </a:prstGeom>
          <a:ln>
            <a:noFill/>
          </a:ln>
          <a:effectLst>
            <a:outerShdw blurRad="292100" dist="139700" dir="2700000" algn="tl" rotWithShape="0">
              <a:srgbClr val="333333">
                <a:alpha val="65000"/>
              </a:srgbClr>
            </a:outerShdw>
          </a:effectLst>
        </p:spPr>
      </p:pic>
      <p:pic>
        <p:nvPicPr>
          <p:cNvPr id="24" name="Picture 2" descr="C:\Documents and Settings\KT124442\デスクトップ\iphone photo 003のコピー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710" y="1292879"/>
            <a:ext cx="1166191" cy="168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0" name="TextBox 13"/>
          <p:cNvSpPr txBox="1"/>
          <p:nvPr/>
        </p:nvSpPr>
        <p:spPr>
          <a:xfrm>
            <a:off x="6345696"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Improvement of air blow process</a:t>
            </a:r>
            <a:endParaRPr lang="en-GB" sz="1600" b="0" i="0" u="none" strike="noStrike" baseline="0" dirty="0" smtClean="0">
              <a:latin typeface="Arial"/>
            </a:endParaRPr>
          </a:p>
        </p:txBody>
      </p:sp>
      <p:sp>
        <p:nvSpPr>
          <p:cNvPr id="19" name="Rectangle 18"/>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339191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0110"/>
          <a:stretch/>
        </p:blipFill>
        <p:spPr>
          <a:xfrm>
            <a:off x="3918857" y="980681"/>
            <a:ext cx="3444731" cy="2198268"/>
          </a:xfrm>
          <a:prstGeom prst="rect">
            <a:avLst/>
          </a:prstGeom>
        </p:spPr>
      </p:pic>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33515">
            <a:off x="6764676" y="482630"/>
            <a:ext cx="645952" cy="912534"/>
          </a:xfrm>
          <a:prstGeom prst="rect">
            <a:avLst/>
          </a:prstGeom>
        </p:spPr>
      </p:pic>
      <p:pic>
        <p:nvPicPr>
          <p:cNvPr id="27" name="Afbeelding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smtClean="0">
                <a:solidFill>
                  <a:srgbClr val="001342"/>
                </a:solidFill>
                <a:latin typeface="Arial"/>
              </a:rPr>
              <a:t>To clean sand casted parts, air blow removes all sand particles from parts. Customer is looking for air consumption reduction to reduce energy cost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ASV5000/13000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k$10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Depending on available space in equipment, customer is looking for ASV13000 (2 unit) or ASV5000 (3 units). ASU is easy to install in equipment.</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sp>
        <p:nvSpPr>
          <p:cNvPr id="29"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0" name="TextBox 13"/>
          <p:cNvSpPr txBox="1"/>
          <p:nvPr/>
        </p:nvSpPr>
        <p:spPr>
          <a:xfrm>
            <a:off x="6345696"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Improvement of air blow process</a:t>
            </a:r>
            <a:endParaRPr lang="en-GB" sz="1600" b="0" i="0" u="none" strike="noStrike" baseline="0" dirty="0" smtClean="0">
              <a:latin typeface="Arial"/>
            </a:endParaRPr>
          </a:p>
        </p:txBody>
      </p:sp>
      <p:grpSp>
        <p:nvGrpSpPr>
          <p:cNvPr id="4" name="Groep 3"/>
          <p:cNvGrpSpPr/>
          <p:nvPr/>
        </p:nvGrpSpPr>
        <p:grpSpPr>
          <a:xfrm>
            <a:off x="6607633" y="1375449"/>
            <a:ext cx="2004110" cy="1765484"/>
            <a:chOff x="6679351" y="1429274"/>
            <a:chExt cx="2004110" cy="1765484"/>
          </a:xfrm>
        </p:grpSpPr>
        <p:pic>
          <p:nvPicPr>
            <p:cNvPr id="28"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9351" y="2274719"/>
              <a:ext cx="960041" cy="92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Documents and Settings\KT124442\デスクトップ\iphone photo 003のコピー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9195" y="1429274"/>
              <a:ext cx="864266" cy="12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245962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953" y="683850"/>
            <a:ext cx="1386969" cy="1042101"/>
          </a:xfrm>
          <a:prstGeom prst="rect">
            <a:avLst/>
          </a:prstGeom>
        </p:spPr>
      </p:pic>
      <p:pic>
        <p:nvPicPr>
          <p:cNvPr id="27" name="Afbeelding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smtClean="0">
                <a:solidFill>
                  <a:srgbClr val="001342"/>
                </a:solidFill>
                <a:latin typeface="Arial"/>
              </a:rPr>
              <a:t>To clean sand casted parts, air blow removes all sand particles from parts. Customer is looking for air consumption reduction to reduce energy cost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ASV5000/13000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k$10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323439"/>
          </a:xfrm>
          <a:prstGeom prst="rect">
            <a:avLst/>
          </a:prstGeom>
          <a:noFill/>
        </p:spPr>
        <p:txBody>
          <a:bodyPr wrap="square" rtlCol="0">
            <a:spAutoFit/>
          </a:bodyPr>
          <a:lstStyle/>
          <a:p>
            <a:r>
              <a:rPr lang="en-GB" sz="1600" i="0" dirty="0" smtClean="0">
                <a:solidFill>
                  <a:srgbClr val="001342"/>
                </a:solidFill>
                <a:latin typeface="Arial"/>
              </a:rPr>
              <a:t>ASV5000 or ASV13000 </a:t>
            </a:r>
            <a:r>
              <a:rPr lang="en-GB" sz="1600" i="0" dirty="0">
                <a:solidFill>
                  <a:srgbClr val="001342"/>
                </a:solidFill>
                <a:latin typeface="Arial"/>
              </a:rPr>
              <a:t>contributes to reduce energy cost and CO2 emission for cleaning operation of </a:t>
            </a:r>
            <a:r>
              <a:rPr lang="en-GB" sz="1600" i="0" dirty="0" smtClean="0">
                <a:solidFill>
                  <a:srgbClr val="001342"/>
                </a:solidFill>
                <a:latin typeface="Arial"/>
              </a:rPr>
              <a:t>sand casted parts</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sp>
        <p:nvSpPr>
          <p:cNvPr id="29"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0" name="TextBox 13"/>
          <p:cNvSpPr txBox="1"/>
          <p:nvPr/>
        </p:nvSpPr>
        <p:spPr>
          <a:xfrm>
            <a:off x="6345696"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Improvement of air blow process</a:t>
            </a:r>
            <a:endParaRPr lang="en-GB" sz="1600" b="0" i="0" u="none" strike="noStrike" baseline="0" dirty="0" smtClean="0">
              <a:latin typeface="Arial"/>
            </a:endParaRPr>
          </a:p>
        </p:txBody>
      </p:sp>
      <p:grpSp>
        <p:nvGrpSpPr>
          <p:cNvPr id="4" name="Groep 3"/>
          <p:cNvGrpSpPr/>
          <p:nvPr/>
        </p:nvGrpSpPr>
        <p:grpSpPr>
          <a:xfrm>
            <a:off x="6383455" y="1586752"/>
            <a:ext cx="1765463" cy="1602767"/>
            <a:chOff x="6679351" y="1429274"/>
            <a:chExt cx="2004110" cy="1765484"/>
          </a:xfrm>
        </p:grpSpPr>
        <p:pic>
          <p:nvPicPr>
            <p:cNvPr id="28"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9351" y="2274719"/>
              <a:ext cx="960041" cy="92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Documents and Settings\KT124442\デスクトップ\iphone photo 003のコピー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9195" y="1429274"/>
              <a:ext cx="864266" cy="125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Afbeelding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857" y="836712"/>
            <a:ext cx="2314147" cy="1735610"/>
          </a:xfrm>
          <a:prstGeom prst="rect">
            <a:avLst/>
          </a:prstGeom>
        </p:spPr>
      </p:pic>
      <p:sp>
        <p:nvSpPr>
          <p:cNvPr id="24" name="Rectangle 23"/>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2562381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pic>
        <p:nvPicPr>
          <p:cNvPr id="4" name="Picture 3"/>
          <p:cNvPicPr>
            <a:picLocks noChangeAspect="1"/>
          </p:cNvPicPr>
          <p:nvPr/>
        </p:nvPicPr>
        <p:blipFill rotWithShape="1">
          <a:blip r:embed="rId4"/>
          <a:srcRect l="9526" t="11173" r="6724" b="8896"/>
          <a:stretch/>
        </p:blipFill>
        <p:spPr>
          <a:xfrm>
            <a:off x="76648" y="898636"/>
            <a:ext cx="7598631" cy="4532586"/>
          </a:xfrm>
          <a:prstGeom prst="rect">
            <a:avLst/>
          </a:prstGeom>
        </p:spPr>
      </p:pic>
      <p:pic>
        <p:nvPicPr>
          <p:cNvPr id="5" name="Picture 4"/>
          <p:cNvPicPr>
            <a:picLocks noChangeAspect="1"/>
          </p:cNvPicPr>
          <p:nvPr/>
        </p:nvPicPr>
        <p:blipFill rotWithShape="1">
          <a:blip r:embed="rId5"/>
          <a:srcRect l="9827" t="12690" r="6422" b="34690"/>
          <a:stretch/>
        </p:blipFill>
        <p:spPr>
          <a:xfrm>
            <a:off x="97474" y="3882260"/>
            <a:ext cx="7577805" cy="2975740"/>
          </a:xfrm>
          <a:prstGeom prst="rect">
            <a:avLst/>
          </a:prstGeom>
        </p:spPr>
      </p:pic>
    </p:spTree>
    <p:extLst>
      <p:ext uri="{BB962C8B-B14F-4D97-AF65-F5344CB8AC3E}">
        <p14:creationId xmlns:p14="http://schemas.microsoft.com/office/powerpoint/2010/main" val="45490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
        <p:nvSpPr>
          <p:cNvPr id="8" name="TextBox 7"/>
          <p:cNvSpPr txBox="1"/>
          <p:nvPr/>
        </p:nvSpPr>
        <p:spPr>
          <a:xfrm>
            <a:off x="486594" y="1428771"/>
            <a:ext cx="3166188" cy="1569660"/>
          </a:xfrm>
          <a:prstGeom prst="rect">
            <a:avLst/>
          </a:prstGeom>
          <a:noFill/>
        </p:spPr>
        <p:txBody>
          <a:bodyPr wrap="square" rtlCol="0">
            <a:spAutoFit/>
          </a:bodyPr>
          <a:lstStyle/>
          <a:p>
            <a:r>
              <a:rPr lang="en-US" sz="1600" dirty="0" smtClean="0">
                <a:solidFill>
                  <a:srgbClr val="001342"/>
                </a:solidFill>
                <a:latin typeface="Arial"/>
              </a:rPr>
              <a:t>For bolt feeder equipment, air blow is used to distribute bolts to bottom plate of car. Customer is looking for air consumption reduction to reduce energy cost with associated CO2 emission</a:t>
            </a:r>
            <a:endParaRPr lang="en-US" sz="1600" dirty="0">
              <a:solidFill>
                <a:srgbClr val="001342"/>
              </a:solidFill>
              <a:latin typeface="Arial"/>
            </a:endParaRPr>
          </a:p>
        </p:txBody>
      </p:sp>
      <p:sp>
        <p:nvSpPr>
          <p:cNvPr id="20" name="TextBox 19"/>
          <p:cNvSpPr txBox="1"/>
          <p:nvPr/>
        </p:nvSpPr>
        <p:spPr>
          <a:xfrm>
            <a:off x="486594" y="5537944"/>
            <a:ext cx="3166188" cy="338554"/>
          </a:xfrm>
          <a:prstGeom prst="rect">
            <a:avLst/>
          </a:prstGeom>
          <a:noFill/>
        </p:spPr>
        <p:txBody>
          <a:bodyPr wrap="square" rtlCol="0">
            <a:spAutoFit/>
          </a:bodyPr>
          <a:lstStyle/>
          <a:p>
            <a:r>
              <a:rPr lang="en-GB" sz="1600" b="0" i="0" u="none" strike="noStrike" baseline="0" dirty="0" smtClean="0">
                <a:latin typeface="Arial"/>
              </a:rPr>
              <a:t>Sales Company Germany</a:t>
            </a:r>
          </a:p>
        </p:txBody>
      </p:sp>
      <p:sp>
        <p:nvSpPr>
          <p:cNvPr id="22" name="TextBox 21"/>
          <p:cNvSpPr txBox="1"/>
          <p:nvPr/>
        </p:nvSpPr>
        <p:spPr>
          <a:xfrm>
            <a:off x="6189945" y="4676808"/>
            <a:ext cx="2391131" cy="1323439"/>
          </a:xfrm>
          <a:prstGeom prst="rect">
            <a:avLst/>
          </a:prstGeom>
          <a:noFill/>
        </p:spPr>
        <p:txBody>
          <a:bodyPr wrap="square" rtlCol="0">
            <a:spAutoFit/>
          </a:bodyPr>
          <a:lstStyle/>
          <a:p>
            <a:r>
              <a:rPr lang="en-GB" sz="1600" b="0" u="none" strike="noStrike" baseline="0" dirty="0" smtClean="0">
                <a:solidFill>
                  <a:schemeClr val="bg1">
                    <a:lumMod val="65000"/>
                  </a:schemeClr>
                </a:solidFill>
                <a:latin typeface="Arial"/>
              </a:rPr>
              <a:t>ASV2000/5000</a:t>
            </a:r>
            <a:endParaRPr lang="en-GB" sz="1600" b="0" u="none" strike="noStrike" dirty="0" smtClean="0">
              <a:solidFill>
                <a:schemeClr val="bg1">
                  <a:lumMod val="65000"/>
                </a:schemeClr>
              </a:solidFill>
              <a:latin typeface="Arial"/>
            </a:endParaRPr>
          </a:p>
          <a:p>
            <a:r>
              <a:rPr lang="en-GB" sz="1600" baseline="0" dirty="0" smtClean="0">
                <a:solidFill>
                  <a:schemeClr val="bg1">
                    <a:lumMod val="65000"/>
                  </a:schemeClr>
                </a:solidFill>
                <a:latin typeface="Arial"/>
              </a:rPr>
              <a:t>Automotive In Plant</a:t>
            </a:r>
          </a:p>
          <a:p>
            <a:endParaRPr lang="en-GB" sz="1600" dirty="0" smtClean="0">
              <a:solidFill>
                <a:schemeClr val="bg1">
                  <a:lumMod val="65000"/>
                </a:schemeClr>
              </a:solidFill>
              <a:latin typeface="Arial"/>
            </a:endParaRPr>
          </a:p>
          <a:p>
            <a:r>
              <a:rPr lang="en-GB" sz="1600" dirty="0" smtClean="0">
                <a:solidFill>
                  <a:schemeClr val="bg1">
                    <a:lumMod val="65000"/>
                  </a:schemeClr>
                </a:solidFill>
                <a:latin typeface="Arial"/>
              </a:rPr>
              <a:t>Direct</a:t>
            </a:r>
          </a:p>
          <a:p>
            <a:r>
              <a:rPr lang="en-GB" sz="1600" b="0" u="none" strike="noStrike" dirty="0" smtClean="0">
                <a:solidFill>
                  <a:schemeClr val="bg1">
                    <a:lumMod val="65000"/>
                  </a:schemeClr>
                </a:solidFill>
                <a:latin typeface="Arial"/>
              </a:rPr>
              <a:t>k$32 / project</a:t>
            </a:r>
            <a:endParaRPr lang="en-GB" sz="1600" b="0" u="none" strike="noStrike" baseline="0" dirty="0" smtClean="0">
              <a:solidFill>
                <a:schemeClr val="bg1">
                  <a:lumMod val="65000"/>
                </a:schemeClr>
              </a:solidFill>
              <a:latin typeface="Arial"/>
            </a:endParaRPr>
          </a:p>
        </p:txBody>
      </p:sp>
      <p:sp>
        <p:nvSpPr>
          <p:cNvPr id="12" name="TextBox 11"/>
          <p:cNvSpPr txBox="1"/>
          <p:nvPr/>
        </p:nvSpPr>
        <p:spPr>
          <a:xfrm>
            <a:off x="467544" y="332656"/>
            <a:ext cx="3031599" cy="400110"/>
          </a:xfrm>
          <a:prstGeom prst="rect">
            <a:avLst/>
          </a:prstGeom>
          <a:noFill/>
        </p:spPr>
        <p:txBody>
          <a:bodyPr wrap="none" rtlCol="0">
            <a:spAutoFit/>
          </a:bodyPr>
          <a:lstStyle/>
          <a:p>
            <a:r>
              <a:rPr lang="en-GB" sz="2000" b="1" i="0" dirty="0" smtClean="0">
                <a:solidFill>
                  <a:srgbClr val="001342"/>
                </a:solidFill>
                <a:latin typeface="+mn-lt"/>
              </a:rPr>
              <a:t>Significant Opportunity</a:t>
            </a:r>
            <a:endParaRPr lang="en-GB" sz="2000" b="1" i="0" u="none" strike="noStrike" baseline="0" dirty="0" smtClean="0">
              <a:solidFill>
                <a:srgbClr val="FFBA1D"/>
              </a:solidFill>
              <a:latin typeface="+mn-lt"/>
            </a:endParaRPr>
          </a:p>
        </p:txBody>
      </p:sp>
      <p:sp>
        <p:nvSpPr>
          <p:cNvPr id="15" name="TextBox 14"/>
          <p:cNvSpPr txBox="1"/>
          <p:nvPr/>
        </p:nvSpPr>
        <p:spPr>
          <a:xfrm>
            <a:off x="467544" y="1052736"/>
            <a:ext cx="1332416" cy="461665"/>
          </a:xfrm>
          <a:prstGeom prst="rect">
            <a:avLst/>
          </a:prstGeom>
          <a:noFill/>
        </p:spPr>
        <p:txBody>
          <a:bodyPr wrap="none" rtlCol="0">
            <a:spAutoFit/>
          </a:bodyPr>
          <a:lstStyle/>
          <a:p>
            <a:r>
              <a:rPr lang="en-GB" b="0" i="0" u="none" strike="noStrike" baseline="0" dirty="0" smtClean="0">
                <a:solidFill>
                  <a:srgbClr val="FFBA1D"/>
                </a:solidFill>
                <a:latin typeface="+mn-lt"/>
              </a:rPr>
              <a:t>Problem</a:t>
            </a:r>
          </a:p>
        </p:txBody>
      </p:sp>
      <p:sp>
        <p:nvSpPr>
          <p:cNvPr id="16" name="TextBox 15"/>
          <p:cNvSpPr txBox="1"/>
          <p:nvPr/>
        </p:nvSpPr>
        <p:spPr>
          <a:xfrm>
            <a:off x="467544" y="2996952"/>
            <a:ext cx="1298753" cy="461665"/>
          </a:xfrm>
          <a:prstGeom prst="rect">
            <a:avLst/>
          </a:prstGeom>
          <a:noFill/>
        </p:spPr>
        <p:txBody>
          <a:bodyPr wrap="none" rtlCol="0">
            <a:spAutoFit/>
          </a:bodyPr>
          <a:lstStyle/>
          <a:p>
            <a:r>
              <a:rPr lang="en-GB" b="0" i="0" u="none" strike="noStrike" baseline="0" dirty="0" smtClean="0">
                <a:solidFill>
                  <a:srgbClr val="FFBA1D"/>
                </a:solidFill>
                <a:latin typeface="+mn-lt"/>
              </a:rPr>
              <a:t>Solution</a:t>
            </a:r>
          </a:p>
        </p:txBody>
      </p:sp>
      <p:sp>
        <p:nvSpPr>
          <p:cNvPr id="17" name="TextBox 16"/>
          <p:cNvSpPr txBox="1"/>
          <p:nvPr/>
        </p:nvSpPr>
        <p:spPr>
          <a:xfrm>
            <a:off x="4309738" y="4682220"/>
            <a:ext cx="1930336" cy="1323439"/>
          </a:xfrm>
          <a:prstGeom prst="rect">
            <a:avLst/>
          </a:prstGeom>
          <a:noFill/>
        </p:spPr>
        <p:txBody>
          <a:bodyPr wrap="none" rtlCol="0">
            <a:spAutoFit/>
          </a:bodyPr>
          <a:lstStyle/>
          <a:p>
            <a:pPr algn="r"/>
            <a:r>
              <a:rPr lang="en-GB" sz="1600" b="0" i="0" u="none" strike="noStrike" baseline="0" dirty="0" smtClean="0">
                <a:solidFill>
                  <a:srgbClr val="001342"/>
                </a:solidFill>
                <a:latin typeface="+mn-lt"/>
              </a:rPr>
              <a:t>Featured Products:</a:t>
            </a:r>
          </a:p>
          <a:p>
            <a:pPr algn="r"/>
            <a:r>
              <a:rPr lang="en-GB" sz="1600" b="0" i="0" u="none" strike="noStrike" baseline="0" dirty="0" smtClean="0">
                <a:solidFill>
                  <a:srgbClr val="001342"/>
                </a:solidFill>
                <a:latin typeface="+mn-lt"/>
              </a:rPr>
              <a:t>Market:</a:t>
            </a:r>
          </a:p>
          <a:p>
            <a:pPr algn="r"/>
            <a:r>
              <a:rPr lang="en-GB" sz="1600" b="0" i="0" u="none" strike="noStrike" baseline="0" dirty="0" smtClean="0">
                <a:solidFill>
                  <a:srgbClr val="001342"/>
                </a:solidFill>
                <a:latin typeface="+mn-lt"/>
              </a:rPr>
              <a:t>Competitor:</a:t>
            </a:r>
          </a:p>
          <a:p>
            <a:pPr algn="r"/>
            <a:r>
              <a:rPr lang="en-GB" sz="1600" b="0" i="0" u="none" strike="noStrike" baseline="0" dirty="0" smtClean="0">
                <a:solidFill>
                  <a:srgbClr val="001342"/>
                </a:solidFill>
                <a:latin typeface="+mn-lt"/>
              </a:rPr>
              <a:t>Distributor:</a:t>
            </a:r>
          </a:p>
          <a:p>
            <a:pPr algn="r"/>
            <a:r>
              <a:rPr lang="en-GB" sz="1600" b="0" i="0" u="none" strike="noStrike" baseline="0" dirty="0" smtClean="0">
                <a:solidFill>
                  <a:srgbClr val="001342"/>
                </a:solidFill>
                <a:latin typeface="+mn-lt"/>
              </a:rPr>
              <a:t>Parker Potential:</a:t>
            </a:r>
          </a:p>
        </p:txBody>
      </p:sp>
      <p:sp>
        <p:nvSpPr>
          <p:cNvPr id="18" name="TextBox 17"/>
          <p:cNvSpPr txBox="1"/>
          <p:nvPr/>
        </p:nvSpPr>
        <p:spPr>
          <a:xfrm>
            <a:off x="467544" y="5158933"/>
            <a:ext cx="2872902" cy="461665"/>
          </a:xfrm>
          <a:prstGeom prst="rect">
            <a:avLst/>
          </a:prstGeom>
          <a:noFill/>
        </p:spPr>
        <p:txBody>
          <a:bodyPr wrap="none" rtlCol="0">
            <a:spAutoFit/>
          </a:bodyPr>
          <a:lstStyle/>
          <a:p>
            <a:r>
              <a:rPr lang="en-GB" b="0" i="0" u="none" strike="noStrike" baseline="0" dirty="0" smtClean="0">
                <a:solidFill>
                  <a:srgbClr val="FFBA1D"/>
                </a:solidFill>
                <a:latin typeface="+mn-lt"/>
              </a:rPr>
              <a:t>Lead Sales Contact</a:t>
            </a:r>
          </a:p>
        </p:txBody>
      </p:sp>
      <p:sp>
        <p:nvSpPr>
          <p:cNvPr id="21" name="Rectangle 20"/>
          <p:cNvSpPr/>
          <p:nvPr/>
        </p:nvSpPr>
        <p:spPr bwMode="auto">
          <a:xfrm>
            <a:off x="3942694" y="4650234"/>
            <a:ext cx="4638382" cy="1384995"/>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a:endParaRPr>
          </a:p>
        </p:txBody>
      </p:sp>
      <p:sp>
        <p:nvSpPr>
          <p:cNvPr id="23" name="TextBox 22"/>
          <p:cNvSpPr txBox="1"/>
          <p:nvPr/>
        </p:nvSpPr>
        <p:spPr>
          <a:xfrm>
            <a:off x="3918857" y="3224502"/>
            <a:ext cx="4690753" cy="338554"/>
          </a:xfrm>
          <a:prstGeom prst="rect">
            <a:avLst/>
          </a:prstGeom>
          <a:solidFill>
            <a:schemeClr val="bg2">
              <a:lumMod val="50000"/>
            </a:schemeClr>
          </a:solidFill>
        </p:spPr>
        <p:txBody>
          <a:bodyPr wrap="square" rtlCol="0">
            <a:spAutoFit/>
          </a:bodyPr>
          <a:lstStyle/>
          <a:p>
            <a:r>
              <a:rPr lang="en-GB" sz="1600" b="0" i="0" u="none" strike="noStrike" baseline="0" dirty="0" smtClean="0">
                <a:solidFill>
                  <a:schemeClr val="bg1"/>
                </a:solidFill>
                <a:latin typeface="+mn-lt"/>
              </a:rPr>
              <a:t>Success Factors                </a:t>
            </a:r>
            <a:r>
              <a:rPr lang="en-GB" sz="1600" i="0" dirty="0" smtClean="0">
                <a:solidFill>
                  <a:schemeClr val="bg1"/>
                </a:solidFill>
                <a:latin typeface="+mn-lt"/>
              </a:rPr>
              <a:t>C</a:t>
            </a:r>
            <a:r>
              <a:rPr lang="en-GB" sz="1600" b="0" i="0" u="none" strike="noStrike" baseline="0" dirty="0" smtClean="0">
                <a:solidFill>
                  <a:schemeClr val="bg1"/>
                </a:solidFill>
                <a:latin typeface="+mn-lt"/>
              </a:rPr>
              <a:t>ustomer Value</a:t>
            </a:r>
          </a:p>
        </p:txBody>
      </p:sp>
      <p:sp>
        <p:nvSpPr>
          <p:cNvPr id="25" name="TextBox 24"/>
          <p:cNvSpPr txBox="1"/>
          <p:nvPr/>
        </p:nvSpPr>
        <p:spPr>
          <a:xfrm>
            <a:off x="467544" y="3470924"/>
            <a:ext cx="3166188" cy="1569660"/>
          </a:xfrm>
          <a:prstGeom prst="rect">
            <a:avLst/>
          </a:prstGeom>
          <a:noFill/>
        </p:spPr>
        <p:txBody>
          <a:bodyPr wrap="square" rtlCol="0">
            <a:spAutoFit/>
          </a:bodyPr>
          <a:lstStyle/>
          <a:p>
            <a:r>
              <a:rPr lang="en-GB" sz="1600" i="0" dirty="0" smtClean="0">
                <a:solidFill>
                  <a:srgbClr val="001342"/>
                </a:solidFill>
                <a:latin typeface="Arial"/>
              </a:rPr>
              <a:t>Depending on available space in equipment, customer is looking to integrate Air saver Unit to reduce compressed air consumption for bolt feed handing equipment</a:t>
            </a:r>
          </a:p>
        </p:txBody>
      </p:sp>
      <p:sp>
        <p:nvSpPr>
          <p:cNvPr id="26" name="Title 1"/>
          <p:cNvSpPr txBox="1">
            <a:spLocks/>
          </p:cNvSpPr>
          <p:nvPr/>
        </p:nvSpPr>
        <p:spPr bwMode="auto">
          <a:xfrm>
            <a:off x="4139952" y="304800"/>
            <a:ext cx="4464496" cy="531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effectLst/>
                <a:uLnTx/>
                <a:uFillTx/>
                <a:latin typeface="+mj-lt"/>
                <a:ea typeface="+mj-ea"/>
                <a:cs typeface="+mj-cs"/>
              </a:rPr>
              <a:t>Car manufacturer</a:t>
            </a:r>
            <a:endParaRPr kumimoji="0" lang="en-GB" sz="2000" b="1" i="0" u="none" strike="noStrike" kern="0" cap="none" spc="0" normalizeH="0" baseline="0" noProof="0" dirty="0">
              <a:ln>
                <a:noFill/>
              </a:ln>
              <a:effectLst/>
              <a:uLnTx/>
              <a:uFillTx/>
              <a:latin typeface="+mj-lt"/>
              <a:ea typeface="+mj-ea"/>
              <a:cs typeface="+mj-cs"/>
            </a:endParaRPr>
          </a:p>
        </p:txBody>
      </p:sp>
      <p:sp>
        <p:nvSpPr>
          <p:cNvPr id="29" name="TextBox 12"/>
          <p:cNvSpPr txBox="1"/>
          <p:nvPr/>
        </p:nvSpPr>
        <p:spPr>
          <a:xfrm>
            <a:off x="3923928" y="3573016"/>
            <a:ext cx="2355334" cy="1077218"/>
          </a:xfrm>
          <a:prstGeom prst="rect">
            <a:avLst/>
          </a:prstGeom>
          <a:noFill/>
        </p:spPr>
        <p:txBody>
          <a:bodyPr wrap="square" rtlCol="0">
            <a:spAutoFit/>
          </a:bodyPr>
          <a:lstStyle/>
          <a:p>
            <a:pPr>
              <a:buFont typeface="Arial" pitchFamily="34" charset="0"/>
              <a:buChar char="•"/>
            </a:pPr>
            <a:r>
              <a:rPr lang="en-GB" sz="1600" i="0" dirty="0" smtClean="0">
                <a:latin typeface="Arial"/>
              </a:rPr>
              <a:t>Easy installation</a:t>
            </a:r>
          </a:p>
          <a:p>
            <a:pPr>
              <a:buFont typeface="Arial" pitchFamily="34" charset="0"/>
              <a:buChar char="•"/>
            </a:pPr>
            <a:r>
              <a:rPr lang="en-GB" sz="1600" b="0" i="0" u="none" strike="noStrike" baseline="0" dirty="0" smtClean="0">
                <a:latin typeface="Arial"/>
              </a:rPr>
              <a:t>PSC customer relation</a:t>
            </a:r>
          </a:p>
          <a:p>
            <a:pPr>
              <a:buFont typeface="Arial" pitchFamily="34" charset="0"/>
              <a:buChar char="•"/>
            </a:pPr>
            <a:r>
              <a:rPr lang="en-GB" sz="1600" i="0" dirty="0" smtClean="0">
                <a:latin typeface="Arial"/>
              </a:rPr>
              <a:t>Improvement of impulse of blow</a:t>
            </a:r>
            <a:endParaRPr lang="en-GB" sz="1600" b="0" i="0" u="none" strike="noStrike" baseline="0" dirty="0" smtClean="0">
              <a:latin typeface="Arial"/>
            </a:endParaRPr>
          </a:p>
        </p:txBody>
      </p:sp>
      <p:sp>
        <p:nvSpPr>
          <p:cNvPr id="30" name="TextBox 13"/>
          <p:cNvSpPr txBox="1"/>
          <p:nvPr/>
        </p:nvSpPr>
        <p:spPr>
          <a:xfrm>
            <a:off x="6345696" y="3586303"/>
            <a:ext cx="2208876" cy="1077218"/>
          </a:xfrm>
          <a:prstGeom prst="rect">
            <a:avLst/>
          </a:prstGeom>
          <a:noFill/>
        </p:spPr>
        <p:txBody>
          <a:bodyPr wrap="square" rtlCol="0">
            <a:spAutoFit/>
          </a:bodyPr>
          <a:lstStyle/>
          <a:p>
            <a:pPr>
              <a:buFont typeface="Arial" pitchFamily="34" charset="0"/>
              <a:buChar char="•"/>
            </a:pPr>
            <a:r>
              <a:rPr lang="en-GB" sz="1600" b="0" i="0" u="none" strike="noStrike" baseline="0" dirty="0" smtClean="0">
                <a:latin typeface="Arial"/>
              </a:rPr>
              <a:t>Energy savings</a:t>
            </a:r>
          </a:p>
          <a:p>
            <a:pPr>
              <a:buFont typeface="Arial" pitchFamily="34" charset="0"/>
              <a:buChar char="•"/>
            </a:pPr>
            <a:r>
              <a:rPr lang="en-GB" sz="1600" b="0" i="0" u="none" strike="noStrike" baseline="0" dirty="0" smtClean="0">
                <a:latin typeface="Arial"/>
              </a:rPr>
              <a:t>CO2 reduction</a:t>
            </a:r>
          </a:p>
          <a:p>
            <a:pPr>
              <a:buFont typeface="Arial" pitchFamily="34" charset="0"/>
              <a:buChar char="•"/>
            </a:pPr>
            <a:r>
              <a:rPr lang="en-GB" sz="1600" i="0" dirty="0" smtClean="0">
                <a:latin typeface="Arial"/>
              </a:rPr>
              <a:t>Improvement of air blow process</a:t>
            </a:r>
            <a:endParaRPr lang="en-GB" sz="1600" b="0" i="0" u="none" strike="noStrike" baseline="0" dirty="0" smtClean="0">
              <a:latin typeface="Arial"/>
            </a:endParaRPr>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864153"/>
            <a:ext cx="1849846" cy="1387385"/>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045086" y="1784970"/>
            <a:ext cx="1506374" cy="1129780"/>
          </a:xfrm>
          <a:prstGeom prst="rect">
            <a:avLst/>
          </a:prstGeom>
        </p:spPr>
      </p:pic>
      <p:sp>
        <p:nvSpPr>
          <p:cNvPr id="24" name="Rectangle 23"/>
          <p:cNvSpPr/>
          <p:nvPr/>
        </p:nvSpPr>
        <p:spPr bwMode="auto">
          <a:xfrm>
            <a:off x="3908224" y="4607702"/>
            <a:ext cx="4685591" cy="14847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27211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4294967295"/>
          </p:nvPr>
        </p:nvSpPr>
        <p:spPr bwMode="auto">
          <a:xfrm>
            <a:off x="8763000" y="6550025"/>
            <a:ext cx="381000"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97485540-E06B-4DB5-AC9B-1663E6AF33CA}" type="slidenum">
              <a:rPr lang="en-US" sz="1200">
                <a:solidFill>
                  <a:prstClr val="black"/>
                </a:solidFill>
              </a:rPr>
              <a:pPr algn="ctr"/>
              <a:t>29</a:t>
            </a:fld>
            <a:endParaRPr lang="en-US" sz="1200">
              <a:solidFill>
                <a:prstClr val="black"/>
              </a:solidFill>
            </a:endParaRPr>
          </a:p>
        </p:txBody>
      </p:sp>
      <p:sp>
        <p:nvSpPr>
          <p:cNvPr id="7" name="AutoShape 5" descr="Image result for germ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Times"/>
              <a:buNone/>
            </a:pPr>
            <a:endParaRPr lang="en-US" sz="2800">
              <a:solidFill>
                <a:srgbClr val="000000"/>
              </a:solidFill>
            </a:endParaRPr>
          </a:p>
        </p:txBody>
      </p:sp>
      <p:sp>
        <p:nvSpPr>
          <p:cNvPr id="47" name="Title 1"/>
          <p:cNvSpPr txBox="1">
            <a:spLocks/>
          </p:cNvSpPr>
          <p:nvPr/>
        </p:nvSpPr>
        <p:spPr bwMode="auto">
          <a:xfrm>
            <a:off x="10886" y="56725"/>
            <a:ext cx="8458200" cy="1371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3200" b="1">
                <a:solidFill>
                  <a:srgbClr val="070C3C"/>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eaLnBrk="0" hangingPunct="0">
              <a:defRPr sz="3200" b="1">
                <a:solidFill>
                  <a:srgbClr val="070C3C"/>
                </a:solidFill>
                <a:latin typeface="Calibri" pitchFamily="34" charset="0"/>
                <a:cs typeface="Calibri" pitchFamily="34" charset="0"/>
              </a:defRPr>
            </a:lvl2pPr>
            <a:lvl3pPr eaLnBrk="0" hangingPunct="0">
              <a:defRPr sz="3200" b="1">
                <a:solidFill>
                  <a:srgbClr val="070C3C"/>
                </a:solidFill>
                <a:latin typeface="Calibri" pitchFamily="34" charset="0"/>
                <a:cs typeface="Calibri" pitchFamily="34" charset="0"/>
              </a:defRPr>
            </a:lvl3pPr>
            <a:lvl4pPr eaLnBrk="0" hangingPunct="0">
              <a:defRPr sz="3200" b="1">
                <a:solidFill>
                  <a:srgbClr val="070C3C"/>
                </a:solidFill>
                <a:latin typeface="Calibri" pitchFamily="34" charset="0"/>
                <a:cs typeface="Calibri" pitchFamily="34" charset="0"/>
              </a:defRPr>
            </a:lvl4pPr>
            <a:lvl5pPr eaLnBrk="0" hangingPunct="0">
              <a:defRPr sz="3200" b="1">
                <a:solidFill>
                  <a:srgbClr val="070C3C"/>
                </a:solidFill>
                <a:latin typeface="Calibri" pitchFamily="34" charset="0"/>
                <a:cs typeface="Calibri" pitchFamily="34" charset="0"/>
              </a:defRPr>
            </a:lvl5pPr>
            <a:lvl6pPr marL="457200" fontAlgn="base">
              <a:spcBef>
                <a:spcPct val="0"/>
              </a:spcBef>
              <a:spcAft>
                <a:spcPct val="0"/>
              </a:spcAft>
              <a:defRPr sz="3600" b="1">
                <a:solidFill>
                  <a:srgbClr val="070C3C"/>
                </a:solidFill>
                <a:latin typeface="Arial" charset="0"/>
              </a:defRPr>
            </a:lvl6pPr>
            <a:lvl7pPr marL="914400" fontAlgn="base">
              <a:spcBef>
                <a:spcPct val="0"/>
              </a:spcBef>
              <a:spcAft>
                <a:spcPct val="0"/>
              </a:spcAft>
              <a:defRPr sz="3600" b="1">
                <a:solidFill>
                  <a:srgbClr val="070C3C"/>
                </a:solidFill>
                <a:latin typeface="Arial" charset="0"/>
              </a:defRPr>
            </a:lvl7pPr>
            <a:lvl8pPr marL="1371600" fontAlgn="base">
              <a:spcBef>
                <a:spcPct val="0"/>
              </a:spcBef>
              <a:spcAft>
                <a:spcPct val="0"/>
              </a:spcAft>
              <a:defRPr sz="3600" b="1">
                <a:solidFill>
                  <a:srgbClr val="070C3C"/>
                </a:solidFill>
                <a:latin typeface="Arial" charset="0"/>
              </a:defRPr>
            </a:lvl8pPr>
            <a:lvl9pPr marL="1828800" fontAlgn="base">
              <a:spcBef>
                <a:spcPct val="0"/>
              </a:spcBef>
              <a:spcAft>
                <a:spcPct val="0"/>
              </a:spcAft>
              <a:defRPr sz="3600" b="1">
                <a:solidFill>
                  <a:srgbClr val="070C3C"/>
                </a:solidFill>
                <a:latin typeface="Arial" charset="0"/>
              </a:defRPr>
            </a:lvl9pPr>
          </a:lstStyle>
          <a:p>
            <a:pPr fontAlgn="base">
              <a:spcBef>
                <a:spcPct val="0"/>
              </a:spcBef>
              <a:spcAft>
                <a:spcPct val="0"/>
              </a:spcAft>
            </a:pPr>
            <a:r>
              <a:rPr lang="en-US" dirty="0" smtClean="0"/>
              <a:t>Agenda</a:t>
            </a:r>
            <a:endParaRPr lang="en-US" dirty="0"/>
          </a:p>
        </p:txBody>
      </p:sp>
      <p:graphicFrame>
        <p:nvGraphicFramePr>
          <p:cNvPr id="57" name="Group 26"/>
          <p:cNvGraphicFramePr>
            <a:graphicFrameLocks noGrp="1"/>
          </p:cNvGraphicFramePr>
          <p:nvPr>
            <p:extLst>
              <p:ext uri="{D42A27DB-BD31-4B8C-83A1-F6EECF244321}">
                <p14:modId xmlns:p14="http://schemas.microsoft.com/office/powerpoint/2010/main" val="3345480177"/>
              </p:ext>
            </p:extLst>
          </p:nvPr>
        </p:nvGraphicFramePr>
        <p:xfrm>
          <a:off x="568325" y="1428325"/>
          <a:ext cx="7900761" cy="4071940"/>
        </p:xfrm>
        <a:graphic>
          <a:graphicData uri="http://schemas.openxmlformats.org/drawingml/2006/table">
            <a:tbl>
              <a:tblPr/>
              <a:tblGrid>
                <a:gridCol w="7900761"/>
              </a:tblGrid>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Introduction to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Value Proposition of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Technical Data</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Application Examples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Closing Comments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Questions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bl>
          </a:graphicData>
        </a:graphic>
      </p:graphicFrame>
      <p:sp>
        <p:nvSpPr>
          <p:cNvPr id="8" name="Right Arrow 7"/>
          <p:cNvSpPr/>
          <p:nvPr/>
        </p:nvSpPr>
        <p:spPr>
          <a:xfrm>
            <a:off x="34925" y="4882634"/>
            <a:ext cx="533400" cy="438150"/>
          </a:xfrm>
          <a:prstGeom prst="rightArrow">
            <a:avLst/>
          </a:prstGeom>
          <a:solidFill>
            <a:srgbClr val="002060"/>
          </a:solidFill>
          <a:ln>
            <a:solidFill>
              <a:srgbClr val="002060"/>
            </a:solidFill>
          </a:ln>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20000"/>
              </a:spcBef>
              <a:spcAft>
                <a:spcPct val="0"/>
              </a:spcAft>
              <a:buFont typeface="Times"/>
              <a:buNone/>
              <a:defRPr/>
            </a:pPr>
            <a:endParaRPr lang="en-US" sz="2000" dirty="0">
              <a:solidFill>
                <a:srgbClr val="FFFFFF"/>
              </a:solidFill>
            </a:endParaRPr>
          </a:p>
        </p:txBody>
      </p:sp>
    </p:spTree>
    <p:extLst>
      <p:ext uri="{BB962C8B-B14F-4D97-AF65-F5344CB8AC3E}">
        <p14:creationId xmlns:p14="http://schemas.microsoft.com/office/powerpoint/2010/main" val="1655441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30D5C01-2423-413D-8EF8-0DAB39D65310}" type="slidenum">
              <a:rPr lang="en-US" smtClean="0"/>
              <a:pPr/>
              <a:t>3</a:t>
            </a:fld>
            <a:endParaRPr lang="en-US"/>
          </a:p>
        </p:txBody>
      </p:sp>
      <p:pic>
        <p:nvPicPr>
          <p:cNvPr id="4" name="Picture 3"/>
          <p:cNvPicPr>
            <a:picLocks noChangeAspect="1"/>
          </p:cNvPicPr>
          <p:nvPr/>
        </p:nvPicPr>
        <p:blipFill>
          <a:blip r:embed="rId2"/>
          <a:stretch>
            <a:fillRect/>
          </a:stretch>
        </p:blipFill>
        <p:spPr>
          <a:xfrm>
            <a:off x="256459" y="80681"/>
            <a:ext cx="8636528" cy="5226423"/>
          </a:xfrm>
          <a:prstGeom prst="rect">
            <a:avLst/>
          </a:prstGeom>
        </p:spPr>
      </p:pic>
    </p:spTree>
    <p:extLst>
      <p:ext uri="{BB962C8B-B14F-4D97-AF65-F5344CB8AC3E}">
        <p14:creationId xmlns:p14="http://schemas.microsoft.com/office/powerpoint/2010/main" val="20530415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2448599" y="1493620"/>
            <a:ext cx="4471851" cy="1015663"/>
          </a:xfrm>
          <a:prstGeom prst="rect">
            <a:avLst/>
          </a:prstGeom>
          <a:solidFill>
            <a:srgbClr val="FFB91D"/>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fr-CH" sz="6000" b="1" dirty="0" err="1"/>
              <a:t>Thank</a:t>
            </a:r>
            <a:r>
              <a:rPr lang="fr-CH" sz="6000" b="1" dirty="0"/>
              <a:t> </a:t>
            </a:r>
            <a:r>
              <a:rPr lang="fr-CH" sz="6000" b="1" dirty="0" err="1"/>
              <a:t>you</a:t>
            </a:r>
            <a:endParaRPr lang="fr-CH" sz="6000" b="1" dirty="0"/>
          </a:p>
        </p:txBody>
      </p:sp>
      <p:sp>
        <p:nvSpPr>
          <p:cNvPr id="9" name="Foliennummernplatzhalter 1"/>
          <p:cNvSpPr txBox="1">
            <a:spLocks/>
          </p:cNvSpPr>
          <p:nvPr/>
        </p:nvSpPr>
        <p:spPr bwMode="auto">
          <a:xfrm>
            <a:off x="101600" y="657066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auto" hangingPunct="0">
              <a:spcBef>
                <a:spcPts val="0"/>
              </a:spcBef>
              <a:spcAft>
                <a:spcPts val="0"/>
              </a:spcAft>
              <a:defRPr sz="1000" b="1" kern="1200">
                <a:solidFill>
                  <a:schemeClr val="tx1">
                    <a:lumMod val="85000"/>
                    <a:lumOff val="15000"/>
                  </a:schemeClr>
                </a:solidFill>
                <a:latin typeface="Calibri" pitchFamily="34" charset="0"/>
                <a:ea typeface="+mn-ea"/>
                <a:cs typeface="Calibri"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fld id="{53D7CCBB-D5B0-4885-9AE5-D4D528451D0E}" type="slidenum">
              <a:rPr kumimoji="0" lang="en-US" sz="1000" b="1" i="0" u="none" strike="noStrike" kern="1200" cap="none" spc="0" normalizeH="0" baseline="0" noProof="0" smtClean="0">
                <a:ln>
                  <a:noFill/>
                </a:ln>
                <a:solidFill>
                  <a:prstClr val="black">
                    <a:lumMod val="85000"/>
                    <a:lumOff val="15000"/>
                  </a:prstClr>
                </a:solidFill>
                <a:effectLst/>
                <a:uLnTx/>
                <a:uFillTx/>
                <a:latin typeface="Calibri" pitchFamily="34" charset="0"/>
              </a:rPr>
              <a:pPr marL="0" marR="0" lvl="0" indent="0" algn="l" defTabSz="914400" rtl="0" eaLnBrk="0" fontAlgn="auto" latinLnBrk="0" hangingPunct="0">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prstClr val="black">
                  <a:lumMod val="85000"/>
                  <a:lumOff val="15000"/>
                </a:prstClr>
              </a:solidFill>
              <a:effectLst/>
              <a:uLnTx/>
              <a:uFillTx/>
              <a:latin typeface="Calibri" pitchFamily="34" charset="0"/>
            </a:endParaRPr>
          </a:p>
        </p:txBody>
      </p:sp>
      <p:sp>
        <p:nvSpPr>
          <p:cNvPr id="8" name="Text Box 13"/>
          <p:cNvSpPr txBox="1">
            <a:spLocks noChangeArrowheads="1"/>
          </p:cNvSpPr>
          <p:nvPr/>
        </p:nvSpPr>
        <p:spPr bwMode="auto">
          <a:xfrm>
            <a:off x="1225831" y="4640091"/>
            <a:ext cx="6768532" cy="1077218"/>
          </a:xfrm>
          <a:prstGeom prst="rect">
            <a:avLst/>
          </a:prstGeom>
          <a:noFill/>
          <a:ln w="9525" algn="ctr">
            <a:noFill/>
            <a:miter lim="800000"/>
            <a:headEnd/>
            <a:tailEnd/>
          </a:ln>
        </p:spPr>
        <p:txBody>
          <a:bodyPr wrap="square">
            <a:spAutoFit/>
          </a:bodyPr>
          <a:lstStyle/>
          <a:p>
            <a:pPr algn="ctr"/>
            <a:r>
              <a:rPr lang="en-US" sz="4400" i="0" dirty="0" smtClean="0">
                <a:latin typeface="Calibri" pitchFamily="34" charset="0"/>
              </a:rPr>
              <a:t>Air Saver Unit</a:t>
            </a:r>
          </a:p>
          <a:p>
            <a:pPr algn="ctr"/>
            <a:r>
              <a:rPr lang="en-US" sz="2000" dirty="0" smtClean="0">
                <a:effectLst>
                  <a:outerShdw blurRad="38100" dist="38100" dir="2700000" algn="tl">
                    <a:srgbClr val="000000">
                      <a:alpha val="43137"/>
                    </a:srgbClr>
                  </a:outerShdw>
                </a:effectLst>
                <a:latin typeface="Calibri" pitchFamily="34" charset="0"/>
              </a:rPr>
              <a:t>Together we can create a cleaner world for the future. Today</a:t>
            </a:r>
            <a:endParaRPr lang="en-US" sz="2000" i="0" dirty="0">
              <a:latin typeface="Calibri" pitchFamily="34" charset="0"/>
            </a:endParaRPr>
          </a:p>
        </p:txBody>
      </p:sp>
      <p:pic>
        <p:nvPicPr>
          <p:cNvPr id="10" name="Picture 18"/>
          <p:cNvPicPr>
            <a:picLocks noChangeAspect="1" noChangeArrowheads="1"/>
          </p:cNvPicPr>
          <p:nvPr/>
        </p:nvPicPr>
        <p:blipFill>
          <a:blip r:embed="rId2" cstate="print"/>
          <a:srcRect/>
          <a:stretch>
            <a:fillRect/>
          </a:stretch>
        </p:blipFill>
        <p:spPr bwMode="auto">
          <a:xfrm>
            <a:off x="457200" y="6230938"/>
            <a:ext cx="3395663" cy="169862"/>
          </a:xfrm>
          <a:prstGeom prst="rect">
            <a:avLst/>
          </a:prstGeom>
          <a:noFill/>
          <a:ln w="9525">
            <a:noFill/>
            <a:miter lim="800000"/>
            <a:headEnd/>
            <a:tailEnd/>
          </a:ln>
        </p:spPr>
      </p:pic>
      <p:pic>
        <p:nvPicPr>
          <p:cNvPr id="2" name="Picture 1"/>
          <p:cNvPicPr>
            <a:picLocks noChangeAspect="1"/>
          </p:cNvPicPr>
          <p:nvPr/>
        </p:nvPicPr>
        <p:blipFill rotWithShape="1">
          <a:blip r:embed="rId3"/>
          <a:srcRect t="289"/>
          <a:stretch/>
        </p:blipFill>
        <p:spPr>
          <a:xfrm>
            <a:off x="3504061" y="2509283"/>
            <a:ext cx="2212072" cy="2271837"/>
          </a:xfrm>
          <a:prstGeom prst="rect">
            <a:avLst/>
          </a:prstGeom>
        </p:spPr>
      </p:pic>
      <p:pic>
        <p:nvPicPr>
          <p:cNvPr id="11" name="Picture 10"/>
          <p:cNvPicPr>
            <a:picLocks noChangeAspect="1"/>
          </p:cNvPicPr>
          <p:nvPr/>
        </p:nvPicPr>
        <p:blipFill>
          <a:blip r:embed="rId4"/>
          <a:stretch>
            <a:fillRect/>
          </a:stretch>
        </p:blipFill>
        <p:spPr>
          <a:xfrm>
            <a:off x="457200" y="232212"/>
            <a:ext cx="1269762" cy="1261408"/>
          </a:xfrm>
          <a:prstGeom prst="rect">
            <a:avLst/>
          </a:prstGeom>
          <a:solidFill>
            <a:srgbClr val="FFC000"/>
          </a:solidFill>
          <a:ln w="57150">
            <a:solidFill>
              <a:srgbClr val="FFC000"/>
            </a:solidFill>
          </a:ln>
        </p:spPr>
      </p:pic>
      <p:pic>
        <p:nvPicPr>
          <p:cNvPr id="12" name="Picture 11"/>
          <p:cNvPicPr>
            <a:picLocks noChangeAspect="1"/>
          </p:cNvPicPr>
          <p:nvPr/>
        </p:nvPicPr>
        <p:blipFill>
          <a:blip r:embed="rId4"/>
          <a:stretch>
            <a:fillRect/>
          </a:stretch>
        </p:blipFill>
        <p:spPr>
          <a:xfrm>
            <a:off x="7326760" y="3764306"/>
            <a:ext cx="1269762" cy="1261408"/>
          </a:xfrm>
          <a:prstGeom prst="rect">
            <a:avLst/>
          </a:prstGeom>
          <a:solidFill>
            <a:srgbClr val="FFC000"/>
          </a:solidFill>
          <a:ln w="57150">
            <a:solidFill>
              <a:srgbClr val="FFC000"/>
            </a:solidFill>
          </a:ln>
        </p:spPr>
      </p:pic>
    </p:spTree>
    <p:extLst>
      <p:ext uri="{BB962C8B-B14F-4D97-AF65-F5344CB8AC3E}">
        <p14:creationId xmlns:p14="http://schemas.microsoft.com/office/powerpoint/2010/main" val="2022927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2"/>
          <p:cNvSpPr>
            <a:spLocks noGrp="1"/>
          </p:cNvSpPr>
          <p:nvPr>
            <p:ph type="sldNum" sz="quarter" idx="10"/>
          </p:nvPr>
        </p:nvSpPr>
        <p:spPr/>
        <p:txBody>
          <a:bodyPr/>
          <a:lstStyle/>
          <a:p>
            <a:pPr>
              <a:defRPr/>
            </a:pPr>
            <a:fld id="{F09D335D-0FAF-4893-B07F-66BDBE98D326}" type="slidenum">
              <a:rPr lang="en-US" smtClean="0"/>
              <a:pPr>
                <a:defRPr/>
              </a:pPr>
              <a:t>31</a:t>
            </a:fld>
            <a:endParaRPr lang="en-US" dirty="0"/>
          </a:p>
        </p:txBody>
      </p:sp>
      <p:sp>
        <p:nvSpPr>
          <p:cNvPr id="5" name="Rectangle 4"/>
          <p:cNvSpPr/>
          <p:nvPr/>
        </p:nvSpPr>
        <p:spPr bwMode="auto">
          <a:xfrm>
            <a:off x="0" y="0"/>
            <a:ext cx="9144000" cy="6858000"/>
          </a:xfrm>
          <a:prstGeom prst="rect">
            <a:avLst/>
          </a:prstGeom>
          <a:solidFill>
            <a:srgbClr val="FFB91D"/>
          </a:solidFill>
          <a:ln w="9525" cap="flat" cmpd="sng" algn="ctr">
            <a:noFill/>
            <a:prstDash val="solid"/>
            <a:round/>
            <a:headEnd type="none" w="med" len="med"/>
            <a:tailEnd type="none" w="med" len="med"/>
          </a:ln>
          <a:effectLst/>
        </p:spPr>
        <p:txBody>
          <a:bodyPr/>
          <a:lstStyle/>
          <a:p>
            <a:pPr eaLnBrk="0" hangingPunct="0">
              <a:defRPr/>
            </a:pPr>
            <a:endParaRPr lang="en-US" dirty="0">
              <a:latin typeface="Times"/>
            </a:endParaRPr>
          </a:p>
        </p:txBody>
      </p:sp>
      <p:pic>
        <p:nvPicPr>
          <p:cNvPr id="6" name="Picture 5" descr="blk_parkerlogo hi res.jpg"/>
          <p:cNvPicPr>
            <a:picLocks noChangeAspect="1"/>
          </p:cNvPicPr>
          <p:nvPr/>
        </p:nvPicPr>
        <p:blipFill>
          <a:blip r:embed="rId3"/>
          <a:stretch>
            <a:fillRect/>
          </a:stretch>
        </p:blipFill>
        <p:spPr>
          <a:xfrm>
            <a:off x="2558484" y="1929832"/>
            <a:ext cx="4027031" cy="1511074"/>
          </a:xfrm>
          <a:prstGeom prst="rect">
            <a:avLst/>
          </a:prstGeom>
        </p:spPr>
      </p:pic>
    </p:spTree>
    <p:extLst>
      <p:ext uri="{BB962C8B-B14F-4D97-AF65-F5344CB8AC3E}">
        <p14:creationId xmlns:p14="http://schemas.microsoft.com/office/powerpoint/2010/main" val="364702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Callout 1 15"/>
          <p:cNvSpPr/>
          <p:nvPr/>
        </p:nvSpPr>
        <p:spPr>
          <a:xfrm>
            <a:off x="136411" y="4264977"/>
            <a:ext cx="2483303" cy="1874565"/>
          </a:xfrm>
          <a:prstGeom prst="borderCallout1">
            <a:avLst>
              <a:gd name="adj1" fmla="val -57"/>
              <a:gd name="adj2" fmla="val 48903"/>
              <a:gd name="adj3" fmla="val -21446"/>
              <a:gd name="adj4" fmla="val 889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Zero Loss Air Drains</a:t>
            </a:r>
          </a:p>
          <a:p>
            <a:pPr marL="214313" indent="-214313">
              <a:buFont typeface="Arial" panose="020B0604020202020204" pitchFamily="34" charset="0"/>
              <a:buChar char="•"/>
            </a:pPr>
            <a:r>
              <a:rPr lang="en-US" sz="900" dirty="0">
                <a:solidFill>
                  <a:schemeClr val="tx1"/>
                </a:solidFill>
              </a:rPr>
              <a:t>Many Compressors and Air Tanks use Timer Drains to purge water and moisture from the tanks.</a:t>
            </a:r>
          </a:p>
          <a:p>
            <a:pPr marL="214313" indent="-214313">
              <a:buFont typeface="Arial" panose="020B0604020202020204" pitchFamily="34" charset="0"/>
              <a:buChar char="•"/>
            </a:pPr>
            <a:r>
              <a:rPr lang="en-US" sz="900" dirty="0">
                <a:solidFill>
                  <a:schemeClr val="tx1"/>
                </a:solidFill>
              </a:rPr>
              <a:t>Timer Drains waste compressed air because they blow too long, and blow when no water is present.</a:t>
            </a:r>
          </a:p>
          <a:p>
            <a:pPr marL="214313" indent="-214313">
              <a:buFont typeface="Arial" panose="020B0604020202020204" pitchFamily="34" charset="0"/>
              <a:buChar char="•"/>
            </a:pPr>
            <a:r>
              <a:rPr lang="en-US" sz="900" dirty="0">
                <a:solidFill>
                  <a:schemeClr val="tx1"/>
                </a:solidFill>
              </a:rPr>
              <a:t>Zero Loss Drains use floats to actuate the drain to open and blow out moisture and shut off once moisture is gone., saving compressed air costs.</a:t>
            </a:r>
          </a:p>
          <a:p>
            <a:endParaRPr lang="en-US" sz="900" dirty="0">
              <a:solidFill>
                <a:schemeClr val="tx1"/>
              </a:solidFill>
            </a:endParaRPr>
          </a:p>
        </p:txBody>
      </p:sp>
      <p:sp>
        <p:nvSpPr>
          <p:cNvPr id="2" name="Title 1"/>
          <p:cNvSpPr>
            <a:spLocks noGrp="1"/>
          </p:cNvSpPr>
          <p:nvPr>
            <p:ph type="title"/>
          </p:nvPr>
        </p:nvSpPr>
        <p:spPr>
          <a:xfrm>
            <a:off x="0" y="-10772"/>
            <a:ext cx="9144000" cy="994172"/>
          </a:xfrm>
        </p:spPr>
        <p:txBody>
          <a:bodyPr/>
          <a:lstStyle/>
          <a:p>
            <a:pPr algn="ctr"/>
            <a:r>
              <a:rPr lang="en-US" sz="3200" dirty="0" smtClean="0"/>
              <a:t>Other Parker Energy Saving Products &amp; Tools</a:t>
            </a:r>
            <a:endParaRPr lang="en-US" sz="3200" dirty="0"/>
          </a:p>
        </p:txBody>
      </p:sp>
      <p:sp>
        <p:nvSpPr>
          <p:cNvPr id="3" name="Oval 2"/>
          <p:cNvSpPr/>
          <p:nvPr/>
        </p:nvSpPr>
        <p:spPr>
          <a:xfrm>
            <a:off x="2132056" y="2812301"/>
            <a:ext cx="1990045" cy="1641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Oval 3"/>
          <p:cNvSpPr/>
          <p:nvPr/>
        </p:nvSpPr>
        <p:spPr>
          <a:xfrm>
            <a:off x="3361645" y="4284208"/>
            <a:ext cx="1904320" cy="1636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p:cNvSpPr/>
          <p:nvPr/>
        </p:nvSpPr>
        <p:spPr>
          <a:xfrm>
            <a:off x="4733245" y="2830966"/>
            <a:ext cx="1985962" cy="1706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786" t="3311" r="23572" b="2891"/>
          <a:stretch/>
        </p:blipFill>
        <p:spPr bwMode="auto">
          <a:xfrm>
            <a:off x="5105935" y="3006497"/>
            <a:ext cx="1240581" cy="142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Reverse Flow"/>
          <p:cNvPicPr>
            <a:picLocks noChangeAspect="1" noChangeArrowheads="1"/>
          </p:cNvPicPr>
          <p:nvPr/>
        </p:nvPicPr>
        <p:blipFill>
          <a:blip r:embed="rId3" cstate="print">
            <a:clrChange>
              <a:clrFrom>
                <a:srgbClr val="00A0C6"/>
              </a:clrFrom>
              <a:clrTo>
                <a:srgbClr val="00A0C6">
                  <a:alpha val="0"/>
                </a:srgbClr>
              </a:clrTo>
            </a:clrChange>
            <a:extLst>
              <a:ext uri="{28A0092B-C50C-407E-A947-70E740481C1C}">
                <a14:useLocalDpi xmlns:a14="http://schemas.microsoft.com/office/drawing/2010/main" val="0"/>
              </a:ext>
            </a:extLst>
          </a:blip>
          <a:srcRect/>
          <a:stretch>
            <a:fillRect/>
          </a:stretch>
        </p:blipFill>
        <p:spPr bwMode="auto">
          <a:xfrm>
            <a:off x="3501457" y="4632372"/>
            <a:ext cx="1624694" cy="9406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8"/>
          <p:cNvGrpSpPr>
            <a:grpSpLocks noChangeAspect="1"/>
          </p:cNvGrpSpPr>
          <p:nvPr/>
        </p:nvGrpSpPr>
        <p:grpSpPr bwMode="auto">
          <a:xfrm>
            <a:off x="2646349" y="3115684"/>
            <a:ext cx="895115" cy="1149294"/>
            <a:chOff x="3254" y="2606"/>
            <a:chExt cx="979" cy="1257"/>
          </a:xfrm>
        </p:grpSpPr>
        <p:sp>
          <p:nvSpPr>
            <p:cNvPr id="9" name="AutoShape 7"/>
            <p:cNvSpPr>
              <a:spLocks noChangeAspect="1" noChangeArrowheads="1" noTextEdit="1"/>
            </p:cNvSpPr>
            <p:nvPr/>
          </p:nvSpPr>
          <p:spPr bwMode="auto">
            <a:xfrm>
              <a:off x="3254" y="2606"/>
              <a:ext cx="979"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 y="2606"/>
              <a:ext cx="987" cy="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10"/>
          <p:cNvSpPr/>
          <p:nvPr/>
        </p:nvSpPr>
        <p:spPr>
          <a:xfrm>
            <a:off x="3272031" y="1374919"/>
            <a:ext cx="1904320" cy="1636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1628942"/>
            <a:ext cx="663475" cy="10668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35417" t="5556" r="35417" b="11806"/>
          <a:stretch>
            <a:fillRect/>
          </a:stretch>
        </p:blipFill>
        <p:spPr bwMode="auto">
          <a:xfrm>
            <a:off x="3599942" y="1671831"/>
            <a:ext cx="490878" cy="104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Callout 1 13"/>
          <p:cNvSpPr/>
          <p:nvPr/>
        </p:nvSpPr>
        <p:spPr>
          <a:xfrm>
            <a:off x="6719207" y="2075770"/>
            <a:ext cx="2220686" cy="1334861"/>
          </a:xfrm>
          <a:prstGeom prst="borderCallout1">
            <a:avLst>
              <a:gd name="adj1" fmla="val 30218"/>
              <a:gd name="adj2" fmla="val 446"/>
              <a:gd name="adj3" fmla="val 70298"/>
              <a:gd name="adj4" fmla="val -1744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Air Economizing Vacuum Generators</a:t>
            </a:r>
          </a:p>
          <a:p>
            <a:pPr marL="214313" indent="-214313">
              <a:buFont typeface="Arial" panose="020B0604020202020204" pitchFamily="34" charset="0"/>
              <a:buChar char="•"/>
            </a:pPr>
            <a:r>
              <a:rPr lang="en-US" sz="900" dirty="0">
                <a:solidFill>
                  <a:schemeClr val="tx1"/>
                </a:solidFill>
              </a:rPr>
              <a:t>Built-in sensors only apply air pressure when vacuum is needed.</a:t>
            </a:r>
          </a:p>
          <a:p>
            <a:pPr marL="214313" indent="-214313">
              <a:buFont typeface="Arial" panose="020B0604020202020204" pitchFamily="34" charset="0"/>
              <a:buChar char="•"/>
            </a:pPr>
            <a:r>
              <a:rPr lang="en-US" sz="900" dirty="0">
                <a:solidFill>
                  <a:schemeClr val="tx1"/>
                </a:solidFill>
              </a:rPr>
              <a:t>Sensor turns generator on when vacuum drops to a preset level.</a:t>
            </a:r>
          </a:p>
          <a:p>
            <a:pPr marL="214313" indent="-214313">
              <a:buFont typeface="Arial" panose="020B0604020202020204" pitchFamily="34" charset="0"/>
              <a:buChar char="•"/>
            </a:pPr>
            <a:r>
              <a:rPr lang="en-US" sz="900" dirty="0">
                <a:solidFill>
                  <a:schemeClr val="tx1"/>
                </a:solidFill>
              </a:rPr>
              <a:t>Saves a lot of compressed air costs. </a:t>
            </a:r>
          </a:p>
        </p:txBody>
      </p:sp>
      <p:sp>
        <p:nvSpPr>
          <p:cNvPr id="15" name="Line Callout 1 14"/>
          <p:cNvSpPr/>
          <p:nvPr/>
        </p:nvSpPr>
        <p:spPr>
          <a:xfrm>
            <a:off x="6719206" y="4030825"/>
            <a:ext cx="2220686" cy="1841338"/>
          </a:xfrm>
          <a:prstGeom prst="borderCallout1">
            <a:avLst>
              <a:gd name="adj1" fmla="val 30218"/>
              <a:gd name="adj2" fmla="val 446"/>
              <a:gd name="adj3" fmla="val 39105"/>
              <a:gd name="adj4" fmla="val -6432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Reverse Flow Regulators</a:t>
            </a:r>
          </a:p>
          <a:p>
            <a:pPr marL="214313" indent="-214313">
              <a:buFont typeface="Arial" panose="020B0604020202020204" pitchFamily="34" charset="0"/>
              <a:buChar char="•"/>
            </a:pPr>
            <a:r>
              <a:rPr lang="en-US" sz="900" dirty="0">
                <a:solidFill>
                  <a:schemeClr val="tx1"/>
                </a:solidFill>
              </a:rPr>
              <a:t>Most actuators only need work force in one direction.</a:t>
            </a:r>
          </a:p>
          <a:p>
            <a:pPr marL="214313" indent="-214313">
              <a:buFont typeface="Arial" panose="020B0604020202020204" pitchFamily="34" charset="0"/>
              <a:buChar char="•"/>
            </a:pPr>
            <a:r>
              <a:rPr lang="en-US" sz="900" dirty="0">
                <a:solidFill>
                  <a:schemeClr val="tx1"/>
                </a:solidFill>
              </a:rPr>
              <a:t>Installed between valve and actuator.</a:t>
            </a:r>
          </a:p>
          <a:p>
            <a:pPr marL="214313" indent="-214313">
              <a:buFont typeface="Arial" panose="020B0604020202020204" pitchFamily="34" charset="0"/>
              <a:buChar char="•"/>
            </a:pPr>
            <a:r>
              <a:rPr lang="en-US" sz="900" dirty="0">
                <a:solidFill>
                  <a:schemeClr val="tx1"/>
                </a:solidFill>
              </a:rPr>
              <a:t>Reduces pressure on the return stroke of an actuator where work force is not needed.</a:t>
            </a:r>
          </a:p>
          <a:p>
            <a:pPr marL="214313" indent="-214313">
              <a:buFont typeface="Arial" panose="020B0604020202020204" pitchFamily="34" charset="0"/>
              <a:buChar char="•"/>
            </a:pPr>
            <a:r>
              <a:rPr lang="en-US" sz="900" dirty="0">
                <a:solidFill>
                  <a:schemeClr val="tx1"/>
                </a:solidFill>
              </a:rPr>
              <a:t>Saves a lot of compressed air costs. </a:t>
            </a:r>
          </a:p>
        </p:txBody>
      </p:sp>
      <p:sp>
        <p:nvSpPr>
          <p:cNvPr id="17" name="Line Callout 1 16"/>
          <p:cNvSpPr/>
          <p:nvPr/>
        </p:nvSpPr>
        <p:spPr>
          <a:xfrm>
            <a:off x="346058" y="1091683"/>
            <a:ext cx="2220686" cy="1713932"/>
          </a:xfrm>
          <a:prstGeom prst="borderCallout1">
            <a:avLst>
              <a:gd name="adj1" fmla="val 41686"/>
              <a:gd name="adj2" fmla="val 99711"/>
              <a:gd name="adj3" fmla="val 45986"/>
              <a:gd name="adj4" fmla="val 1320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Pressure Differential Sensors</a:t>
            </a:r>
          </a:p>
          <a:p>
            <a:pPr marL="214313" indent="-214313">
              <a:buFont typeface="Arial" panose="020B0604020202020204" pitchFamily="34" charset="0"/>
              <a:buChar char="•"/>
            </a:pPr>
            <a:r>
              <a:rPr lang="en-US" sz="900" dirty="0">
                <a:solidFill>
                  <a:schemeClr val="tx1"/>
                </a:solidFill>
              </a:rPr>
              <a:t>Monitor pressure drop on filters.</a:t>
            </a:r>
          </a:p>
          <a:p>
            <a:pPr marL="214313" indent="-214313">
              <a:buFont typeface="Arial" panose="020B0604020202020204" pitchFamily="34" charset="0"/>
              <a:buChar char="•"/>
            </a:pPr>
            <a:r>
              <a:rPr lang="en-US" sz="900" dirty="0">
                <a:solidFill>
                  <a:schemeClr val="tx1"/>
                </a:solidFill>
              </a:rPr>
              <a:t>Provide electrical signals or visual indicators when pressure drop is high and filter elements need replaced.</a:t>
            </a:r>
          </a:p>
          <a:p>
            <a:pPr marL="214313" indent="-214313">
              <a:buFont typeface="Arial" panose="020B0604020202020204" pitchFamily="34" charset="0"/>
              <a:buChar char="•"/>
            </a:pPr>
            <a:r>
              <a:rPr lang="en-US" sz="900" dirty="0">
                <a:solidFill>
                  <a:schemeClr val="tx1"/>
                </a:solidFill>
              </a:rPr>
              <a:t>Can assist you in lowering compressed air costs by reducing pressure drops.</a:t>
            </a:r>
          </a:p>
        </p:txBody>
      </p:sp>
    </p:spTree>
    <p:extLst>
      <p:ext uri="{BB962C8B-B14F-4D97-AF65-F5344CB8AC3E}">
        <p14:creationId xmlns:p14="http://schemas.microsoft.com/office/powerpoint/2010/main" val="1432006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Callout 1 15"/>
          <p:cNvSpPr/>
          <p:nvPr/>
        </p:nvSpPr>
        <p:spPr>
          <a:xfrm>
            <a:off x="136411" y="4264978"/>
            <a:ext cx="2483303" cy="1656170"/>
          </a:xfrm>
          <a:prstGeom prst="borderCallout1">
            <a:avLst>
              <a:gd name="adj1" fmla="val -57"/>
              <a:gd name="adj2" fmla="val 48903"/>
              <a:gd name="adj3" fmla="val -21446"/>
              <a:gd name="adj4" fmla="val 889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Straight Fittings, Pre-sealed</a:t>
            </a:r>
          </a:p>
          <a:p>
            <a:pPr marL="214313" indent="-214313">
              <a:buFont typeface="Arial" panose="020B0604020202020204" pitchFamily="34" charset="0"/>
              <a:buChar char="•"/>
            </a:pPr>
            <a:r>
              <a:rPr lang="en-US" sz="900" dirty="0">
                <a:solidFill>
                  <a:schemeClr val="tx1"/>
                </a:solidFill>
              </a:rPr>
              <a:t>Factory applied thread sealant perform better than operator applied sealant.</a:t>
            </a:r>
          </a:p>
          <a:p>
            <a:pPr marL="214313" lvl="1" indent="-214313">
              <a:buFont typeface="Arial" panose="020B0604020202020204" pitchFamily="34" charset="0"/>
              <a:buChar char="•"/>
            </a:pPr>
            <a:r>
              <a:rPr lang="en-US" altLang="en-US" sz="900" dirty="0">
                <a:solidFill>
                  <a:schemeClr val="tx1"/>
                </a:solidFill>
              </a:rPr>
              <a:t>Where ever possible, use straight fittings in place of 45 or 90 degree elbow fittings to minimize pressure drop and save on compressed air costs.</a:t>
            </a:r>
          </a:p>
          <a:p>
            <a:pPr marL="214313" indent="-214313">
              <a:buFont typeface="Arial" panose="020B0604020202020204" pitchFamily="34" charset="0"/>
              <a:buChar char="•"/>
            </a:pPr>
            <a:endParaRPr lang="en-US" sz="900" dirty="0">
              <a:solidFill>
                <a:schemeClr val="tx1"/>
              </a:solidFill>
            </a:endParaRPr>
          </a:p>
          <a:p>
            <a:endParaRPr lang="en-US" sz="900" dirty="0">
              <a:solidFill>
                <a:schemeClr val="tx1"/>
              </a:solidFill>
            </a:endParaRPr>
          </a:p>
        </p:txBody>
      </p:sp>
      <p:sp>
        <p:nvSpPr>
          <p:cNvPr id="3" name="Oval 2"/>
          <p:cNvSpPr/>
          <p:nvPr/>
        </p:nvSpPr>
        <p:spPr>
          <a:xfrm>
            <a:off x="1945725" y="2796733"/>
            <a:ext cx="1990045" cy="1641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Oval 3"/>
          <p:cNvSpPr/>
          <p:nvPr/>
        </p:nvSpPr>
        <p:spPr>
          <a:xfrm>
            <a:off x="3361645" y="4284208"/>
            <a:ext cx="1904320" cy="1636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p:cNvSpPr/>
          <p:nvPr/>
        </p:nvSpPr>
        <p:spPr>
          <a:xfrm>
            <a:off x="4733245" y="2830966"/>
            <a:ext cx="1985962" cy="1706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3272031" y="1374919"/>
            <a:ext cx="1904320" cy="1636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Line Callout 1 13"/>
          <p:cNvSpPr/>
          <p:nvPr/>
        </p:nvSpPr>
        <p:spPr>
          <a:xfrm>
            <a:off x="6719207" y="2192695"/>
            <a:ext cx="2220686" cy="1217936"/>
          </a:xfrm>
          <a:prstGeom prst="borderCallout1">
            <a:avLst>
              <a:gd name="adj1" fmla="val 30218"/>
              <a:gd name="adj2" fmla="val 446"/>
              <a:gd name="adj3" fmla="val 70298"/>
              <a:gd name="adj4" fmla="val -1744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Low Power Solenoids</a:t>
            </a:r>
          </a:p>
          <a:p>
            <a:pPr marL="128588" indent="-128588">
              <a:buFont typeface="Arial" panose="020B0604020202020204" pitchFamily="34" charset="0"/>
              <a:buChar char="•"/>
            </a:pPr>
            <a:r>
              <a:rPr lang="en-US" sz="900" dirty="0">
                <a:solidFill>
                  <a:schemeClr val="tx1"/>
                </a:solidFill>
              </a:rPr>
              <a:t>Typical Class 8 22mm Coil Wattage 5.4W</a:t>
            </a:r>
          </a:p>
          <a:p>
            <a:pPr marL="128588" indent="-128588">
              <a:buFont typeface="Arial" panose="020B0604020202020204" pitchFamily="34" charset="0"/>
              <a:buChar char="•"/>
            </a:pPr>
            <a:r>
              <a:rPr lang="en-US" sz="900" dirty="0">
                <a:solidFill>
                  <a:schemeClr val="tx1"/>
                </a:solidFill>
              </a:rPr>
              <a:t>Parker 15mm Coil Wattage 1.2W</a:t>
            </a:r>
          </a:p>
          <a:p>
            <a:pPr marL="128588" indent="-128588">
              <a:buFont typeface="Arial" panose="020B0604020202020204" pitchFamily="34" charset="0"/>
              <a:buChar char="•"/>
            </a:pPr>
            <a:r>
              <a:rPr lang="en-US" sz="900" dirty="0">
                <a:solidFill>
                  <a:schemeClr val="tx1"/>
                </a:solidFill>
              </a:rPr>
              <a:t>Save 4.2W while doing work</a:t>
            </a:r>
          </a:p>
        </p:txBody>
      </p:sp>
      <p:sp>
        <p:nvSpPr>
          <p:cNvPr id="15" name="Line Callout 1 14"/>
          <p:cNvSpPr/>
          <p:nvPr/>
        </p:nvSpPr>
        <p:spPr>
          <a:xfrm>
            <a:off x="6719206" y="4048903"/>
            <a:ext cx="2220686" cy="1823260"/>
          </a:xfrm>
          <a:prstGeom prst="borderCallout1">
            <a:avLst>
              <a:gd name="adj1" fmla="val 30218"/>
              <a:gd name="adj2" fmla="val 446"/>
              <a:gd name="adj3" fmla="val 39105"/>
              <a:gd name="adj4" fmla="val -6432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Pneumatic Sizing Tools</a:t>
            </a:r>
          </a:p>
          <a:p>
            <a:pPr marL="214313" indent="-214313">
              <a:buFont typeface="Arial" panose="020B0604020202020204" pitchFamily="34" charset="0"/>
              <a:buChar char="•"/>
            </a:pPr>
            <a:r>
              <a:rPr lang="en-US" sz="900" dirty="0">
                <a:solidFill>
                  <a:schemeClr val="tx1"/>
                </a:solidFill>
              </a:rPr>
              <a:t>Air Cost, Flow, and Product Sizing Calculators</a:t>
            </a:r>
          </a:p>
          <a:p>
            <a:pPr marL="214313" indent="-214313">
              <a:buFont typeface="Arial" panose="020B0604020202020204" pitchFamily="34" charset="0"/>
              <a:buChar char="•"/>
            </a:pPr>
            <a:r>
              <a:rPr lang="en-US" sz="900" dirty="0">
                <a:solidFill>
                  <a:schemeClr val="tx1"/>
                </a:solidFill>
              </a:rPr>
              <a:t>Conversion tools (e.g. Pressure BAR to PSI)</a:t>
            </a:r>
          </a:p>
          <a:p>
            <a:pPr marL="214313" indent="-214313">
              <a:buFont typeface="Arial" panose="020B0604020202020204" pitchFamily="34" charset="0"/>
              <a:buChar char="•"/>
            </a:pPr>
            <a:r>
              <a:rPr lang="en-US" sz="900" dirty="0">
                <a:solidFill>
                  <a:schemeClr val="tx1"/>
                </a:solidFill>
              </a:rPr>
              <a:t>Available on website </a:t>
            </a:r>
            <a:r>
              <a:rPr lang="en-US" sz="900" dirty="0">
                <a:solidFill>
                  <a:schemeClr val="tx1"/>
                </a:solidFill>
                <a:hlinkClick r:id="rId3"/>
              </a:rPr>
              <a:t>www.parkerpdncalc.com</a:t>
            </a:r>
            <a:r>
              <a:rPr lang="en-US" sz="900" dirty="0">
                <a:solidFill>
                  <a:schemeClr val="tx1"/>
                </a:solidFill>
              </a:rPr>
              <a:t>, downloadable for cell phones and I Pads from Apple </a:t>
            </a:r>
            <a:r>
              <a:rPr lang="en-US" sz="900">
                <a:solidFill>
                  <a:schemeClr val="tx1"/>
                </a:solidFill>
              </a:rPr>
              <a:t>App Store.</a:t>
            </a:r>
            <a:endParaRPr lang="en-US" sz="900" dirty="0">
              <a:solidFill>
                <a:schemeClr val="tx1"/>
              </a:solidFill>
            </a:endParaRPr>
          </a:p>
        </p:txBody>
      </p:sp>
      <p:sp>
        <p:nvSpPr>
          <p:cNvPr id="17" name="Line Callout 1 16"/>
          <p:cNvSpPr/>
          <p:nvPr/>
        </p:nvSpPr>
        <p:spPr>
          <a:xfrm>
            <a:off x="346058" y="1054359"/>
            <a:ext cx="2220686" cy="1751255"/>
          </a:xfrm>
          <a:prstGeom prst="borderCallout1">
            <a:avLst>
              <a:gd name="adj1" fmla="val 41686"/>
              <a:gd name="adj2" fmla="val 99711"/>
              <a:gd name="adj3" fmla="val 45986"/>
              <a:gd name="adj4" fmla="val 1320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Wear Compensated Seals</a:t>
            </a:r>
          </a:p>
          <a:p>
            <a:pPr marL="214313" indent="-214313">
              <a:buFont typeface="Arial" panose="020B0604020202020204" pitchFamily="34" charset="0"/>
              <a:buChar char="•"/>
            </a:pPr>
            <a:r>
              <a:rPr lang="en-US" sz="900" dirty="0">
                <a:solidFill>
                  <a:schemeClr val="tx1"/>
                </a:solidFill>
              </a:rPr>
              <a:t>Air valve spools that have wear compensation</a:t>
            </a:r>
          </a:p>
          <a:p>
            <a:pPr marL="214313" indent="-214313">
              <a:buFont typeface="Arial" panose="020B0604020202020204" pitchFamily="34" charset="0"/>
              <a:buChar char="•"/>
            </a:pPr>
            <a:r>
              <a:rPr lang="en-US" sz="900" dirty="0">
                <a:solidFill>
                  <a:schemeClr val="tx1"/>
                </a:solidFill>
              </a:rPr>
              <a:t>Air pressure forces the seals out to the valve bore.</a:t>
            </a:r>
          </a:p>
          <a:p>
            <a:pPr marL="214313" indent="-214313">
              <a:buFont typeface="Arial" panose="020B0604020202020204" pitchFamily="34" charset="0"/>
              <a:buChar char="•"/>
            </a:pPr>
            <a:r>
              <a:rPr lang="en-US" sz="900" dirty="0">
                <a:solidFill>
                  <a:schemeClr val="tx1"/>
                </a:solidFill>
              </a:rPr>
              <a:t>Very little air leakage across these spools through out it’s life.</a:t>
            </a:r>
          </a:p>
          <a:p>
            <a:pPr marL="214313" indent="-214313">
              <a:buFont typeface="Arial" panose="020B0604020202020204" pitchFamily="34" charset="0"/>
              <a:buChar char="•"/>
            </a:pPr>
            <a:r>
              <a:rPr lang="en-US" sz="900" dirty="0">
                <a:solidFill>
                  <a:schemeClr val="tx1"/>
                </a:solidFill>
              </a:rPr>
              <a:t>Especially better than lapped spool valves.</a:t>
            </a:r>
          </a:p>
        </p:txBody>
      </p:sp>
      <p:grpSp>
        <p:nvGrpSpPr>
          <p:cNvPr id="18" name="Group 4"/>
          <p:cNvGrpSpPr>
            <a:grpSpLocks/>
          </p:cNvGrpSpPr>
          <p:nvPr/>
        </p:nvGrpSpPr>
        <p:grpSpPr bwMode="auto">
          <a:xfrm>
            <a:off x="3532170" y="1623930"/>
            <a:ext cx="1384041" cy="1259341"/>
            <a:chOff x="3018" y="1469"/>
            <a:chExt cx="2790" cy="2212"/>
          </a:xfrm>
        </p:grpSpPr>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 y="1469"/>
              <a:ext cx="2790" cy="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6"/>
            <p:cNvSpPr>
              <a:spLocks noChangeArrowheads="1"/>
            </p:cNvSpPr>
            <p:nvPr/>
          </p:nvSpPr>
          <p:spPr bwMode="auto">
            <a:xfrm>
              <a:off x="3156" y="1578"/>
              <a:ext cx="2362"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lvl1pPr marL="520700" indent="-520700" defTabSz="915988">
                <a:defRPr sz="2400">
                  <a:solidFill>
                    <a:schemeClr val="tx1"/>
                  </a:solidFill>
                  <a:latin typeface="Times" panose="02020603050405020304" pitchFamily="18" charset="0"/>
                </a:defRPr>
              </a:lvl1pPr>
              <a:lvl2pPr marL="922338" defTabSz="915988">
                <a:defRPr sz="2400">
                  <a:solidFill>
                    <a:schemeClr val="tx1"/>
                  </a:solidFill>
                  <a:latin typeface="Times" panose="02020603050405020304" pitchFamily="18" charset="0"/>
                </a:defRPr>
              </a:lvl2pPr>
              <a:lvl3pPr marL="5249863" indent="-228600" defTabSz="915988">
                <a:defRPr sz="2400">
                  <a:solidFill>
                    <a:schemeClr val="tx1"/>
                  </a:solidFill>
                  <a:latin typeface="Times" panose="02020603050405020304" pitchFamily="18" charset="0"/>
                </a:defRPr>
              </a:lvl3pPr>
              <a:lvl4pPr marL="5592763" indent="-228600" defTabSz="915988">
                <a:defRPr sz="2400">
                  <a:solidFill>
                    <a:schemeClr val="tx1"/>
                  </a:solidFill>
                  <a:latin typeface="Times" panose="02020603050405020304" pitchFamily="18" charset="0"/>
                </a:defRPr>
              </a:lvl4pPr>
              <a:lvl5pPr marL="5935663" indent="-228600" defTabSz="915988">
                <a:defRPr sz="2400">
                  <a:solidFill>
                    <a:schemeClr val="tx1"/>
                  </a:solidFill>
                  <a:latin typeface="Times" panose="02020603050405020304" pitchFamily="18" charset="0"/>
                </a:defRPr>
              </a:lvl5pPr>
              <a:lvl6pPr marL="6392863" indent="-228600" defTabSz="915988" eaLnBrk="0" fontAlgn="base" hangingPunct="0">
                <a:spcBef>
                  <a:spcPct val="0"/>
                </a:spcBef>
                <a:spcAft>
                  <a:spcPct val="0"/>
                </a:spcAft>
                <a:defRPr sz="2400">
                  <a:solidFill>
                    <a:schemeClr val="tx1"/>
                  </a:solidFill>
                  <a:latin typeface="Times" panose="02020603050405020304" pitchFamily="18" charset="0"/>
                </a:defRPr>
              </a:lvl6pPr>
              <a:lvl7pPr marL="6850063" indent="-228600" defTabSz="915988" eaLnBrk="0" fontAlgn="base" hangingPunct="0">
                <a:spcBef>
                  <a:spcPct val="0"/>
                </a:spcBef>
                <a:spcAft>
                  <a:spcPct val="0"/>
                </a:spcAft>
                <a:defRPr sz="2400">
                  <a:solidFill>
                    <a:schemeClr val="tx1"/>
                  </a:solidFill>
                  <a:latin typeface="Times" panose="02020603050405020304" pitchFamily="18" charset="0"/>
                </a:defRPr>
              </a:lvl7pPr>
              <a:lvl8pPr marL="7307263" indent="-228600" defTabSz="915988" eaLnBrk="0" fontAlgn="base" hangingPunct="0">
                <a:spcBef>
                  <a:spcPct val="0"/>
                </a:spcBef>
                <a:spcAft>
                  <a:spcPct val="0"/>
                </a:spcAft>
                <a:defRPr sz="2400">
                  <a:solidFill>
                    <a:schemeClr val="tx1"/>
                  </a:solidFill>
                  <a:latin typeface="Times" panose="02020603050405020304" pitchFamily="18" charset="0"/>
                </a:defRPr>
              </a:lvl8pPr>
              <a:lvl9pPr marL="7764463" indent="-228600" defTabSz="915988" eaLnBrk="0" fontAlgn="base" hangingPunct="0">
                <a:spcBef>
                  <a:spcPct val="0"/>
                </a:spcBef>
                <a:spcAft>
                  <a:spcPct val="0"/>
                </a:spcAft>
                <a:defRPr sz="2400">
                  <a:solidFill>
                    <a:schemeClr val="tx1"/>
                  </a:solidFill>
                  <a:latin typeface="Times" panose="02020603050405020304" pitchFamily="18" charset="0"/>
                </a:defRPr>
              </a:lvl9pPr>
            </a:lstStyle>
            <a:p>
              <a:pPr>
                <a:lnSpc>
                  <a:spcPct val="87000"/>
                </a:lnSpc>
                <a:spcAft>
                  <a:spcPct val="43000"/>
                </a:spcAft>
                <a:buSzPct val="125000"/>
                <a:buFontTx/>
                <a:buChar char="»"/>
              </a:pPr>
              <a:endParaRPr lang="en-US" altLang="en-US" sz="1800">
                <a:latin typeface="Times New Roman" panose="02020603050405020304" pitchFamily="18" charset="0"/>
              </a:endParaRPr>
            </a:p>
          </p:txBody>
        </p:sp>
      </p:grpSp>
      <p:graphicFrame>
        <p:nvGraphicFramePr>
          <p:cNvPr id="21" name="Object 4"/>
          <p:cNvGraphicFramePr>
            <a:graphicFrameLocks noChangeAspect="1"/>
          </p:cNvGraphicFramePr>
          <p:nvPr>
            <p:extLst/>
          </p:nvPr>
        </p:nvGraphicFramePr>
        <p:xfrm>
          <a:off x="2550822" y="2945715"/>
          <a:ext cx="840320" cy="1307466"/>
        </p:xfrm>
        <a:graphic>
          <a:graphicData uri="http://schemas.openxmlformats.org/presentationml/2006/ole">
            <mc:AlternateContent xmlns:mc="http://schemas.openxmlformats.org/markup-compatibility/2006">
              <mc:Choice xmlns:v="urn:schemas-microsoft-com:vml" Requires="v">
                <p:oleObj spid="_x0000_s3102" name="Photo Editor Photo" r:id="rId5" imgW="3134162" imgH="4877481" progId="MSPhotoEd.3">
                  <p:embed/>
                </p:oleObj>
              </mc:Choice>
              <mc:Fallback>
                <p:oleObj name="Photo Editor Photo" r:id="rId5" imgW="3134162" imgH="487748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0822" y="2945715"/>
                        <a:ext cx="840320" cy="1307466"/>
                      </a:xfrm>
                      <a:prstGeom prst="rect">
                        <a:avLst/>
                      </a:prstGeom>
                      <a:noFill/>
                      <a:ln>
                        <a:noFill/>
                      </a:ln>
                      <a:effectLst/>
                    </p:spPr>
                  </p:pic>
                </p:oleObj>
              </mc:Fallback>
            </mc:AlternateContent>
          </a:graphicData>
        </a:graphic>
      </p:graphicFrame>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5054" y="4673057"/>
            <a:ext cx="937500" cy="93750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9405" y="3257550"/>
            <a:ext cx="1419643" cy="809234"/>
          </a:xfrm>
          <a:prstGeom prst="rect">
            <a:avLst/>
          </a:prstGeom>
        </p:spPr>
      </p:pic>
      <p:sp>
        <p:nvSpPr>
          <p:cNvPr id="6" name="Title 5"/>
          <p:cNvSpPr>
            <a:spLocks noGrp="1"/>
          </p:cNvSpPr>
          <p:nvPr>
            <p:ph type="title"/>
          </p:nvPr>
        </p:nvSpPr>
        <p:spPr>
          <a:xfrm>
            <a:off x="65314" y="304800"/>
            <a:ext cx="9078686" cy="1371600"/>
          </a:xfrm>
        </p:spPr>
        <p:txBody>
          <a:bodyPr/>
          <a:lstStyle/>
          <a:p>
            <a:r>
              <a:rPr lang="en-US" sz="3200" dirty="0"/>
              <a:t>Other Parker Energy Saving Products &amp; Tools</a:t>
            </a:r>
          </a:p>
        </p:txBody>
      </p:sp>
    </p:spTree>
    <p:extLst>
      <p:ext uri="{BB962C8B-B14F-4D97-AF65-F5344CB8AC3E}">
        <p14:creationId xmlns:p14="http://schemas.microsoft.com/office/powerpoint/2010/main" val="27587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36494"/>
          </a:xfrm>
          <a:solidFill>
            <a:srgbClr val="FFC000"/>
          </a:solidFill>
        </p:spPr>
        <p:txBody>
          <a:bodyPr/>
          <a:lstStyle/>
          <a:p>
            <a:pPr algn="ctr"/>
            <a:r>
              <a:rPr lang="en-US" sz="2800" dirty="0" smtClean="0"/>
              <a:t>Federal Mogul – Air Saver (dB) Flow Test Report</a:t>
            </a:r>
            <a:endParaRPr lang="en-US" sz="2800" dirty="0"/>
          </a:p>
        </p:txBody>
      </p:sp>
      <p:sp>
        <p:nvSpPr>
          <p:cNvPr id="3" name="Slide Number Placeholder 2"/>
          <p:cNvSpPr>
            <a:spLocks noGrp="1"/>
          </p:cNvSpPr>
          <p:nvPr>
            <p:ph type="sldNum" sz="quarter" idx="10"/>
          </p:nvPr>
        </p:nvSpPr>
        <p:spPr/>
        <p:txBody>
          <a:bodyPr/>
          <a:lstStyle/>
          <a:p>
            <a:fld id="{230D5C01-2423-413D-8EF8-0DAB39D65310}" type="slidenum">
              <a:rPr lang="en-US" smtClean="0"/>
              <a:pPr/>
              <a:t>34</a:t>
            </a:fld>
            <a:endParaRPr lang="en-US"/>
          </a:p>
        </p:txBody>
      </p:sp>
      <p:pic>
        <p:nvPicPr>
          <p:cNvPr id="4" name="Picture 3"/>
          <p:cNvPicPr>
            <a:picLocks noChangeAspect="1"/>
          </p:cNvPicPr>
          <p:nvPr/>
        </p:nvPicPr>
        <p:blipFill>
          <a:blip r:embed="rId2"/>
          <a:stretch>
            <a:fillRect/>
          </a:stretch>
        </p:blipFill>
        <p:spPr>
          <a:xfrm>
            <a:off x="1065958" y="1056061"/>
            <a:ext cx="6724351" cy="5014072"/>
          </a:xfrm>
          <a:prstGeom prst="rect">
            <a:avLst/>
          </a:prstGeom>
        </p:spPr>
      </p:pic>
      <p:sp>
        <p:nvSpPr>
          <p:cNvPr id="5" name="Rectangle 4"/>
          <p:cNvSpPr/>
          <p:nvPr/>
        </p:nvSpPr>
        <p:spPr>
          <a:xfrm>
            <a:off x="2599029" y="6070133"/>
            <a:ext cx="4174541" cy="461665"/>
          </a:xfrm>
          <a:prstGeom prst="rect">
            <a:avLst/>
          </a:prstGeom>
        </p:spPr>
        <p:txBody>
          <a:bodyPr wrap="none">
            <a:spAutoFit/>
          </a:bodyPr>
          <a:lstStyle/>
          <a:p>
            <a:r>
              <a:rPr lang="en-US" dirty="0" smtClean="0"/>
              <a:t>Kevin </a:t>
            </a:r>
            <a:r>
              <a:rPr lang="en-US" dirty="0"/>
              <a:t>Swayze @ Federal Mogul</a:t>
            </a:r>
          </a:p>
        </p:txBody>
      </p:sp>
    </p:spTree>
    <p:extLst>
      <p:ext uri="{BB962C8B-B14F-4D97-AF65-F5344CB8AC3E}">
        <p14:creationId xmlns:p14="http://schemas.microsoft.com/office/powerpoint/2010/main" val="10784455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179294"/>
            <a:ext cx="8458200" cy="672353"/>
          </a:xfrm>
          <a:solidFill>
            <a:srgbClr val="FFC000"/>
          </a:solidFill>
        </p:spPr>
        <p:txBody>
          <a:bodyPr/>
          <a:lstStyle/>
          <a:p>
            <a:pPr algn="ctr"/>
            <a:r>
              <a:rPr lang="en-US" dirty="0" smtClean="0"/>
              <a:t>Plant Engineering Product of the Year </a:t>
            </a:r>
            <a:endParaRPr lang="en-US" dirty="0"/>
          </a:p>
        </p:txBody>
      </p:sp>
      <p:sp>
        <p:nvSpPr>
          <p:cNvPr id="3" name="Slide Number Placeholder 2"/>
          <p:cNvSpPr>
            <a:spLocks noGrp="1"/>
          </p:cNvSpPr>
          <p:nvPr>
            <p:ph type="sldNum" sz="quarter" idx="10"/>
          </p:nvPr>
        </p:nvSpPr>
        <p:spPr/>
        <p:txBody>
          <a:bodyPr/>
          <a:lstStyle/>
          <a:p>
            <a:fld id="{230D5C01-2423-413D-8EF8-0DAB39D65310}" type="slidenum">
              <a:rPr lang="en-US" smtClean="0"/>
              <a:pPr/>
              <a:t>35</a:t>
            </a:fld>
            <a:endParaRPr lang="en-US"/>
          </a:p>
        </p:txBody>
      </p:sp>
      <p:pic>
        <p:nvPicPr>
          <p:cNvPr id="4" name="Picture 3"/>
          <p:cNvPicPr>
            <a:picLocks noChangeAspect="1"/>
          </p:cNvPicPr>
          <p:nvPr/>
        </p:nvPicPr>
        <p:blipFill>
          <a:blip r:embed="rId2"/>
          <a:stretch>
            <a:fillRect/>
          </a:stretch>
        </p:blipFill>
        <p:spPr>
          <a:xfrm>
            <a:off x="4481723" y="4219079"/>
            <a:ext cx="1269762" cy="1261408"/>
          </a:xfrm>
          <a:prstGeom prst="rect">
            <a:avLst/>
          </a:prstGeom>
          <a:solidFill>
            <a:srgbClr val="FFC000"/>
          </a:solidFill>
          <a:ln w="57150">
            <a:solidFill>
              <a:srgbClr val="FFC000"/>
            </a:solidFill>
          </a:ln>
        </p:spPr>
      </p:pic>
      <p:sp>
        <p:nvSpPr>
          <p:cNvPr id="6" name="Rectangle 5"/>
          <p:cNvSpPr/>
          <p:nvPr/>
        </p:nvSpPr>
        <p:spPr>
          <a:xfrm>
            <a:off x="430306" y="1082726"/>
            <a:ext cx="8458200" cy="4047390"/>
          </a:xfrm>
          <a:prstGeom prst="rect">
            <a:avLst/>
          </a:prstGeom>
        </p:spPr>
        <p:txBody>
          <a:bodyPr wrap="square">
            <a:spAutoFit/>
          </a:bodyPr>
          <a:lstStyle/>
          <a:p>
            <a:pPr marL="0" marR="0">
              <a:lnSpc>
                <a:spcPct val="115000"/>
              </a:lnSpc>
              <a:spcBef>
                <a:spcPts val="0"/>
              </a:spcBef>
              <a:spcAft>
                <a:spcPts val="0"/>
              </a:spcAft>
            </a:pPr>
            <a:r>
              <a:rPr lang="en-US" sz="800" dirty="0">
                <a:latin typeface="Arial" panose="020B0604020202020204" pitchFamily="34" charset="0"/>
              </a:rPr>
              <a:t>Good </a:t>
            </a:r>
            <a:r>
              <a:rPr lang="en-US" sz="800" dirty="0" err="1">
                <a:latin typeface="Arial" panose="020B0604020202020204" pitchFamily="34" charset="0"/>
              </a:rPr>
              <a:t>morning,Rich</a:t>
            </a:r>
            <a:r>
              <a:rPr lang="en-US" sz="800" dirty="0">
                <a:latin typeface="Arial" panose="020B0604020202020204" pitchFamily="34" charset="0"/>
              </a:rPr>
              <a:t> McDonnell:</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Thank you for entering the Plant Engineering 2016 Product of the Year awards program. We are pleased to let you know that the Parker Air Saver by Parker Hannifin has been named a Winner in the Compressed Air category. Congratulations!</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b="1" dirty="0">
                <a:latin typeface="Arial" panose="020B0604020202020204" pitchFamily="34" charset="0"/>
              </a:rPr>
              <a:t>Announcement:</a:t>
            </a:r>
            <a:r>
              <a:rPr lang="en-US" sz="800" dirty="0">
                <a:latin typeface="Arial" panose="020B0604020202020204" pitchFamily="34" charset="0"/>
              </a:rPr>
              <a:t> Each Product of the Year award Winner will be mentioned and linked from the print and digital editions of the April 2017 issue. They will also be posted online at </a:t>
            </a:r>
            <a:r>
              <a:rPr lang="en-US" sz="800" u="sng" dirty="0">
                <a:solidFill>
                  <a:srgbClr val="0000FF"/>
                </a:solidFill>
                <a:latin typeface="Arial" panose="020B0604020202020204" pitchFamily="34" charset="0"/>
                <a:hlinkClick r:id="rId3"/>
              </a:rPr>
              <a:t>www.plantengineering.com/poy</a:t>
            </a:r>
            <a:r>
              <a:rPr lang="en-US" sz="800" dirty="0">
                <a:latin typeface="Arial" panose="020B0604020202020204" pitchFamily="34" charset="0"/>
              </a:rPr>
              <a:t> on Tuesday, April 4, 2017.</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b="1" dirty="0">
                <a:latin typeface="Arial" panose="020B0604020202020204" pitchFamily="34" charset="0"/>
              </a:rPr>
              <a:t>Embargo:</a:t>
            </a:r>
            <a:r>
              <a:rPr lang="en-US" sz="800" dirty="0">
                <a:latin typeface="Arial" panose="020B0604020202020204" pitchFamily="34" charset="0"/>
              </a:rPr>
              <a:t> Please embargo all announcements until the Plant Engineering announcement of your achievement the morning of Tuesday, April 4, 2017. Both low- and high-resolution versions of the 2016 Product of the Year Winner logo for your promotional usage can be downloaded by visiting </a:t>
            </a:r>
            <a:r>
              <a:rPr lang="en-US" sz="800" u="sng" dirty="0">
                <a:solidFill>
                  <a:srgbClr val="0000FF"/>
                </a:solidFill>
                <a:latin typeface="Arial" panose="020B0604020202020204" pitchFamily="34" charset="0"/>
                <a:hlinkClick r:id="rId4"/>
              </a:rPr>
              <a:t>www.plantengineering.com/16POYWinner</a:t>
            </a:r>
            <a:r>
              <a:rPr lang="en-US" sz="800" dirty="0">
                <a:latin typeface="Arial" panose="020B0604020202020204" pitchFamily="34" charset="0"/>
              </a:rPr>
              <a:t>.</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b="1" dirty="0">
                <a:latin typeface="Arial" panose="020B0604020202020204" pitchFamily="34" charset="0"/>
              </a:rPr>
              <a:t>Presentation:</a:t>
            </a:r>
            <a:r>
              <a:rPr lang="en-US" sz="800" dirty="0">
                <a:latin typeface="Arial" panose="020B0604020202020204" pitchFamily="34" charset="0"/>
              </a:rPr>
              <a:t> A Gold, Silver, or Bronze trophy will be presented for each winning product at the 2017 Engineering Awards in Manufacturing dinner on Monday, April 3, 2017, at the Renaissance Chicago Downtown Hotel. We request that a representative from each company attends this event – a formal email invitation will be sent early next week.</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Thanks, again! Hope to see you in April!</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Sincerely,</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Amanda </a:t>
            </a:r>
            <a:r>
              <a:rPr lang="en-US" sz="800" dirty="0" err="1">
                <a:latin typeface="Arial" panose="020B0604020202020204" pitchFamily="34" charset="0"/>
              </a:rPr>
              <a:t>Pelliccione</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Director of Research</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Events &amp; Awards Programs</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 </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CFE Media LLC</a:t>
            </a:r>
            <a:endParaRPr lang="en-US" sz="800" dirty="0">
              <a:latin typeface="Calibri" panose="020F0502020204030204" pitchFamily="34" charset="0"/>
            </a:endParaRPr>
          </a:p>
          <a:p>
            <a:pPr marL="0" marR="0">
              <a:lnSpc>
                <a:spcPct val="115000"/>
              </a:lnSpc>
              <a:spcBef>
                <a:spcPts val="0"/>
              </a:spcBef>
              <a:spcAft>
                <a:spcPts val="0"/>
              </a:spcAft>
            </a:pPr>
            <a:r>
              <a:rPr lang="en-US" sz="800" u="sng" dirty="0">
                <a:solidFill>
                  <a:srgbClr val="0000FF"/>
                </a:solidFill>
                <a:latin typeface="Arial" panose="020B0604020202020204" pitchFamily="34" charset="0"/>
                <a:hlinkClick r:id="rId5"/>
              </a:rPr>
              <a:t>www.CFEMedia.com</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O: 860-432-4767</a:t>
            </a:r>
            <a:endParaRPr lang="en-US" sz="800" dirty="0">
              <a:latin typeface="Calibri" panose="020F0502020204030204" pitchFamily="34" charset="0"/>
            </a:endParaRPr>
          </a:p>
          <a:p>
            <a:pPr marL="0" marR="0">
              <a:lnSpc>
                <a:spcPct val="115000"/>
              </a:lnSpc>
              <a:spcBef>
                <a:spcPts val="0"/>
              </a:spcBef>
              <a:spcAft>
                <a:spcPts val="0"/>
              </a:spcAft>
            </a:pPr>
            <a:r>
              <a:rPr lang="en-US" sz="800" dirty="0">
                <a:latin typeface="Arial" panose="020B0604020202020204" pitchFamily="34" charset="0"/>
              </a:rPr>
              <a:t>M: 978-302-3463</a:t>
            </a:r>
            <a:endParaRPr lang="en-US" sz="800" dirty="0">
              <a:effectLst/>
              <a:latin typeface="Calibri" panose="020F0502020204030204" pitchFamily="34" charset="0"/>
            </a:endParaRPr>
          </a:p>
        </p:txBody>
      </p:sp>
      <p:sp>
        <p:nvSpPr>
          <p:cNvPr id="7" name="TextBox 6"/>
          <p:cNvSpPr txBox="1"/>
          <p:nvPr/>
        </p:nvSpPr>
        <p:spPr>
          <a:xfrm>
            <a:off x="3318420" y="5582503"/>
            <a:ext cx="3596369" cy="830997"/>
          </a:xfrm>
          <a:prstGeom prst="rect">
            <a:avLst/>
          </a:prstGeom>
          <a:solidFill>
            <a:srgbClr val="FFFF00"/>
          </a:solidFill>
        </p:spPr>
        <p:txBody>
          <a:bodyPr wrap="none" rtlCol="0">
            <a:spAutoFit/>
          </a:bodyPr>
          <a:lstStyle/>
          <a:p>
            <a:pPr algn="ctr"/>
            <a:r>
              <a:rPr lang="en-US" dirty="0" smtClean="0"/>
              <a:t>Announcement Embargo</a:t>
            </a:r>
          </a:p>
          <a:p>
            <a:pPr algn="ctr"/>
            <a:r>
              <a:rPr lang="en-US" dirty="0" smtClean="0"/>
              <a:t>until Tuesday, April 4, 2017</a:t>
            </a:r>
            <a:endParaRPr lang="en-US" dirty="0"/>
          </a:p>
        </p:txBody>
      </p:sp>
    </p:spTree>
    <p:extLst>
      <p:ext uri="{BB962C8B-B14F-4D97-AF65-F5344CB8AC3E}">
        <p14:creationId xmlns:p14="http://schemas.microsoft.com/office/powerpoint/2010/main" val="28194091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4294967295"/>
          </p:nvPr>
        </p:nvSpPr>
        <p:spPr bwMode="auto">
          <a:xfrm>
            <a:off x="8763000" y="6550025"/>
            <a:ext cx="381000"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97485540-E06B-4DB5-AC9B-1663E6AF33CA}" type="slidenum">
              <a:rPr lang="en-US" sz="1200">
                <a:solidFill>
                  <a:prstClr val="black"/>
                </a:solidFill>
              </a:rPr>
              <a:pPr algn="ctr"/>
              <a:t>4</a:t>
            </a:fld>
            <a:endParaRPr lang="en-US" sz="1200">
              <a:solidFill>
                <a:prstClr val="black"/>
              </a:solidFill>
            </a:endParaRPr>
          </a:p>
        </p:txBody>
      </p:sp>
      <p:sp>
        <p:nvSpPr>
          <p:cNvPr id="7" name="AutoShape 5" descr="Image result for germ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Times"/>
              <a:buNone/>
            </a:pPr>
            <a:endParaRPr lang="en-US" sz="2800">
              <a:solidFill>
                <a:srgbClr val="000000"/>
              </a:solidFill>
            </a:endParaRPr>
          </a:p>
        </p:txBody>
      </p:sp>
      <p:sp>
        <p:nvSpPr>
          <p:cNvPr id="47" name="Title 1"/>
          <p:cNvSpPr txBox="1">
            <a:spLocks/>
          </p:cNvSpPr>
          <p:nvPr/>
        </p:nvSpPr>
        <p:spPr bwMode="auto">
          <a:xfrm>
            <a:off x="10886" y="56725"/>
            <a:ext cx="8458200" cy="1371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3200" b="1">
                <a:solidFill>
                  <a:srgbClr val="070C3C"/>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eaLnBrk="0" hangingPunct="0">
              <a:defRPr sz="3200" b="1">
                <a:solidFill>
                  <a:srgbClr val="070C3C"/>
                </a:solidFill>
                <a:latin typeface="Calibri" pitchFamily="34" charset="0"/>
                <a:cs typeface="Calibri" pitchFamily="34" charset="0"/>
              </a:defRPr>
            </a:lvl2pPr>
            <a:lvl3pPr eaLnBrk="0" hangingPunct="0">
              <a:defRPr sz="3200" b="1">
                <a:solidFill>
                  <a:srgbClr val="070C3C"/>
                </a:solidFill>
                <a:latin typeface="Calibri" pitchFamily="34" charset="0"/>
                <a:cs typeface="Calibri" pitchFamily="34" charset="0"/>
              </a:defRPr>
            </a:lvl3pPr>
            <a:lvl4pPr eaLnBrk="0" hangingPunct="0">
              <a:defRPr sz="3200" b="1">
                <a:solidFill>
                  <a:srgbClr val="070C3C"/>
                </a:solidFill>
                <a:latin typeface="Calibri" pitchFamily="34" charset="0"/>
                <a:cs typeface="Calibri" pitchFamily="34" charset="0"/>
              </a:defRPr>
            </a:lvl4pPr>
            <a:lvl5pPr eaLnBrk="0" hangingPunct="0">
              <a:defRPr sz="3200" b="1">
                <a:solidFill>
                  <a:srgbClr val="070C3C"/>
                </a:solidFill>
                <a:latin typeface="Calibri" pitchFamily="34" charset="0"/>
                <a:cs typeface="Calibri" pitchFamily="34" charset="0"/>
              </a:defRPr>
            </a:lvl5pPr>
            <a:lvl6pPr marL="457200" fontAlgn="base">
              <a:spcBef>
                <a:spcPct val="0"/>
              </a:spcBef>
              <a:spcAft>
                <a:spcPct val="0"/>
              </a:spcAft>
              <a:defRPr sz="3600" b="1">
                <a:solidFill>
                  <a:srgbClr val="070C3C"/>
                </a:solidFill>
                <a:latin typeface="Arial" charset="0"/>
              </a:defRPr>
            </a:lvl6pPr>
            <a:lvl7pPr marL="914400" fontAlgn="base">
              <a:spcBef>
                <a:spcPct val="0"/>
              </a:spcBef>
              <a:spcAft>
                <a:spcPct val="0"/>
              </a:spcAft>
              <a:defRPr sz="3600" b="1">
                <a:solidFill>
                  <a:srgbClr val="070C3C"/>
                </a:solidFill>
                <a:latin typeface="Arial" charset="0"/>
              </a:defRPr>
            </a:lvl7pPr>
            <a:lvl8pPr marL="1371600" fontAlgn="base">
              <a:spcBef>
                <a:spcPct val="0"/>
              </a:spcBef>
              <a:spcAft>
                <a:spcPct val="0"/>
              </a:spcAft>
              <a:defRPr sz="3600" b="1">
                <a:solidFill>
                  <a:srgbClr val="070C3C"/>
                </a:solidFill>
                <a:latin typeface="Arial" charset="0"/>
              </a:defRPr>
            </a:lvl8pPr>
            <a:lvl9pPr marL="1828800" fontAlgn="base">
              <a:spcBef>
                <a:spcPct val="0"/>
              </a:spcBef>
              <a:spcAft>
                <a:spcPct val="0"/>
              </a:spcAft>
              <a:defRPr sz="3600" b="1">
                <a:solidFill>
                  <a:srgbClr val="070C3C"/>
                </a:solidFill>
                <a:latin typeface="Arial" charset="0"/>
              </a:defRPr>
            </a:lvl9pPr>
          </a:lstStyle>
          <a:p>
            <a:pPr fontAlgn="base">
              <a:spcBef>
                <a:spcPct val="0"/>
              </a:spcBef>
              <a:spcAft>
                <a:spcPct val="0"/>
              </a:spcAft>
            </a:pPr>
            <a:r>
              <a:rPr lang="en-US" sz="2800" dirty="0" smtClean="0"/>
              <a:t>Agenda</a:t>
            </a:r>
          </a:p>
          <a:p>
            <a:pPr algn="ctr" fontAlgn="base">
              <a:spcBef>
                <a:spcPct val="0"/>
              </a:spcBef>
              <a:spcAft>
                <a:spcPct val="0"/>
              </a:spcAft>
            </a:pPr>
            <a:r>
              <a:rPr lang="en-US" sz="2800" dirty="0" smtClean="0"/>
              <a:t>Parker / NEEA Products Council Meeting</a:t>
            </a:r>
            <a:endParaRPr lang="en-US" sz="2800" dirty="0"/>
          </a:p>
        </p:txBody>
      </p:sp>
      <p:graphicFrame>
        <p:nvGraphicFramePr>
          <p:cNvPr id="57" name="Group 26"/>
          <p:cNvGraphicFramePr>
            <a:graphicFrameLocks noGrp="1"/>
          </p:cNvGraphicFramePr>
          <p:nvPr>
            <p:extLst>
              <p:ext uri="{D42A27DB-BD31-4B8C-83A1-F6EECF244321}">
                <p14:modId xmlns:p14="http://schemas.microsoft.com/office/powerpoint/2010/main" val="3680877566"/>
              </p:ext>
            </p:extLst>
          </p:nvPr>
        </p:nvGraphicFramePr>
        <p:xfrm>
          <a:off x="568325" y="1428325"/>
          <a:ext cx="7900761" cy="4071940"/>
        </p:xfrm>
        <a:graphic>
          <a:graphicData uri="http://schemas.openxmlformats.org/drawingml/2006/table">
            <a:tbl>
              <a:tblPr/>
              <a:tblGrid>
                <a:gridCol w="7900761"/>
              </a:tblGrid>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Introduction to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Value Proposition of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Technical Data</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Application Examples &amp; Other Parker Energy Saving Products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Closing Comments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Questions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bl>
          </a:graphicData>
        </a:graphic>
      </p:graphicFrame>
      <p:sp>
        <p:nvSpPr>
          <p:cNvPr id="8" name="Right Arrow 7"/>
          <p:cNvSpPr/>
          <p:nvPr/>
        </p:nvSpPr>
        <p:spPr>
          <a:xfrm>
            <a:off x="41275" y="1629513"/>
            <a:ext cx="533400" cy="438150"/>
          </a:xfrm>
          <a:prstGeom prst="rightArrow">
            <a:avLst/>
          </a:prstGeom>
          <a:solidFill>
            <a:srgbClr val="002060"/>
          </a:solidFill>
          <a:ln>
            <a:solidFill>
              <a:srgbClr val="002060"/>
            </a:solidFill>
          </a:ln>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20000"/>
              </a:spcBef>
              <a:spcAft>
                <a:spcPct val="0"/>
              </a:spcAft>
              <a:buFont typeface="Times"/>
              <a:buNone/>
              <a:defRPr/>
            </a:pPr>
            <a:endParaRPr lang="en-US" sz="2000" dirty="0">
              <a:solidFill>
                <a:srgbClr val="FFFFFF"/>
              </a:solidFill>
            </a:endParaRPr>
          </a:p>
        </p:txBody>
      </p:sp>
    </p:spTree>
    <p:extLst>
      <p:ext uri="{BB962C8B-B14F-4D97-AF65-F5344CB8AC3E}">
        <p14:creationId xmlns:p14="http://schemas.microsoft.com/office/powerpoint/2010/main" val="2956862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3637" y="1436745"/>
            <a:ext cx="7138493" cy="830997"/>
          </a:xfrm>
          <a:prstGeom prst="rect">
            <a:avLst/>
          </a:prstGeom>
          <a:noFill/>
        </p:spPr>
        <p:txBody>
          <a:bodyPr wrap="none" rtlCol="0">
            <a:spAutoFit/>
          </a:bodyPr>
          <a:lstStyle/>
          <a:p>
            <a:r>
              <a:rPr kumimoji="1" lang="en-US" altLang="ja-JP" sz="2400" i="0" dirty="0" smtClean="0">
                <a:latin typeface="+mn-ea"/>
              </a:rPr>
              <a:t>Air Saver Unit reduces of air consumption by up to 50%</a:t>
            </a:r>
          </a:p>
          <a:p>
            <a:r>
              <a:rPr lang="en-US" altLang="ja-JP" sz="2400" i="0" dirty="0" smtClean="0">
                <a:latin typeface="+mn-ea"/>
              </a:rPr>
              <a:t>in air blow and improves blow efficiency.</a:t>
            </a:r>
            <a:endParaRPr kumimoji="1" lang="ja-JP" altLang="en-US" sz="2400" i="0" dirty="0">
              <a:latin typeface="+mn-ea"/>
            </a:endParaRPr>
          </a:p>
        </p:txBody>
      </p:sp>
      <p:sp>
        <p:nvSpPr>
          <p:cNvPr id="7" name="タイトル 1"/>
          <p:cNvSpPr txBox="1">
            <a:spLocks/>
          </p:cNvSpPr>
          <p:nvPr/>
        </p:nvSpPr>
        <p:spPr bwMode="auto">
          <a:xfrm>
            <a:off x="323528" y="278625"/>
            <a:ext cx="6025176" cy="5847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3200" i="0" dirty="0" smtClean="0">
                <a:ea typeface="ＭＳ Ｐゴシック" charset="-128"/>
              </a:rPr>
              <a:t>What is the Parker Air Saver?</a:t>
            </a:r>
            <a:endParaRPr lang="ja-JP" altLang="en-US" sz="3200" i="0" dirty="0" smtClean="0">
              <a:ea typeface="ＭＳ Ｐゴシック"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43" y="2852936"/>
            <a:ext cx="8532440" cy="218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24742" y="5626136"/>
            <a:ext cx="7881901" cy="461665"/>
          </a:xfrm>
          <a:prstGeom prst="rect">
            <a:avLst/>
          </a:prstGeom>
          <a:noFill/>
        </p:spPr>
        <p:txBody>
          <a:bodyPr wrap="none" rtlCol="0">
            <a:spAutoFit/>
          </a:bodyPr>
          <a:lstStyle/>
          <a:p>
            <a:r>
              <a:rPr lang="en-US" altLang="ja-JP" sz="2400" dirty="0" smtClean="0">
                <a:latin typeface="+mj-lt"/>
                <a:ea typeface="ＭＳ Ｐゴシック" pitchFamily="50" charset="-128"/>
              </a:rPr>
              <a:t>Various benefits are expected by using an Air Saver Unit</a:t>
            </a:r>
            <a:endParaRPr kumimoji="1" lang="ja-JP" altLang="en-US" sz="2400" dirty="0">
              <a:latin typeface="+mj-lt"/>
              <a:ea typeface="ＭＳ Ｐゴシック" pitchFamily="50"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39761"/>
            <a:ext cx="11033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4742" y="4671610"/>
            <a:ext cx="3182218" cy="369332"/>
          </a:xfrm>
          <a:prstGeom prst="rect">
            <a:avLst/>
          </a:prstGeom>
          <a:noFill/>
        </p:spPr>
        <p:txBody>
          <a:bodyPr wrap="none" rtlCol="0">
            <a:spAutoFit/>
          </a:bodyPr>
          <a:lstStyle/>
          <a:p>
            <a:r>
              <a:rPr lang="en-US" sz="1800" i="0" dirty="0" smtClean="0"/>
              <a:t>Typical air consumption in plant</a:t>
            </a:r>
            <a:endParaRPr lang="en-US" sz="1800" i="0" dirty="0"/>
          </a:p>
        </p:txBody>
      </p:sp>
    </p:spTree>
    <p:extLst>
      <p:ext uri="{BB962C8B-B14F-4D97-AF65-F5344CB8AC3E}">
        <p14:creationId xmlns:p14="http://schemas.microsoft.com/office/powerpoint/2010/main" val="27273443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845" y="4389447"/>
            <a:ext cx="4334436" cy="171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4000" dirty="0" smtClean="0"/>
              <a:t>Air Saver Unit</a:t>
            </a:r>
            <a:br>
              <a:rPr lang="en-GB" sz="4000" dirty="0" smtClean="0"/>
            </a:br>
            <a:r>
              <a:rPr lang="en-GB" sz="2800" dirty="0" smtClean="0"/>
              <a:t>How does it work</a:t>
            </a:r>
            <a:endParaRPr lang="en-GB" sz="2800" dirty="0"/>
          </a:p>
        </p:txBody>
      </p:sp>
      <p:sp>
        <p:nvSpPr>
          <p:cNvPr id="3" name="Content Placeholder 2"/>
          <p:cNvSpPr>
            <a:spLocks noGrp="1"/>
          </p:cNvSpPr>
          <p:nvPr>
            <p:ph idx="1"/>
          </p:nvPr>
        </p:nvSpPr>
        <p:spPr/>
        <p:txBody>
          <a:bodyPr/>
          <a:lstStyle/>
          <a:p>
            <a:r>
              <a:rPr lang="en-GB" sz="2800" dirty="0" smtClean="0"/>
              <a:t>Converts continuous air flow into pulse blow</a:t>
            </a:r>
          </a:p>
          <a:p>
            <a:pPr lvl="1"/>
            <a:r>
              <a:rPr lang="en-GB" sz="2400" dirty="0" smtClean="0"/>
              <a:t>Reduces consumption of compressed air</a:t>
            </a:r>
          </a:p>
          <a:p>
            <a:pPr lvl="1"/>
            <a:r>
              <a:rPr lang="en-GB" sz="2400" dirty="0" smtClean="0"/>
              <a:t>Reduces CO2 emission associated with production of compressed air </a:t>
            </a:r>
          </a:p>
          <a:p>
            <a:pPr lvl="1"/>
            <a:r>
              <a:rPr lang="en-GB" sz="2400" dirty="0" smtClean="0"/>
              <a:t>Improved the impulse of air blow resulting in higher efficiency</a:t>
            </a:r>
          </a:p>
        </p:txBody>
      </p:sp>
      <p:sp>
        <p:nvSpPr>
          <p:cNvPr id="4" name="Slide Number Placeholder 3"/>
          <p:cNvSpPr>
            <a:spLocks noGrp="1"/>
          </p:cNvSpPr>
          <p:nvPr>
            <p:ph type="sldNum" sz="quarter" idx="10"/>
          </p:nvPr>
        </p:nvSpPr>
        <p:spPr/>
        <p:txBody>
          <a:bodyPr/>
          <a:lstStyle/>
          <a:p>
            <a:fld id="{77A7FEAA-DBF3-44C3-AC4B-FB363BD7825B}" type="slidenum">
              <a:rPr lang="en-US" smtClean="0"/>
              <a:pPr/>
              <a:t>6</a:t>
            </a:fld>
            <a:endParaRPr lang="en-US"/>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55" y="4389447"/>
            <a:ext cx="4419599" cy="194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spTree>
    <p:extLst>
      <p:ext uri="{BB962C8B-B14F-4D97-AF65-F5344CB8AC3E}">
        <p14:creationId xmlns:p14="http://schemas.microsoft.com/office/powerpoint/2010/main" val="18804786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4294967295"/>
          </p:nvPr>
        </p:nvSpPr>
        <p:spPr bwMode="auto">
          <a:xfrm>
            <a:off x="8763000" y="6550025"/>
            <a:ext cx="381000"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97485540-E06B-4DB5-AC9B-1663E6AF33CA}" type="slidenum">
              <a:rPr lang="en-US" sz="1200">
                <a:solidFill>
                  <a:prstClr val="black"/>
                </a:solidFill>
              </a:rPr>
              <a:pPr algn="ctr"/>
              <a:t>7</a:t>
            </a:fld>
            <a:endParaRPr lang="en-US" sz="1200">
              <a:solidFill>
                <a:prstClr val="black"/>
              </a:solidFill>
            </a:endParaRPr>
          </a:p>
        </p:txBody>
      </p:sp>
      <p:sp>
        <p:nvSpPr>
          <p:cNvPr id="7" name="AutoShape 5" descr="Image result for germ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buFont typeface="Times"/>
              <a:buNone/>
            </a:pPr>
            <a:endParaRPr lang="en-US" sz="2800">
              <a:solidFill>
                <a:srgbClr val="000000"/>
              </a:solidFill>
            </a:endParaRPr>
          </a:p>
        </p:txBody>
      </p:sp>
      <p:sp>
        <p:nvSpPr>
          <p:cNvPr id="47" name="Title 1"/>
          <p:cNvSpPr txBox="1">
            <a:spLocks/>
          </p:cNvSpPr>
          <p:nvPr/>
        </p:nvSpPr>
        <p:spPr bwMode="auto">
          <a:xfrm>
            <a:off x="10886" y="56725"/>
            <a:ext cx="8458200" cy="1371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3200" b="1">
                <a:solidFill>
                  <a:srgbClr val="070C3C"/>
                </a:solidFill>
                <a:effectLst>
                  <a:outerShdw blurRad="38100" dist="38100" dir="2700000" algn="tl">
                    <a:srgbClr val="000000">
                      <a:alpha val="43137"/>
                    </a:srgbClr>
                  </a:outerShdw>
                </a:effectLst>
                <a:latin typeface="Calibri" pitchFamily="34" charset="0"/>
                <a:ea typeface="Calibri" pitchFamily="34" charset="0"/>
                <a:cs typeface="Calibri" pitchFamily="34" charset="0"/>
              </a:defRPr>
            </a:lvl1pPr>
            <a:lvl2pPr eaLnBrk="0" hangingPunct="0">
              <a:defRPr sz="3200" b="1">
                <a:solidFill>
                  <a:srgbClr val="070C3C"/>
                </a:solidFill>
                <a:latin typeface="Calibri" pitchFamily="34" charset="0"/>
                <a:cs typeface="Calibri" pitchFamily="34" charset="0"/>
              </a:defRPr>
            </a:lvl2pPr>
            <a:lvl3pPr eaLnBrk="0" hangingPunct="0">
              <a:defRPr sz="3200" b="1">
                <a:solidFill>
                  <a:srgbClr val="070C3C"/>
                </a:solidFill>
                <a:latin typeface="Calibri" pitchFamily="34" charset="0"/>
                <a:cs typeface="Calibri" pitchFamily="34" charset="0"/>
              </a:defRPr>
            </a:lvl3pPr>
            <a:lvl4pPr eaLnBrk="0" hangingPunct="0">
              <a:defRPr sz="3200" b="1">
                <a:solidFill>
                  <a:srgbClr val="070C3C"/>
                </a:solidFill>
                <a:latin typeface="Calibri" pitchFamily="34" charset="0"/>
                <a:cs typeface="Calibri" pitchFamily="34" charset="0"/>
              </a:defRPr>
            </a:lvl4pPr>
            <a:lvl5pPr eaLnBrk="0" hangingPunct="0">
              <a:defRPr sz="3200" b="1">
                <a:solidFill>
                  <a:srgbClr val="070C3C"/>
                </a:solidFill>
                <a:latin typeface="Calibri" pitchFamily="34" charset="0"/>
                <a:cs typeface="Calibri" pitchFamily="34" charset="0"/>
              </a:defRPr>
            </a:lvl5pPr>
            <a:lvl6pPr marL="457200" fontAlgn="base">
              <a:spcBef>
                <a:spcPct val="0"/>
              </a:spcBef>
              <a:spcAft>
                <a:spcPct val="0"/>
              </a:spcAft>
              <a:defRPr sz="3600" b="1">
                <a:solidFill>
                  <a:srgbClr val="070C3C"/>
                </a:solidFill>
                <a:latin typeface="Arial" charset="0"/>
              </a:defRPr>
            </a:lvl6pPr>
            <a:lvl7pPr marL="914400" fontAlgn="base">
              <a:spcBef>
                <a:spcPct val="0"/>
              </a:spcBef>
              <a:spcAft>
                <a:spcPct val="0"/>
              </a:spcAft>
              <a:defRPr sz="3600" b="1">
                <a:solidFill>
                  <a:srgbClr val="070C3C"/>
                </a:solidFill>
                <a:latin typeface="Arial" charset="0"/>
              </a:defRPr>
            </a:lvl7pPr>
            <a:lvl8pPr marL="1371600" fontAlgn="base">
              <a:spcBef>
                <a:spcPct val="0"/>
              </a:spcBef>
              <a:spcAft>
                <a:spcPct val="0"/>
              </a:spcAft>
              <a:defRPr sz="3600" b="1">
                <a:solidFill>
                  <a:srgbClr val="070C3C"/>
                </a:solidFill>
                <a:latin typeface="Arial" charset="0"/>
              </a:defRPr>
            </a:lvl8pPr>
            <a:lvl9pPr marL="1828800" fontAlgn="base">
              <a:spcBef>
                <a:spcPct val="0"/>
              </a:spcBef>
              <a:spcAft>
                <a:spcPct val="0"/>
              </a:spcAft>
              <a:defRPr sz="3600" b="1">
                <a:solidFill>
                  <a:srgbClr val="070C3C"/>
                </a:solidFill>
                <a:latin typeface="Arial" charset="0"/>
              </a:defRPr>
            </a:lvl9pPr>
          </a:lstStyle>
          <a:p>
            <a:pPr fontAlgn="base">
              <a:spcBef>
                <a:spcPct val="0"/>
              </a:spcBef>
              <a:spcAft>
                <a:spcPct val="0"/>
              </a:spcAft>
            </a:pPr>
            <a:r>
              <a:rPr lang="en-US" dirty="0" smtClean="0"/>
              <a:t>Agenda</a:t>
            </a:r>
            <a:endParaRPr lang="en-US" dirty="0"/>
          </a:p>
        </p:txBody>
      </p:sp>
      <p:graphicFrame>
        <p:nvGraphicFramePr>
          <p:cNvPr id="57" name="Group 26"/>
          <p:cNvGraphicFramePr>
            <a:graphicFrameLocks noGrp="1"/>
          </p:cNvGraphicFramePr>
          <p:nvPr>
            <p:extLst>
              <p:ext uri="{D42A27DB-BD31-4B8C-83A1-F6EECF244321}">
                <p14:modId xmlns:p14="http://schemas.microsoft.com/office/powerpoint/2010/main" val="273039220"/>
              </p:ext>
            </p:extLst>
          </p:nvPr>
        </p:nvGraphicFramePr>
        <p:xfrm>
          <a:off x="568325" y="1428325"/>
          <a:ext cx="7900761" cy="4071940"/>
        </p:xfrm>
        <a:graphic>
          <a:graphicData uri="http://schemas.openxmlformats.org/drawingml/2006/table">
            <a:tbl>
              <a:tblPr/>
              <a:tblGrid>
                <a:gridCol w="7900761"/>
              </a:tblGrid>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Introduction to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Value Proposition of Air Saver</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Technical Data</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rPr>
                        <a:t>Application Examples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2060"/>
                    </a:solidFill>
                  </a:tcPr>
                </a:tc>
              </a:tr>
              <a:tr h="814388">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Closing Comments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alibri" pitchFamily="34" charset="0"/>
                        </a:rPr>
                        <a:t>Questions</a:t>
                      </a:r>
                    </a:p>
                  </a:txBody>
                  <a:tcPr anchor="ct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00"/>
                    </a:solidFill>
                  </a:tcPr>
                </a:tc>
              </a:tr>
            </a:tbl>
          </a:graphicData>
        </a:graphic>
      </p:graphicFrame>
      <p:sp>
        <p:nvSpPr>
          <p:cNvPr id="8" name="Right Arrow 7"/>
          <p:cNvSpPr/>
          <p:nvPr/>
        </p:nvSpPr>
        <p:spPr>
          <a:xfrm>
            <a:off x="41275" y="2467718"/>
            <a:ext cx="533400" cy="438150"/>
          </a:xfrm>
          <a:prstGeom prst="rightArrow">
            <a:avLst/>
          </a:prstGeom>
          <a:solidFill>
            <a:srgbClr val="002060"/>
          </a:solidFill>
          <a:ln>
            <a:solidFill>
              <a:srgbClr val="002060"/>
            </a:solidFill>
          </a:ln>
        </p:spPr>
        <p:style>
          <a:lnRef idx="3">
            <a:schemeClr val="lt1"/>
          </a:lnRef>
          <a:fillRef idx="1">
            <a:schemeClr val="accent2"/>
          </a:fillRef>
          <a:effectRef idx="1">
            <a:schemeClr val="accent2"/>
          </a:effectRef>
          <a:fontRef idx="minor">
            <a:schemeClr val="lt1"/>
          </a:fontRef>
        </p:style>
        <p:txBody>
          <a:bodyPr anchor="ctr"/>
          <a:lstStyle/>
          <a:p>
            <a:pPr algn="ctr" fontAlgn="base">
              <a:spcBef>
                <a:spcPct val="20000"/>
              </a:spcBef>
              <a:spcAft>
                <a:spcPct val="0"/>
              </a:spcAft>
              <a:buFont typeface="Times"/>
              <a:buNone/>
              <a:defRPr/>
            </a:pPr>
            <a:endParaRPr lang="en-US" sz="2000" dirty="0">
              <a:solidFill>
                <a:srgbClr val="FFFFFF"/>
              </a:solidFill>
            </a:endParaRPr>
          </a:p>
        </p:txBody>
      </p:sp>
    </p:spTree>
    <p:extLst>
      <p:ext uri="{BB962C8B-B14F-4D97-AF65-F5344CB8AC3E}">
        <p14:creationId xmlns:p14="http://schemas.microsoft.com/office/powerpoint/2010/main" val="3375698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9048" y="1927171"/>
            <a:ext cx="1770530" cy="131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4000" dirty="0" smtClean="0"/>
              <a:t>Air Saver Unit</a:t>
            </a:r>
            <a:br>
              <a:rPr lang="en-GB" sz="4000" dirty="0" smtClean="0"/>
            </a:br>
            <a:r>
              <a:rPr lang="en-GB" sz="2800" dirty="0" smtClean="0"/>
              <a:t>Value proposition</a:t>
            </a:r>
            <a:endParaRPr lang="en-GB" sz="2800" dirty="0"/>
          </a:p>
        </p:txBody>
      </p:sp>
      <p:sp>
        <p:nvSpPr>
          <p:cNvPr id="3" name="Content Placeholder 2"/>
          <p:cNvSpPr>
            <a:spLocks noGrp="1"/>
          </p:cNvSpPr>
          <p:nvPr>
            <p:ph idx="1"/>
          </p:nvPr>
        </p:nvSpPr>
        <p:spPr>
          <a:xfrm>
            <a:off x="457199" y="1676400"/>
            <a:ext cx="8293395" cy="4114800"/>
          </a:xfrm>
        </p:spPr>
        <p:txBody>
          <a:bodyPr/>
          <a:lstStyle/>
          <a:p>
            <a:pPr marL="514350" indent="-514350">
              <a:buAutoNum type="arabicParenR"/>
            </a:pPr>
            <a:r>
              <a:rPr lang="en-GB" sz="2800" dirty="0" smtClean="0"/>
              <a:t>Energy Savings </a:t>
            </a:r>
            <a:endParaRPr lang="en-GB" sz="2400" dirty="0" smtClean="0">
              <a:solidFill>
                <a:schemeClr val="tx1"/>
              </a:solidFill>
            </a:endParaRPr>
          </a:p>
          <a:p>
            <a:pPr marL="514350" indent="-514350">
              <a:buFont typeface="Times"/>
              <a:buAutoNum type="arabicParenR"/>
            </a:pPr>
            <a:r>
              <a:rPr lang="en-GB" sz="2800" dirty="0" smtClean="0"/>
              <a:t>Improved end use effectiveness</a:t>
            </a:r>
          </a:p>
          <a:p>
            <a:pPr marL="514350" indent="-514350">
              <a:buFont typeface="Times"/>
              <a:buAutoNum type="arabicParenR"/>
            </a:pPr>
            <a:r>
              <a:rPr lang="en-GB" sz="2800" dirty="0" smtClean="0"/>
              <a:t>Short payback time</a:t>
            </a:r>
          </a:p>
          <a:p>
            <a:pPr marL="514350" indent="-514350">
              <a:buFont typeface="Times"/>
              <a:buAutoNum type="arabicParenR"/>
            </a:pPr>
            <a:r>
              <a:rPr lang="en-GB" sz="2800" dirty="0" smtClean="0"/>
              <a:t>Easy </a:t>
            </a:r>
            <a:r>
              <a:rPr lang="en-GB" sz="2800" dirty="0"/>
              <a:t>installation </a:t>
            </a:r>
            <a:r>
              <a:rPr lang="en-GB" sz="2800" dirty="0" smtClean="0"/>
              <a:t>into </a:t>
            </a:r>
            <a:r>
              <a:rPr lang="en-GB" sz="2800" dirty="0"/>
              <a:t>existing pneumatic </a:t>
            </a:r>
            <a:r>
              <a:rPr lang="en-GB" sz="2800" dirty="0" smtClean="0"/>
              <a:t>systems</a:t>
            </a:r>
          </a:p>
          <a:p>
            <a:pPr marL="514350" indent="-514350">
              <a:buFont typeface="Times"/>
              <a:buAutoNum type="arabicParenR"/>
            </a:pPr>
            <a:r>
              <a:rPr lang="en-GB" sz="2800" dirty="0"/>
              <a:t>E</a:t>
            </a:r>
            <a:r>
              <a:rPr lang="en-GB" sz="2800" dirty="0" smtClean="0"/>
              <a:t>nvironmental objectives</a:t>
            </a:r>
          </a:p>
          <a:p>
            <a:pPr marL="914400" lvl="1" indent="-514350">
              <a:buFont typeface="+mj-lt"/>
              <a:buAutoNum type="alphaLcPeriod"/>
            </a:pPr>
            <a:r>
              <a:rPr lang="en-GB" sz="2400" dirty="0" smtClean="0">
                <a:solidFill>
                  <a:schemeClr val="tx1"/>
                </a:solidFill>
              </a:rPr>
              <a:t>Reduces CO2 emission associated with production of compressed air </a:t>
            </a:r>
          </a:p>
          <a:p>
            <a:pPr marL="914400" lvl="1" indent="-514350">
              <a:buFont typeface="+mj-lt"/>
              <a:buAutoNum type="alphaLcPeriod"/>
            </a:pPr>
            <a:r>
              <a:rPr lang="en-GB" sz="2400" dirty="0" smtClean="0">
                <a:solidFill>
                  <a:schemeClr val="tx1"/>
                </a:solidFill>
              </a:rPr>
              <a:t>Reduced electricity consumption</a:t>
            </a:r>
          </a:p>
          <a:p>
            <a:pPr marL="914400" lvl="1" indent="-514350">
              <a:buFont typeface="+mj-lt"/>
              <a:buAutoNum type="alphaLcPeriod"/>
            </a:pPr>
            <a:r>
              <a:rPr lang="en-GB" sz="2400" dirty="0" smtClean="0">
                <a:solidFill>
                  <a:schemeClr val="tx1"/>
                </a:solidFill>
              </a:rPr>
              <a:t>Noise (dB) Reduction (Federal Mogul Test Report)</a:t>
            </a:r>
          </a:p>
        </p:txBody>
      </p:sp>
      <p:sp>
        <p:nvSpPr>
          <p:cNvPr id="4" name="Slide Number Placeholder 3"/>
          <p:cNvSpPr>
            <a:spLocks noGrp="1"/>
          </p:cNvSpPr>
          <p:nvPr>
            <p:ph type="sldNum" sz="quarter" idx="10"/>
          </p:nvPr>
        </p:nvSpPr>
        <p:spPr/>
        <p:txBody>
          <a:bodyPr/>
          <a:lstStyle/>
          <a:p>
            <a:fld id="{77A7FEAA-DBF3-44C3-AC4B-FB363BD7825B}" type="slidenum">
              <a:rPr lang="en-US" smtClean="0"/>
              <a:pPr/>
              <a:t>8</a:t>
            </a:fld>
            <a:endParaRPr lang="en-US"/>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748" y="54029"/>
            <a:ext cx="1442830" cy="1421188"/>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4686300" y="205520"/>
            <a:ext cx="1886030" cy="1873622"/>
          </a:xfrm>
          <a:prstGeom prst="rect">
            <a:avLst/>
          </a:prstGeom>
          <a:solidFill>
            <a:srgbClr val="FFC000"/>
          </a:solidFill>
          <a:ln w="57150">
            <a:solidFill>
              <a:srgbClr val="FFC000"/>
            </a:solidFill>
          </a:ln>
        </p:spPr>
      </p:pic>
    </p:spTree>
    <p:extLst>
      <p:ext uri="{BB962C8B-B14F-4D97-AF65-F5344CB8AC3E}">
        <p14:creationId xmlns:p14="http://schemas.microsoft.com/office/powerpoint/2010/main" val="31838787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95536" y="5445224"/>
            <a:ext cx="8568952" cy="1092607"/>
          </a:xfrm>
          <a:prstGeom prst="rect">
            <a:avLst/>
          </a:prstGeom>
          <a:solidFill>
            <a:schemeClr val="bg1"/>
          </a:solidFill>
          <a:ln>
            <a:noFill/>
          </a:ln>
          <a:extLst/>
        </p:spPr>
        <p:txBody>
          <a:bodyPr wrap="square" anchor="ctr" anchorCtr="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tabLst>
                <a:tab pos="3235325" algn="l"/>
              </a:tabLst>
            </a:pPr>
            <a:r>
              <a:rPr kumimoji="1" lang="en-US" altLang="ja-JP" sz="1500" dirty="0" smtClean="0">
                <a:solidFill>
                  <a:srgbClr val="070C3C"/>
                </a:solidFill>
                <a:latin typeface="Arial" charset="0"/>
                <a:ea typeface="ＭＳ Ｐゴシック" charset="-128"/>
              </a:rPr>
              <a:t>Power consumption of compressor</a:t>
            </a:r>
            <a:r>
              <a:rPr lang="en-US" altLang="ja-JP" sz="1500" dirty="0">
                <a:solidFill>
                  <a:srgbClr val="070C3C"/>
                </a:solidFill>
                <a:latin typeface="Arial" charset="0"/>
                <a:ea typeface="ＭＳ Ｐゴシック" charset="-128"/>
              </a:rPr>
              <a:t>	</a:t>
            </a:r>
            <a:r>
              <a:rPr lang="en-US" altLang="ja-JP" sz="1500" dirty="0" smtClean="0">
                <a:solidFill>
                  <a:srgbClr val="070C3C"/>
                </a:solidFill>
                <a:latin typeface="Arial" charset="0"/>
                <a:ea typeface="ＭＳ Ｐゴシック" charset="-128"/>
                <a:sym typeface="Wingdings" pitchFamily="2" charset="2"/>
              </a:rPr>
              <a:t> Around 20% of total consumption in the factory</a:t>
            </a:r>
            <a:endParaRPr kumimoji="1" lang="en-US" altLang="ja-JP" sz="1500" dirty="0">
              <a:solidFill>
                <a:srgbClr val="070C3C"/>
              </a:solidFill>
              <a:latin typeface="Arial" charset="0"/>
              <a:ea typeface="ＭＳ Ｐゴシック" charset="-128"/>
            </a:endParaRPr>
          </a:p>
          <a:p>
            <a:pPr>
              <a:tabLst>
                <a:tab pos="3235325" algn="l"/>
              </a:tabLst>
            </a:pPr>
            <a:r>
              <a:rPr kumimoji="1" lang="en-US" altLang="ja-JP" sz="1500" dirty="0" smtClean="0">
                <a:solidFill>
                  <a:srgbClr val="070C3C"/>
                </a:solidFill>
                <a:latin typeface="Arial" charset="0"/>
                <a:ea typeface="ＭＳ Ｐゴシック" charset="-128"/>
              </a:rPr>
              <a:t>Air consumption of Air blow</a:t>
            </a:r>
            <a:r>
              <a:rPr lang="en-US" altLang="ja-JP" sz="1500" dirty="0" smtClean="0">
                <a:solidFill>
                  <a:srgbClr val="070C3C"/>
                </a:solidFill>
                <a:latin typeface="Arial" charset="0"/>
                <a:ea typeface="ＭＳ Ｐゴシック" charset="-128"/>
              </a:rPr>
              <a:t>	</a:t>
            </a:r>
            <a:r>
              <a:rPr lang="en-US" altLang="ja-JP" sz="1500" dirty="0" smtClean="0">
                <a:solidFill>
                  <a:srgbClr val="070C3C"/>
                </a:solidFill>
                <a:latin typeface="Arial" charset="0"/>
                <a:ea typeface="ＭＳ Ｐゴシック" charset="-128"/>
                <a:sym typeface="Wingdings" pitchFamily="2" charset="2"/>
              </a:rPr>
              <a:t> </a:t>
            </a:r>
            <a:r>
              <a:rPr kumimoji="1" lang="en-US" altLang="ja-JP" sz="1500" dirty="0" smtClean="0">
                <a:solidFill>
                  <a:srgbClr val="070C3C"/>
                </a:solidFill>
                <a:latin typeface="Arial" charset="0"/>
                <a:ea typeface="ＭＳ Ｐゴシック" charset="-128"/>
              </a:rPr>
              <a:t>Around 50% of </a:t>
            </a:r>
            <a:r>
              <a:rPr lang="en-US" altLang="ja-JP" sz="1500" dirty="0" smtClean="0">
                <a:solidFill>
                  <a:srgbClr val="070C3C"/>
                </a:solidFill>
                <a:latin typeface="Arial" charset="0"/>
                <a:ea typeface="ＭＳ Ｐゴシック" charset="-128"/>
              </a:rPr>
              <a:t>compressor air</a:t>
            </a:r>
            <a:r>
              <a:rPr kumimoji="1" lang="en-US" altLang="ja-JP" sz="1500" dirty="0" smtClean="0">
                <a:solidFill>
                  <a:srgbClr val="070C3C"/>
                </a:solidFill>
                <a:latin typeface="Arial" charset="0"/>
                <a:ea typeface="ＭＳ Ｐゴシック" charset="-128"/>
              </a:rPr>
              <a:t> consumption</a:t>
            </a:r>
            <a:endParaRPr kumimoji="1" lang="en-US" altLang="ja-JP" sz="1500" dirty="0">
              <a:solidFill>
                <a:srgbClr val="070C3C"/>
              </a:solidFill>
              <a:latin typeface="Arial" charset="0"/>
              <a:ea typeface="ＭＳ Ｐゴシック" charset="-128"/>
            </a:endParaRPr>
          </a:p>
          <a:p>
            <a:r>
              <a:rPr kumimoji="1" lang="en-US" altLang="ja-JP" sz="1500" dirty="0" smtClean="0">
                <a:solidFill>
                  <a:srgbClr val="070C3C"/>
                </a:solidFill>
                <a:latin typeface="Arial" charset="0"/>
                <a:ea typeface="ＭＳ Ｐゴシック" charset="-128"/>
              </a:rPr>
              <a:t>Reduction of air consumption by using Air Saver is around 50%</a:t>
            </a:r>
          </a:p>
          <a:p>
            <a:r>
              <a:rPr lang="en-US" altLang="ja-JP" sz="2000" b="1" dirty="0" smtClean="0">
                <a:solidFill>
                  <a:srgbClr val="FF0000"/>
                </a:solidFill>
                <a:latin typeface="Arial" charset="0"/>
                <a:ea typeface="ＭＳ Ｐゴシック" charset="-128"/>
                <a:sym typeface="Wingdings" pitchFamily="2" charset="2"/>
              </a:rPr>
              <a:t>Around 5% reduction of total power consumption in the factory</a:t>
            </a:r>
            <a:endParaRPr kumimoji="1" lang="ja-JP" altLang="en-US" sz="2000" b="1" dirty="0">
              <a:solidFill>
                <a:srgbClr val="FF0000"/>
              </a:solidFill>
              <a:latin typeface="Arial" charset="0"/>
              <a:ea typeface="ＭＳ Ｐゴシック" charset="-128"/>
            </a:endParaRPr>
          </a:p>
        </p:txBody>
      </p:sp>
      <p:sp>
        <p:nvSpPr>
          <p:cNvPr id="8" name="タイトル 1"/>
          <p:cNvSpPr txBox="1">
            <a:spLocks/>
          </p:cNvSpPr>
          <p:nvPr/>
        </p:nvSpPr>
        <p:spPr bwMode="auto">
          <a:xfrm>
            <a:off x="395536" y="764703"/>
            <a:ext cx="7272808" cy="4924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eaLnBrk="1" fontAlgn="base" hangingPunct="1">
              <a:spcBef>
                <a:spcPct val="0"/>
              </a:spcBef>
              <a:spcAft>
                <a:spcPct val="0"/>
              </a:spcAft>
              <a:defRPr kumimoji="1" sz="3600" b="1">
                <a:solidFill>
                  <a:srgbClr val="070C3C"/>
                </a:solidFill>
                <a:latin typeface="+mj-lt"/>
                <a:ea typeface="+mj-ea"/>
                <a:cs typeface="+mj-cs"/>
              </a:defRPr>
            </a:lvl1pPr>
            <a:lvl2pPr algn="l" rtl="0" eaLnBrk="1" fontAlgn="base" hangingPunct="1">
              <a:spcBef>
                <a:spcPct val="0"/>
              </a:spcBef>
              <a:spcAft>
                <a:spcPct val="0"/>
              </a:spcAft>
              <a:defRPr kumimoji="1" sz="3600" b="1">
                <a:solidFill>
                  <a:srgbClr val="070C3C"/>
                </a:solidFill>
                <a:latin typeface="Arial" charset="0"/>
              </a:defRPr>
            </a:lvl2pPr>
            <a:lvl3pPr algn="l" rtl="0" eaLnBrk="1" fontAlgn="base" hangingPunct="1">
              <a:spcBef>
                <a:spcPct val="0"/>
              </a:spcBef>
              <a:spcAft>
                <a:spcPct val="0"/>
              </a:spcAft>
              <a:defRPr kumimoji="1" sz="3600" b="1">
                <a:solidFill>
                  <a:srgbClr val="070C3C"/>
                </a:solidFill>
                <a:latin typeface="Arial" charset="0"/>
              </a:defRPr>
            </a:lvl3pPr>
            <a:lvl4pPr algn="l" rtl="0" eaLnBrk="1" fontAlgn="base" hangingPunct="1">
              <a:spcBef>
                <a:spcPct val="0"/>
              </a:spcBef>
              <a:spcAft>
                <a:spcPct val="0"/>
              </a:spcAft>
              <a:defRPr kumimoji="1" sz="3600" b="1">
                <a:solidFill>
                  <a:srgbClr val="070C3C"/>
                </a:solidFill>
                <a:latin typeface="Arial" charset="0"/>
              </a:defRPr>
            </a:lvl4pPr>
            <a:lvl5pPr algn="l" rtl="0" eaLnBrk="1" fontAlgn="base" hangingPunct="1">
              <a:spcBef>
                <a:spcPct val="0"/>
              </a:spcBef>
              <a:spcAft>
                <a:spcPct val="0"/>
              </a:spcAft>
              <a:defRPr kumimoji="1" sz="3600" b="1">
                <a:solidFill>
                  <a:srgbClr val="070C3C"/>
                </a:solidFill>
                <a:latin typeface="Arial" charset="0"/>
              </a:defRPr>
            </a:lvl5pPr>
            <a:lvl6pPr marL="457200" algn="l" rtl="0" eaLnBrk="1" fontAlgn="base" hangingPunct="1">
              <a:spcBef>
                <a:spcPct val="0"/>
              </a:spcBef>
              <a:spcAft>
                <a:spcPct val="0"/>
              </a:spcAft>
              <a:defRPr kumimoji="1" sz="3600" b="1">
                <a:solidFill>
                  <a:srgbClr val="070C3C"/>
                </a:solidFill>
                <a:latin typeface="Arial" charset="0"/>
              </a:defRPr>
            </a:lvl6pPr>
            <a:lvl7pPr marL="914400" algn="l" rtl="0" eaLnBrk="1" fontAlgn="base" hangingPunct="1">
              <a:spcBef>
                <a:spcPct val="0"/>
              </a:spcBef>
              <a:spcAft>
                <a:spcPct val="0"/>
              </a:spcAft>
              <a:defRPr kumimoji="1" sz="3600" b="1">
                <a:solidFill>
                  <a:srgbClr val="070C3C"/>
                </a:solidFill>
                <a:latin typeface="Arial" charset="0"/>
              </a:defRPr>
            </a:lvl7pPr>
            <a:lvl8pPr marL="1371600" algn="l" rtl="0" eaLnBrk="1" fontAlgn="base" hangingPunct="1">
              <a:spcBef>
                <a:spcPct val="0"/>
              </a:spcBef>
              <a:spcAft>
                <a:spcPct val="0"/>
              </a:spcAft>
              <a:defRPr kumimoji="1" sz="3600" b="1">
                <a:solidFill>
                  <a:srgbClr val="070C3C"/>
                </a:solidFill>
                <a:latin typeface="Arial" charset="0"/>
              </a:defRPr>
            </a:lvl8pPr>
            <a:lvl9pPr marL="1828800" algn="l" rtl="0" eaLnBrk="1" fontAlgn="base" hangingPunct="1">
              <a:spcBef>
                <a:spcPct val="0"/>
              </a:spcBef>
              <a:spcAft>
                <a:spcPct val="0"/>
              </a:spcAft>
              <a:defRPr kumimoji="1" sz="3600" b="1">
                <a:solidFill>
                  <a:srgbClr val="070C3C"/>
                </a:solidFill>
                <a:latin typeface="Arial" charset="0"/>
              </a:defRPr>
            </a:lvl9pPr>
          </a:lstStyle>
          <a:p>
            <a:r>
              <a:rPr lang="en-US" altLang="ja-JP" sz="2600" b="0" dirty="0" smtClean="0">
                <a:ea typeface="ＭＳ Ｐゴシック" charset="-128"/>
              </a:rPr>
              <a:t>1) Energy saving in plant power consumption</a:t>
            </a:r>
            <a:endParaRPr lang="ja-JP" altLang="en-US" sz="2600" b="0" dirty="0" smtClean="0">
              <a:ea typeface="ＭＳ Ｐゴシック" charset="-128"/>
            </a:endParaRPr>
          </a:p>
        </p:txBody>
      </p:sp>
      <p:sp>
        <p:nvSpPr>
          <p:cNvPr id="12" name="タイトル 1"/>
          <p:cNvSpPr>
            <a:spLocks noGrp="1"/>
          </p:cNvSpPr>
          <p:nvPr>
            <p:ph type="title"/>
          </p:nvPr>
        </p:nvSpPr>
        <p:spPr>
          <a:xfrm>
            <a:off x="360798" y="260648"/>
            <a:ext cx="6115777" cy="584775"/>
          </a:xfrm>
        </p:spPr>
        <p:txBody>
          <a:bodyPr wrap="none">
            <a:spAutoFit/>
          </a:bodyPr>
          <a:lstStyle/>
          <a:p>
            <a:r>
              <a:rPr lang="en-US" altLang="ja-JP" sz="3200" dirty="0" smtClean="0"/>
              <a:t>Value Proposition of Air Saver Unit</a:t>
            </a:r>
            <a:endParaRPr kumimoji="1" lang="ja-JP" altLang="en-US" sz="3200"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39761"/>
            <a:ext cx="11033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オブジェクト 16"/>
          <p:cNvGraphicFramePr>
            <a:graphicFrameLocks noChangeAspect="1"/>
          </p:cNvGraphicFramePr>
          <p:nvPr>
            <p:extLst/>
          </p:nvPr>
        </p:nvGraphicFramePr>
        <p:xfrm>
          <a:off x="467544" y="1124744"/>
          <a:ext cx="7776864" cy="4429125"/>
        </p:xfrm>
        <a:graphic>
          <a:graphicData uri="http://schemas.openxmlformats.org/presentationml/2006/ole">
            <mc:AlternateContent xmlns:mc="http://schemas.openxmlformats.org/markup-compatibility/2006">
              <mc:Choice xmlns:v="urn:schemas-microsoft-com:vml" Requires="v">
                <p:oleObj spid="_x0000_s2140" name="ワークシート" r:id="rId5" imgW="7181951" imgH="4429057" progId="Excel.Sheet.12">
                  <p:embed/>
                </p:oleObj>
              </mc:Choice>
              <mc:Fallback>
                <p:oleObj name="ワークシート" r:id="rId5" imgW="7181951" imgH="4429057" progId="Excel.Sheet.12">
                  <p:embed/>
                  <p:pic>
                    <p:nvPicPr>
                      <p:cNvPr id="0" name=""/>
                      <p:cNvPicPr/>
                      <p:nvPr/>
                    </p:nvPicPr>
                    <p:blipFill>
                      <a:blip r:embed="rId6"/>
                      <a:stretch>
                        <a:fillRect/>
                      </a:stretch>
                    </p:blipFill>
                    <p:spPr>
                      <a:xfrm>
                        <a:off x="467544" y="1124744"/>
                        <a:ext cx="7776864" cy="4429125"/>
                      </a:xfrm>
                      <a:prstGeom prst="rect">
                        <a:avLst/>
                      </a:prstGeom>
                    </p:spPr>
                  </p:pic>
                </p:oleObj>
              </mc:Fallback>
            </mc:AlternateContent>
          </a:graphicData>
        </a:graphic>
      </p:graphicFrame>
      <p:sp>
        <p:nvSpPr>
          <p:cNvPr id="6" name="角丸四角形吹き出し 2"/>
          <p:cNvSpPr>
            <a:spLocks noChangeArrowheads="1"/>
          </p:cNvSpPr>
          <p:nvPr/>
        </p:nvSpPr>
        <p:spPr bwMode="auto">
          <a:xfrm>
            <a:off x="3707904" y="2348880"/>
            <a:ext cx="5281534" cy="1152128"/>
          </a:xfrm>
          <a:prstGeom prst="wedgeRoundRectCallout">
            <a:avLst>
              <a:gd name="adj1" fmla="val 12328"/>
              <a:gd name="adj2" fmla="val 141804"/>
              <a:gd name="adj3" fmla="val 16667"/>
            </a:avLst>
          </a:prstGeom>
          <a:solidFill>
            <a:srgbClr val="FFC000"/>
          </a:solidFill>
          <a:ln>
            <a:noFill/>
          </a:ln>
          <a:extLst/>
        </p:spPr>
        <p:txBody>
          <a:bodyPr wrap="none" anchor="ctr"/>
          <a:lstStyle/>
          <a:p>
            <a:pPr algn="ctr"/>
            <a:r>
              <a:rPr kumimoji="1" lang="en-US" altLang="ja-JP" sz="2000" dirty="0" smtClean="0">
                <a:latin typeface="+mj-lt"/>
                <a:ea typeface="ＭＳ Ｐゴシック" pitchFamily="50" charset="-128"/>
              </a:rPr>
              <a:t>Economy in Power consumption by Air Saver</a:t>
            </a:r>
          </a:p>
          <a:p>
            <a:pPr marL="342900" indent="-342900">
              <a:buFont typeface="Wingdings"/>
              <a:buChar char="è"/>
            </a:pPr>
            <a:r>
              <a:rPr lang="en-US" altLang="ja-JP" sz="2000" dirty="0" smtClean="0">
                <a:latin typeface="+mj-lt"/>
                <a:ea typeface="ＭＳ Ｐゴシック" pitchFamily="50" charset="-128"/>
                <a:sym typeface="Wingdings" pitchFamily="2" charset="2"/>
              </a:rPr>
              <a:t>Around 5% reduction of total power</a:t>
            </a:r>
          </a:p>
          <a:p>
            <a:r>
              <a:rPr lang="en-US" altLang="ja-JP" sz="2000" dirty="0" smtClean="0">
                <a:latin typeface="+mj-lt"/>
                <a:ea typeface="ＭＳ Ｐゴシック" pitchFamily="50" charset="-128"/>
                <a:sym typeface="Wingdings" pitchFamily="2" charset="2"/>
              </a:rPr>
              <a:t>     consumption in the one factory</a:t>
            </a:r>
            <a:endParaRPr kumimoji="1" lang="en-US" altLang="ja-JP" sz="2000" dirty="0">
              <a:latin typeface="+mj-lt"/>
              <a:ea typeface="ＭＳ Ｐゴシック" pitchFamily="50" charset="-128"/>
            </a:endParaRPr>
          </a:p>
        </p:txBody>
      </p:sp>
      <p:sp>
        <p:nvSpPr>
          <p:cNvPr id="2" name="正方形/長方形 1"/>
          <p:cNvSpPr/>
          <p:nvPr/>
        </p:nvSpPr>
        <p:spPr bwMode="auto">
          <a:xfrm>
            <a:off x="1475656" y="1355774"/>
            <a:ext cx="432048" cy="3945434"/>
          </a:xfrm>
          <a:prstGeom prst="rect">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i="0" u="none" strike="noStrike" cap="none" normalizeH="0" baseline="0" dirty="0" smtClean="0">
                <a:ln>
                  <a:noFill/>
                </a:ln>
                <a:solidFill>
                  <a:schemeClr val="tx1"/>
                </a:solidFill>
                <a:effectLst/>
              </a:rPr>
              <a:t>Total</a:t>
            </a:r>
            <a:r>
              <a:rPr kumimoji="0" lang="ja-JP" altLang="en-US" i="0" u="none" strike="noStrike" cap="none" normalizeH="0" baseline="0" dirty="0" smtClean="0">
                <a:ln>
                  <a:noFill/>
                </a:ln>
                <a:solidFill>
                  <a:schemeClr val="tx1"/>
                </a:solidFill>
                <a:effectLst/>
              </a:rPr>
              <a:t>  </a:t>
            </a:r>
            <a:r>
              <a:rPr kumimoji="0" lang="en-US" altLang="ja-JP" i="0" u="none" strike="noStrike" cap="none" normalizeH="0" baseline="0" dirty="0" smtClean="0">
                <a:ln>
                  <a:noFill/>
                </a:ln>
                <a:solidFill>
                  <a:schemeClr val="tx1"/>
                </a:solidFill>
                <a:effectLst/>
              </a:rPr>
              <a:t>Power</a:t>
            </a:r>
            <a:r>
              <a:rPr kumimoji="0" lang="ja-JP" altLang="en-US" i="0" u="none" strike="noStrike" cap="none" normalizeH="0" baseline="0" dirty="0" smtClean="0">
                <a:ln>
                  <a:noFill/>
                </a:ln>
                <a:solidFill>
                  <a:schemeClr val="tx1"/>
                </a:solidFill>
                <a:effectLst/>
              </a:rPr>
              <a:t>  </a:t>
            </a:r>
            <a:r>
              <a:rPr kumimoji="0" lang="en-US" altLang="ja-JP" i="0" u="none" strike="noStrike" cap="none" normalizeH="0" baseline="0" dirty="0" smtClean="0">
                <a:ln>
                  <a:noFill/>
                </a:ln>
                <a:solidFill>
                  <a:schemeClr val="tx1"/>
                </a:solidFill>
                <a:effectLst/>
              </a:rPr>
              <a:t>consumption</a:t>
            </a:r>
            <a:endParaRPr kumimoji="0" lang="ja-JP" altLang="en-US"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432432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Default Design 1">
        <a:dk1>
          <a:srgbClr val="000000"/>
        </a:dk1>
        <a:lt1>
          <a:srgbClr val="FFFFFF"/>
        </a:lt1>
        <a:dk2>
          <a:srgbClr val="070C3C"/>
        </a:dk2>
        <a:lt2>
          <a:srgbClr val="999999"/>
        </a:lt2>
        <a:accent1>
          <a:srgbClr val="8C7B70"/>
        </a:accent1>
        <a:accent2>
          <a:srgbClr val="00A3F0"/>
        </a:accent2>
        <a:accent3>
          <a:srgbClr val="FFFFFF"/>
        </a:accent3>
        <a:accent4>
          <a:srgbClr val="000000"/>
        </a:accent4>
        <a:accent5>
          <a:srgbClr val="C5BFBB"/>
        </a:accent5>
        <a:accent6>
          <a:srgbClr val="0093D9"/>
        </a:accent6>
        <a:hlink>
          <a:srgbClr val="FF660F"/>
        </a:hlink>
        <a:folHlink>
          <a:srgbClr val="0070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RExplaination xmlns="73d93b3b-7450-45a6-ad56-5709e3d732e7" xsi:nil="true"/>
    <Sectors xmlns="73d93b3b-7450-45a6-ad56-5709e3d732e7">
      <Value>Industrial</Value>
    </Sectors>
    <VersionedBy xmlns="73d93b3b-7450-45a6-ad56-5709e3d732e7">i:0#.f|sql-membershipprovider|tamara</VersionedBy>
    <Groups xmlns="73d93b3b-7450-45a6-ad56-5709e3d732e7">
      <Value>be9e06f4-daa0-48f4-84ce-56cd081a739f</Value>
    </Groups>
    <IsUnlisted xmlns="73d93b3b-7450-45a6-ad56-5709e3d732e7">false</IsUnlisted>
    <GroupFolders xmlns="896bb7b3-b24b-4645-9abf-7e2d2c3f2d93">
      <Value>f18fcdd3-adda-49f6-aa8b-d1a635ae06ed</Value>
    </GroupFolders>
    <Tags xmlns="73d93b3b-7450-45a6-ad56-5709e3d732e7">
      <Value>Industrial Advisory Committee</Value>
      <Value>Product Council</Value>
      <Value>Compressed air</Value>
    </Tags>
    <Functions xmlns="73d93b3b-7450-45a6-ad56-5709e3d732e7">
      <Value>Non-Function Specific</Value>
    </Functions>
    <Resources xmlns="73d93b3b-7450-45a6-ad56-5709e3d732e7"/>
    <Topics xmlns="73d93b3b-7450-45a6-ad56-5709e3d732e7"/>
    <FileSummary xmlns="73d93b3b-7450-45a6-ad56-5709e3d732e7">&lt;p&gt;SBW ASU Investigations Product Council PPT &amp;ndash; 1.24.17&lt;/p&gt;</FileSummary>
    <ThumbnailUrl xmlns="73d93b3b-7450-45a6-ad56-5709e3d732e7">/Assets/Images/thumb1.png</ThumbnailUrl>
    <ViewCount xmlns="73d93b3b-7450-45a6-ad56-5709e3d732e7">6</ViewCount>
    <Versioned xmlns="73d93b3b-7450-45a6-ad56-5709e3d732e7">2017-01-30T16:24:04+00:00</Versioned>
  </documentManagement>
</p:properties>
</file>

<file path=customXml/item3.xml><?xml version="1.0" encoding="utf-8"?>
<ct:contentTypeSchema xmlns:ct="http://schemas.microsoft.com/office/2006/metadata/contentType" xmlns:ma="http://schemas.microsoft.com/office/2006/metadata/properties/metaAttributes" ct:_="" ma:_="" ma:contentTypeName="ConduitFile" ma:contentTypeID="0x010100A37556A87F08394CA61F5501EB1683FF00E3975DFCDEDD7B47BEB16A52805B8F41" ma:contentTypeVersion="13" ma:contentTypeDescription="" ma:contentTypeScope="" ma:versionID="1675f94f03730f08915b85f00760df89">
  <xsd:schema xmlns:xsd="http://www.w3.org/2001/XMLSchema" xmlns:xs="http://www.w3.org/2001/XMLSchema" xmlns:p="http://schemas.microsoft.com/office/2006/metadata/properties" xmlns:ns2="73d93b3b-7450-45a6-ad56-5709e3d732e7" xmlns:ns3="896bb7b3-b24b-4645-9abf-7e2d2c3f2d93" targetNamespace="http://schemas.microsoft.com/office/2006/metadata/properties" ma:root="true" ma:fieldsID="37d35a651c000bf866c32e16fa8990e7" ns2:_="" ns3:_="">
    <xsd:import namespace="73d93b3b-7450-45a6-ad56-5709e3d732e7"/>
    <xsd:import namespace="896bb7b3-b24b-4645-9abf-7e2d2c3f2d93"/>
    <xsd:element name="properties">
      <xsd:complexType>
        <xsd:sequence>
          <xsd:element name="documentManagement">
            <xsd:complexType>
              <xsd:all>
                <xsd:element ref="ns2:Functions" minOccurs="0"/>
                <xsd:element ref="ns2:ICRExplaination" minOccurs="0"/>
                <xsd:element ref="ns2:FileSummary"/>
                <xsd:element ref="ns2:Resources" minOccurs="0"/>
                <xsd:element ref="ns2:Sectors" minOccurs="0"/>
                <xsd:element ref="ns2:Topics" minOccurs="0"/>
                <xsd:element ref="ns2:Tags" minOccurs="0"/>
                <xsd:element ref="ns2:Groups" minOccurs="0"/>
                <xsd:element ref="ns2:ViewCount"/>
                <xsd:element ref="ns2:Versioned" minOccurs="0"/>
                <xsd:element ref="ns2:VersionedBy" minOccurs="0"/>
                <xsd:element ref="ns3:GroupFolders" minOccurs="0"/>
                <xsd:element ref="ns2:IsUnlisted" minOccurs="0"/>
                <xsd:element ref="ns2:Thumbnail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93b3b-7450-45a6-ad56-5709e3d732e7" elementFormDefault="qualified">
    <xsd:import namespace="http://schemas.microsoft.com/office/2006/documentManagement/types"/>
    <xsd:import namespace="http://schemas.microsoft.com/office/infopath/2007/PartnerControls"/>
    <xsd:element name="Functions" ma:index="2" nillable="true" ma:displayName="Functions" ma:internalName="Functions" ma:requiredMultiChoice="true">
      <xsd:complexType>
        <xsd:complexContent>
          <xsd:extension base="dms:MultiChoice">
            <xsd:sequence>
              <xsd:element name="Value" maxOccurs="unbounded" minOccurs="0" nillable="true">
                <xsd:simpleType>
                  <xsd:restriction base="dms:Choice">
                    <xsd:enumeration value="Evaluation"/>
                    <xsd:enumeration value="Implementation"/>
                    <xsd:enumeration value="Marketing"/>
                    <xsd:enumeration value="Planning"/>
                    <xsd:enumeration value="Training"/>
                    <xsd:enumeration value="Non-Function Specific"/>
                    <xsd:enumeration value="Emerging Technology"/>
                  </xsd:restriction>
                </xsd:simpleType>
              </xsd:element>
            </xsd:sequence>
          </xsd:extension>
        </xsd:complexContent>
      </xsd:complexType>
    </xsd:element>
    <xsd:element name="ICRExplaination" ma:index="3" nillable="true" ma:displayName="ICRExplanation" ma:internalName="ICRExplaination">
      <xsd:simpleType>
        <xsd:restriction base="dms:Note">
          <xsd:maxLength value="255"/>
        </xsd:restriction>
      </xsd:simpleType>
    </xsd:element>
    <xsd:element name="FileSummary" ma:index="4" ma:displayName="ICRSummary" ma:internalName="FileSummary">
      <xsd:simpleType>
        <xsd:restriction base="dms:Note">
          <xsd:maxLength value="255"/>
        </xsd:restriction>
      </xsd:simpleType>
    </xsd:element>
    <xsd:element name="Resources" ma:index="5" nillable="true" ma:displayName="Resources" ma:internalName="Resources">
      <xsd:complexType>
        <xsd:complexContent>
          <xsd:extension base="dms:MultiChoice">
            <xsd:sequence>
              <xsd:element name="Value" maxOccurs="unbounded" minOccurs="0" nillable="true">
                <xsd:simpleType>
                  <xsd:restriction base="dms:Choice">
                    <xsd:enumeration value="Agendas"/>
                    <xsd:enumeration value="Calculators"/>
                    <xsd:enumeration value="Case studies"/>
                    <xsd:enumeration value="Charters"/>
                    <xsd:enumeration value="Contact lists"/>
                    <xsd:enumeration value="Contracts"/>
                    <xsd:enumeration value="Legislation"/>
                    <xsd:enumeration value="Meeting Minutes"/>
                    <xsd:enumeration value="Press Releases"/>
                    <xsd:enumeration value="Proposals"/>
                    <xsd:enumeration value="Protocols"/>
                    <xsd:enumeration value="Reports"/>
                    <xsd:enumeration value="Research"/>
                    <xsd:enumeration value="Sample Forms"/>
                    <xsd:enumeration value="Marketing Materials"/>
                    <xsd:enumeration value="Style Guides"/>
                    <xsd:enumeration value="Technology Reviews"/>
                    <xsd:enumeration value="Training materials"/>
                  </xsd:restriction>
                </xsd:simpleType>
              </xsd:element>
            </xsd:sequence>
          </xsd:extension>
        </xsd:complexContent>
      </xsd:complexType>
    </xsd:element>
    <xsd:element name="Sectors" ma:index="6" nillable="true" ma:displayName="Sectors" ma:internalName="Sectors" ma:requiredMultiChoice="true">
      <xsd:complexType>
        <xsd:complexContent>
          <xsd:extension base="dms:MultiChoice">
            <xsd:sequence>
              <xsd:element name="Value" maxOccurs="unbounded" minOccurs="0" nillable="true">
                <xsd:simpleType>
                  <xsd:restriction base="dms:Choice">
                    <xsd:enumeration value="All Sectors"/>
                    <xsd:enumeration value="Agricultural"/>
                    <xsd:enumeration value="Commercial"/>
                    <xsd:enumeration value="Industrial"/>
                    <xsd:enumeration value="Residential"/>
                    <xsd:enumeration value="Non-Sector Specific"/>
                    <xsd:enumeration value="Utility"/>
                    <xsd:enumeration value="Distributed Energy Resources"/>
                    <xsd:enumeration value="Transportation"/>
                    <xsd:enumeration value="NA"/>
                  </xsd:restriction>
                </xsd:simpleType>
              </xsd:element>
            </xsd:sequence>
          </xsd:extension>
        </xsd:complexContent>
      </xsd:complexType>
    </xsd:element>
    <xsd:element name="Topics" ma:index="7" nillable="true" ma:displayName="Topics" ma:internalName="Topics" ma:requiredMultiChoice="true">
      <xsd:complexType>
        <xsd:complexContent>
          <xsd:extension base="dms:MultiChoice">
            <xsd:sequence>
              <xsd:element name="Value" maxOccurs="unbounded" minOccurs="0" nillable="true">
                <xsd:simpleType>
                  <xsd:restriction base="dms:Choice">
                    <xsd:enumeration value="Appliances"/>
                    <xsd:enumeration value="Irrigation"/>
                    <xsd:enumeration value="Lighting"/>
                    <xsd:enumeration value="Construction"/>
                    <xsd:enumeration value="Refrigeration"/>
                    <xsd:enumeration value="Other"/>
                  </xsd:restriction>
                </xsd:simpleType>
              </xsd:element>
            </xsd:sequence>
          </xsd:extension>
        </xsd:complexContent>
      </xsd:complexType>
    </xsd:element>
    <xsd:element name="Tags" ma:index="8" nillable="true" ma:displayName="Tags" ma:description="Tags for a given ICR" ma:internalName="Tags">
      <xsd:complexType>
        <xsd:complexContent>
          <xsd:extension base="dms:MultiChoiceFillIn">
            <xsd:sequence>
              <xsd:element name="Value" maxOccurs="unbounded" minOccurs="0" nillable="true">
                <xsd:simpleType>
                  <xsd:union memberTypes="dms:Text">
                    <xsd:simpleType>
                      <xsd:restriction base="dms:Choice">
                        <xsd:enumeration value="N/A"/>
                      </xsd:restriction>
                    </xsd:simpleType>
                  </xsd:union>
                </xsd:simpleType>
              </xsd:element>
            </xsd:sequence>
          </xsd:extension>
        </xsd:complexContent>
      </xsd:complexType>
    </xsd:element>
    <xsd:element name="Groups" ma:index="9" nillable="true" ma:displayName="Groups" ma:description="Groups for a given ICR." ma:internalName="Groups">
      <xsd:complexType>
        <xsd:complexContent>
          <xsd:extension base="dms:MultiChoiceFillIn">
            <xsd:sequence>
              <xsd:element name="Value" maxOccurs="unbounded" minOccurs="0" nillable="true">
                <xsd:simpleType>
                  <xsd:union memberTypes="dms:Text">
                    <xsd:simpleType>
                      <xsd:restriction base="dms:Choice">
                        <xsd:enumeration value="N/A"/>
                      </xsd:restriction>
                    </xsd:simpleType>
                  </xsd:union>
                </xsd:simpleType>
              </xsd:element>
            </xsd:sequence>
          </xsd:extension>
        </xsd:complexContent>
      </xsd:complexType>
    </xsd:element>
    <xsd:element name="ViewCount" ma:index="11" ma:displayName="ViewCount" ma:default="0" ma:internalName="ViewCount" ma:percentage="FALSE">
      <xsd:simpleType>
        <xsd:restriction base="dms:Number">
          <xsd:minInclusive value="0"/>
        </xsd:restriction>
      </xsd:simpleType>
    </xsd:element>
    <xsd:element name="Versioned" ma:index="12" nillable="true" ma:displayName="Versioned" ma:description="Used when versioning an ICR - the date/time when the version was updated." ma:format="DateTime" ma:internalName="Versioned">
      <xsd:simpleType>
        <xsd:restriction base="dms:DateTime"/>
      </xsd:simpleType>
    </xsd:element>
    <xsd:element name="VersionedBy" ma:index="13" nillable="true" ma:displayName="VersionedBy" ma:description="Used when versioning an ICR - the person that updated the version." ma:internalName="VersionedBy">
      <xsd:simpleType>
        <xsd:restriction base="dms:Text">
          <xsd:maxLength value="255"/>
        </xsd:restriction>
      </xsd:simpleType>
    </xsd:element>
    <xsd:element name="IsUnlisted" ma:index="21" nillable="true" ma:displayName="IsUnlisted" ma:default="0" ma:description="Defines whether or not a resource is publicly listed or semi-private." ma:internalName="IsUnlisted">
      <xsd:simpleType>
        <xsd:restriction base="dms:Boolean"/>
      </xsd:simpleType>
    </xsd:element>
    <xsd:element name="ThumbnailUrl" ma:index="22" nillable="true" ma:displayName="ThumbnailUrl" ma:internalName="ThumbnailUrl">
      <xsd:simpleType>
        <xsd:restriction base="dms:Text">
          <xsd:maxLength value="255"/>
        </xsd:restriction>
      </xsd:simpleType>
    </xsd:element>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6bb7b3-b24b-4645-9abf-7e2d2c3f2d93" elementFormDefault="qualified">
    <xsd:import namespace="http://schemas.microsoft.com/office/2006/documentManagement/types"/>
    <xsd:import namespace="http://schemas.microsoft.com/office/infopath/2007/PartnerControls"/>
    <xsd:element name="GroupFolders" ma:index="20" nillable="true" ma:displayName="GroupFolders" ma:description="Group folders for a given ICR." ma:internalName="GroupFolders">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262EB-D0B7-42B0-BE20-80864F5AD903}"/>
</file>

<file path=customXml/itemProps2.xml><?xml version="1.0" encoding="utf-8"?>
<ds:datastoreItem xmlns:ds="http://schemas.openxmlformats.org/officeDocument/2006/customXml" ds:itemID="{768A981B-5299-4DCA-B43F-C6D2C3346BE3}"/>
</file>

<file path=customXml/itemProps3.xml><?xml version="1.0" encoding="utf-8"?>
<ds:datastoreItem xmlns:ds="http://schemas.openxmlformats.org/officeDocument/2006/customXml" ds:itemID="{A1D981A6-E795-4F04-B6E9-55746E1DF34B}"/>
</file>

<file path=docProps/app.xml><?xml version="1.0" encoding="utf-8"?>
<Properties xmlns="http://schemas.openxmlformats.org/officeDocument/2006/extended-properties" xmlns:vt="http://schemas.openxmlformats.org/officeDocument/2006/docPropsVTypes">
  <Template/>
  <TotalTime>0</TotalTime>
  <Words>2376</Words>
  <Application>Microsoft Office PowerPoint</Application>
  <PresentationFormat>On-screen Show (4:3)</PresentationFormat>
  <Paragraphs>464</Paragraphs>
  <Slides>35</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6" baseType="lpstr">
      <vt:lpstr>Meiryo UI</vt:lpstr>
      <vt:lpstr>ＭＳ Ｐゴシック</vt:lpstr>
      <vt:lpstr>ＭＳ Ｐ明朝</vt:lpstr>
      <vt:lpstr>Arial</vt:lpstr>
      <vt:lpstr>Calibri</vt:lpstr>
      <vt:lpstr>Times</vt:lpstr>
      <vt:lpstr>Times New Roman</vt:lpstr>
      <vt:lpstr>Wingdings</vt:lpstr>
      <vt:lpstr>PH</vt:lpstr>
      <vt:lpstr>ワークシート</vt:lpstr>
      <vt:lpstr>Photo Editor Photo</vt:lpstr>
      <vt:lpstr>Air Saving Unit contributes to product quality improvements and sustainability programs.</vt:lpstr>
      <vt:lpstr>Who is Parker Hannifin Corporation?</vt:lpstr>
      <vt:lpstr>PowerPoint Presentation</vt:lpstr>
      <vt:lpstr>PowerPoint Presentation</vt:lpstr>
      <vt:lpstr>PowerPoint Presentation</vt:lpstr>
      <vt:lpstr>Air Saver Unit How does it work</vt:lpstr>
      <vt:lpstr>PowerPoint Presentation</vt:lpstr>
      <vt:lpstr>Air Saver Unit Value proposition</vt:lpstr>
      <vt:lpstr>Value Proposition of Air Saver Unit</vt:lpstr>
      <vt:lpstr>PowerPoint Presentation</vt:lpstr>
      <vt:lpstr>PowerPoint Presentation</vt:lpstr>
      <vt:lpstr>Pneumatic pilot operated (ASV200, 2000, 5000, 13000, 15000) </vt:lpstr>
      <vt:lpstr>Electric operated (ASC500/ASO500)</vt:lpstr>
      <vt:lpstr>PowerPoint Presentation</vt:lpstr>
      <vt:lpstr>Air Saver Unit Technical data</vt:lpstr>
      <vt:lpstr>Air Saver Unit Technical Data – Product portfolio</vt:lpstr>
      <vt:lpstr>PowerPoint Presentation</vt:lpstr>
      <vt:lpstr>Air Saver Unit Applications to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Parker Energy Saving Products &amp; Tools</vt:lpstr>
      <vt:lpstr>Other Parker Energy Saving Products &amp; Tools</vt:lpstr>
      <vt:lpstr>Federal Mogul – Air Saver (dB) Flow Test Report</vt:lpstr>
      <vt:lpstr>Plant Engineering Product of the Year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SBW ASU Investigations Product Council PPT – 1.24.17</dc:title>
  <dc:creator/>
  <cp:lastModifiedBy/>
  <cp:revision>1</cp:revision>
  <dcterms:created xsi:type="dcterms:W3CDTF">2010-06-08T15:34:20Z</dcterms:created>
  <dcterms:modified xsi:type="dcterms:W3CDTF">2017-01-24T18:06:07Z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0x010100A37556A87F08394CA61F5501EB1683FF00E3975DFCDEDD7B47BEB16A52805B8F41</vt:lpwstr>
  </property>
</Properties>
</file>