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5" r:id="rId1"/>
  </p:sldMasterIdLst>
  <p:notesMasterIdLst>
    <p:notesMasterId r:id="rId19"/>
  </p:notesMasterIdLst>
  <p:handoutMasterIdLst>
    <p:handoutMasterId r:id="rId20"/>
  </p:handoutMasterIdLst>
  <p:sldIdLst>
    <p:sldId id="256" r:id="rId2"/>
    <p:sldId id="425" r:id="rId3"/>
    <p:sldId id="282" r:id="rId4"/>
    <p:sldId id="424" r:id="rId5"/>
    <p:sldId id="393" r:id="rId6"/>
    <p:sldId id="418" r:id="rId7"/>
    <p:sldId id="417" r:id="rId8"/>
    <p:sldId id="419" r:id="rId9"/>
    <p:sldId id="414" r:id="rId10"/>
    <p:sldId id="413" r:id="rId11"/>
    <p:sldId id="421" r:id="rId12"/>
    <p:sldId id="391" r:id="rId13"/>
    <p:sldId id="423" r:id="rId14"/>
    <p:sldId id="390" r:id="rId15"/>
    <p:sldId id="422" r:id="rId16"/>
    <p:sldId id="415" r:id="rId17"/>
    <p:sldId id="416" r:id="rId18"/>
  </p:sldIdLst>
  <p:sldSz cx="9144000" cy="6858000" type="screen4x3"/>
  <p:notesSz cx="7010400" cy="9296400"/>
  <p:embeddedFontLst>
    <p:embeddedFont>
      <p:font typeface="Swis721 BT" panose="020B0504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Baker" initials="MB" lastIdx="8" clrIdx="0"/>
  <p:cmAuthor id="1" name="Bob K. Tingleff" initials="BK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D70"/>
    <a:srgbClr val="789B68"/>
    <a:srgbClr val="A9A475"/>
    <a:srgbClr val="B0A793"/>
    <a:srgbClr val="266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784" autoAdjust="0"/>
    <p:restoredTop sz="87648" autoAdjust="0"/>
  </p:normalViewPr>
  <p:slideViewPr>
    <p:cSldViewPr>
      <p:cViewPr>
        <p:scale>
          <a:sx n="120" d="100"/>
          <a:sy n="120" d="100"/>
        </p:scale>
        <p:origin x="-137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343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42E32FDC-1EAA-4BD6-96D7-0CB849417F8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E1356BBD-8264-42D7-AC37-24E19C738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69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42743BE2-E163-4DBE-A217-72A35ADCAA0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15C23611-BB60-4DBC-A07A-CA9A6B74F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9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3611-BB60-4DBC-A07A-CA9A6B74F4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21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Rough </a:t>
            </a:r>
            <a:r>
              <a:rPr lang="en-US" dirty="0" smtClean="0"/>
              <a:t>calculations – ASU list prices</a:t>
            </a:r>
            <a:r>
              <a:rPr lang="en-US" baseline="0" dirty="0" smtClean="0"/>
              <a:t> were preliminary – may not be final</a:t>
            </a:r>
          </a:p>
          <a:p>
            <a:r>
              <a:rPr lang="en-US" baseline="0" dirty="0" smtClean="0"/>
              <a:t>Installation costs include </a:t>
            </a:r>
            <a:r>
              <a:rPr lang="en-US" baseline="0" dirty="0" smtClean="0"/>
              <a:t>labor &amp; materials</a:t>
            </a:r>
            <a:endParaRPr lang="en-US" baseline="0" dirty="0" smtClean="0"/>
          </a:p>
          <a:p>
            <a:r>
              <a:rPr lang="en-US" baseline="0" dirty="0" smtClean="0"/>
              <a:t>Set a target payback period of 3 years</a:t>
            </a:r>
          </a:p>
          <a:p>
            <a:r>
              <a:rPr lang="en-US" baseline="0" dirty="0" smtClean="0"/>
              <a:t>Assumptions:</a:t>
            </a:r>
          </a:p>
          <a:p>
            <a:r>
              <a:rPr lang="en-US" baseline="0" dirty="0" smtClean="0"/>
              <a:t>   20 kW/100 cfm (screw compressor)</a:t>
            </a:r>
          </a:p>
          <a:p>
            <a:r>
              <a:rPr lang="en-US" baseline="0" dirty="0" smtClean="0"/>
              <a:t>   $0.065/kWh –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electric cost in NW</a:t>
            </a:r>
          </a:p>
          <a:p>
            <a:r>
              <a:rPr lang="en-US" baseline="0" dirty="0" smtClean="0"/>
              <a:t>   4160 hours/year operation (2 shifts)</a:t>
            </a:r>
            <a:endParaRPr lang="en-US" baseline="0" dirty="0" smtClean="0"/>
          </a:p>
          <a:p>
            <a:r>
              <a:rPr lang="en-US" baseline="0" dirty="0" smtClean="0"/>
              <a:t>   3-yr </a:t>
            </a:r>
            <a:r>
              <a:rPr lang="en-US" baseline="0" dirty="0" smtClean="0"/>
              <a:t>payback</a:t>
            </a:r>
          </a:p>
          <a:p>
            <a:r>
              <a:rPr lang="en-US" baseline="0" dirty="0" smtClean="0"/>
              <a:t>Backed into the %flow reduction from rated </a:t>
            </a:r>
            <a:r>
              <a:rPr lang="en-US" baseline="0" dirty="0" smtClean="0"/>
              <a:t>cfm required </a:t>
            </a:r>
            <a:r>
              <a:rPr lang="en-US" baseline="0" dirty="0" smtClean="0"/>
              <a:t>of each ASU</a:t>
            </a:r>
          </a:p>
          <a:p>
            <a:r>
              <a:rPr lang="en-US" baseline="0" dirty="0" smtClean="0"/>
              <a:t>All but the ASV200 should be able to meet the required flow reduction for 3-yr </a:t>
            </a:r>
            <a:r>
              <a:rPr lang="en-US" baseline="0" dirty="0" smtClean="0"/>
              <a:t>payback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3611-BB60-4DBC-A07A-CA9A6B74F4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19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3611-BB60-4DBC-A07A-CA9A6B74F45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01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Rough estimates – 1</a:t>
            </a:r>
            <a:r>
              <a:rPr lang="en-US" baseline="30000" dirty="0" smtClean="0"/>
              <a:t>st</a:t>
            </a:r>
            <a:r>
              <a:rPr lang="en-US" dirty="0" smtClean="0"/>
              <a:t> two items probably most reliable</a:t>
            </a:r>
          </a:p>
          <a:p>
            <a:r>
              <a:rPr lang="en-US" dirty="0" smtClean="0"/>
              <a:t>Last item is conservative – could</a:t>
            </a:r>
            <a:r>
              <a:rPr lang="en-US" baseline="0" dirty="0" smtClean="0"/>
              <a:t> easily increase by 1/3</a:t>
            </a:r>
            <a:r>
              <a:rPr lang="en-US" baseline="30000" dirty="0" smtClean="0"/>
              <a:t>rd</a:t>
            </a:r>
            <a:r>
              <a:rPr lang="en-US" baseline="0" dirty="0" smtClean="0"/>
              <a:t> or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3611-BB60-4DBC-A07A-CA9A6B74F4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23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3611-BB60-4DBC-A07A-CA9A6B74F45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01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Engineered nozzles most direct competition, especially for smaller loads</a:t>
            </a:r>
            <a:r>
              <a:rPr lang="en-US" baseline="0" dirty="0" smtClean="0"/>
              <a:t> – multi-nozzles essentially fall in that category but are not generally fixed in place</a:t>
            </a:r>
          </a:p>
          <a:p>
            <a:r>
              <a:rPr lang="en-US" baseline="0" dirty="0" smtClean="0"/>
              <a:t>ASUs with multiple “fan-shaping” nozzles may compete with air knives</a:t>
            </a:r>
          </a:p>
          <a:p>
            <a:r>
              <a:rPr lang="en-US" baseline="0" dirty="0" smtClean="0"/>
              <a:t>Air wipes may be similar to air knives in that regard, just different configuration</a:t>
            </a:r>
          </a:p>
          <a:p>
            <a:r>
              <a:rPr lang="en-US" baseline="0" dirty="0" smtClean="0"/>
              <a:t>Air Jets could compete</a:t>
            </a:r>
          </a:p>
          <a:p>
            <a:r>
              <a:rPr lang="en-US" baseline="0" dirty="0" smtClean="0"/>
              <a:t>Air Amplifiers</a:t>
            </a:r>
          </a:p>
          <a:p>
            <a:r>
              <a:rPr lang="en-US" baseline="0" dirty="0" smtClean="0"/>
              <a:t>KEY POINTs: 1) Can ASUs be competitive with respect to end-use effectiveness in the various applications?; 2) Can ASUs &amp; listed devices be effective in conjunction?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3611-BB60-4DBC-A07A-CA9A6B74F4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07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3611-BB60-4DBC-A07A-CA9A6B74F45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01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3611-BB60-4DBC-A07A-CA9A6B74F4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61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3611-BB60-4DBC-A07A-CA9A6B74F4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5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3611-BB60-4DBC-A07A-CA9A6B74F45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01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r>
              <a:rPr lang="en-US" baseline="0" dirty="0" smtClean="0"/>
              <a:t> – </a:t>
            </a:r>
            <a:r>
              <a:rPr lang="en-US" baseline="0" dirty="0" smtClean="0"/>
              <a:t>Developed  the </a:t>
            </a:r>
            <a:r>
              <a:rPr lang="en-US" baseline="0" dirty="0" smtClean="0"/>
              <a:t>Compressed Air Management </a:t>
            </a:r>
            <a:r>
              <a:rPr lang="en-US" dirty="0"/>
              <a:t>Program </a:t>
            </a:r>
            <a:r>
              <a:rPr lang="en-US" dirty="0" smtClean="0"/>
              <a:t> in conjunction with PG&amp;E 18 </a:t>
            </a:r>
            <a:r>
              <a:rPr lang="en-US" dirty="0"/>
              <a:t>years </a:t>
            </a:r>
            <a:r>
              <a:rPr lang="en-US" dirty="0" smtClean="0"/>
              <a:t>ago </a:t>
            </a:r>
            <a:endParaRPr lang="en-US" baseline="0" dirty="0" smtClean="0"/>
          </a:p>
          <a:p>
            <a:r>
              <a:rPr lang="en-US" baseline="0" dirty="0" smtClean="0"/>
              <a:t> - PG&amp;E, Turlock Irrigation District, Silicon Valley Power (2 rounds) plus </a:t>
            </a:r>
            <a:r>
              <a:rPr lang="en-US" baseline="0" dirty="0" smtClean="0"/>
              <a:t>audits </a:t>
            </a:r>
            <a:r>
              <a:rPr lang="en-US" baseline="0" dirty="0" smtClean="0"/>
              <a:t>performed at pulp mills for BC Hydro</a:t>
            </a:r>
          </a:p>
          <a:p>
            <a:r>
              <a:rPr lang="en-US" baseline="0" dirty="0" smtClean="0"/>
              <a:t> - Measurement-based system </a:t>
            </a:r>
            <a:r>
              <a:rPr lang="en-US" baseline="0" dirty="0" smtClean="0"/>
              <a:t>audits paid for by utility</a:t>
            </a:r>
            <a:endParaRPr lang="en-US" baseline="0" dirty="0" smtClean="0"/>
          </a:p>
          <a:p>
            <a:r>
              <a:rPr lang="en-US" baseline="0" dirty="0" smtClean="0"/>
              <a:t> - Recommend system improvements</a:t>
            </a:r>
          </a:p>
          <a:p>
            <a:r>
              <a:rPr lang="en-US" baseline="0" dirty="0" smtClean="0"/>
              <a:t> - Incentive payments based on verified savings from post-installation measurements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Parker </a:t>
            </a:r>
            <a:r>
              <a:rPr lang="en-US" baseline="0" dirty="0" smtClean="0"/>
              <a:t>requested technology approval from </a:t>
            </a:r>
            <a:r>
              <a:rPr lang="en-US" baseline="0" dirty="0" smtClean="0"/>
              <a:t>NEEA toward end of 2015</a:t>
            </a:r>
            <a:endParaRPr lang="en-US" baseline="0" dirty="0" smtClean="0"/>
          </a:p>
          <a:p>
            <a:r>
              <a:rPr lang="en-US" dirty="0" smtClean="0"/>
              <a:t>Geoff got a recommendation to contact SBW for technical assistance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3611-BB60-4DBC-A07A-CA9A6B74F4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06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3611-BB60-4DBC-A07A-CA9A6B74F45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0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Manifold</a:t>
            </a:r>
          </a:p>
          <a:p>
            <a:r>
              <a:rPr lang="en-US" dirty="0" smtClean="0"/>
              <a:t>Meter</a:t>
            </a:r>
          </a:p>
          <a:p>
            <a:r>
              <a:rPr lang="en-US" dirty="0" smtClean="0"/>
              <a:t>ASU</a:t>
            </a:r>
          </a:p>
          <a:p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3611-BB60-4DBC-A07A-CA9A6B74F4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2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3611-BB60-4DBC-A07A-CA9A6B74F4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25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&amp; quickly</a:t>
            </a:r>
            <a:r>
              <a:rPr lang="en-US" baseline="0" dirty="0" smtClean="0"/>
              <a:t> describe “ON” &amp; “OFF” adjustment screws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3611-BB60-4DBC-A07A-CA9A6B74F4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line corresponds to a constant “ON” adjustment</a:t>
            </a:r>
          </a:p>
          <a:p>
            <a:r>
              <a:rPr lang="en-US" dirty="0" smtClean="0"/>
              <a:t>Each value on the x-axis corresponds</a:t>
            </a:r>
            <a:r>
              <a:rPr lang="en-US" baseline="0" dirty="0" smtClean="0"/>
              <a:t> to a constant “OFF” adjustment</a:t>
            </a:r>
          </a:p>
          <a:p>
            <a:r>
              <a:rPr lang="en-US" baseline="0" dirty="0" smtClean="0"/>
              <a:t>Topmost blue line is open blow (all “ON”, no “OFF”)</a:t>
            </a:r>
          </a:p>
          <a:p>
            <a:r>
              <a:rPr lang="en-US" baseline="0" dirty="0" smtClean="0"/>
              <a:t>Data collected by adjusting “ON” setting, then stepping through “OFF” settings</a:t>
            </a:r>
          </a:p>
          <a:p>
            <a:r>
              <a:rPr lang="en-US" baseline="0" dirty="0" smtClean="0"/>
              <a:t>More “ON” turns reduces flow</a:t>
            </a:r>
          </a:p>
          <a:p>
            <a:r>
              <a:rPr lang="en-US" baseline="0" dirty="0" smtClean="0"/>
              <a:t>More “OFF” turns increases </a:t>
            </a:r>
            <a:r>
              <a:rPr lang="en-US" baseline="0" dirty="0" smtClean="0"/>
              <a:t>flow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3611-BB60-4DBC-A07A-CA9A6B74F4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results for ASV5000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3611-BB60-4DBC-A07A-CA9A6B74F4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rgbClr val="B0A79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grpSp>
        <p:nvGrpSpPr>
          <p:cNvPr id="167959" name="Group 23"/>
          <p:cNvGrpSpPr>
            <a:grpSpLocks/>
          </p:cNvGrpSpPr>
          <p:nvPr/>
        </p:nvGrpSpPr>
        <p:grpSpPr bwMode="auto">
          <a:xfrm>
            <a:off x="0" y="1066800"/>
            <a:ext cx="9144000" cy="3157538"/>
            <a:chOff x="0" y="672"/>
            <a:chExt cx="5760" cy="1989"/>
          </a:xfrm>
        </p:grpSpPr>
        <p:sp>
          <p:nvSpPr>
            <p:cNvPr id="16794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rgbClr val="26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167957" name="Group 21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67942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rgbClr val="789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67943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rgbClr val="B0A7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67944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rgbClr val="B0A7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67945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rgbClr val="26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67946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rgbClr val="789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67947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rgbClr val="B0A7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67948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rgbClr val="26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67949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rgbClr val="789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67950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rgbClr val="B0A7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67951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rgbClr val="789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67952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666D7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67953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1828800" y="6397625"/>
            <a:ext cx="5486400" cy="365125"/>
          </a:xfrm>
        </p:spPr>
        <p:txBody>
          <a:bodyPr/>
          <a:lstStyle>
            <a:lvl1pPr>
              <a:defRPr>
                <a:solidFill>
                  <a:srgbClr val="666D7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67954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397625"/>
            <a:ext cx="685800" cy="365125"/>
          </a:xfrm>
        </p:spPr>
        <p:txBody>
          <a:bodyPr/>
          <a:lstStyle>
            <a:lvl1pPr>
              <a:defRPr>
                <a:solidFill>
                  <a:srgbClr val="666D70"/>
                </a:solidFill>
              </a:defRPr>
            </a:lvl1pPr>
          </a:lstStyle>
          <a:p>
            <a:fld id="{F2967874-CE64-47C4-84B7-40FA903CD70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79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895600" y="1828800"/>
            <a:ext cx="5791200" cy="2209800"/>
          </a:xfrm>
        </p:spPr>
        <p:txBody>
          <a:bodyPr lIns="91440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79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267200"/>
            <a:ext cx="5791200" cy="1752600"/>
          </a:xfrm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 sz="1800">
                <a:solidFill>
                  <a:srgbClr val="789B68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D87575-0905-4C68-B17C-2C48410E05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46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65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65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296B4F-0E55-40F8-9308-8363090D31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29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4AE88-10C5-4291-8423-B99EB8C58B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61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5F1F73-F8C0-42FD-8E5E-8EF43F9A6D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66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0BFDBB-FF94-4430-8153-CFACFD8140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83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429617-D82E-46AF-8FA7-74D06C5D4C9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29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7C5253-0727-4FD2-850C-71C28984893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75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5D2A40-BDBC-44C7-8C96-39AD3D6ADF5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76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F0E388-1708-4551-9413-A068398FE8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03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C81A4B-5BC5-46E7-B0A3-1D4ABD5CB7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63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7213" y="6397625"/>
            <a:ext cx="54848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0A793"/>
                </a:solidFill>
                <a:latin typeface="Swis721 Hv BT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7825" y="6397625"/>
            <a:ext cx="685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0A793"/>
                </a:solidFill>
                <a:latin typeface="Swis721 Hv BT" pitchFamily="34" charset="0"/>
              </a:defRPr>
            </a:lvl1pPr>
          </a:lstStyle>
          <a:p>
            <a:fld id="{55B74E7D-7737-46D5-837E-DE7A2FC66E0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gradFill rotWithShape="0">
            <a:gsLst>
              <a:gs pos="0">
                <a:srgbClr val="B0A79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412750" y="134938"/>
            <a:ext cx="7359650" cy="274637"/>
          </a:xfrm>
          <a:prstGeom prst="rect">
            <a:avLst/>
          </a:prstGeom>
          <a:gradFill rotWithShape="0">
            <a:gsLst>
              <a:gs pos="0">
                <a:srgbClr val="26665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409575" y="134938"/>
            <a:ext cx="138113" cy="141287"/>
          </a:xfrm>
          <a:prstGeom prst="rect">
            <a:avLst/>
          </a:prstGeom>
          <a:solidFill>
            <a:srgbClr val="B0A7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547688" y="0"/>
            <a:ext cx="139700" cy="138113"/>
          </a:xfrm>
          <a:prstGeom prst="rect">
            <a:avLst/>
          </a:prstGeom>
          <a:solidFill>
            <a:srgbClr val="B0A7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547688" y="134938"/>
            <a:ext cx="139700" cy="141287"/>
          </a:xfrm>
          <a:prstGeom prst="rect">
            <a:avLst/>
          </a:prstGeom>
          <a:solidFill>
            <a:srgbClr val="789B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66922" name="Rectangle 10"/>
          <p:cNvSpPr>
            <a:spLocks noChangeArrowheads="1"/>
          </p:cNvSpPr>
          <p:nvPr/>
        </p:nvSpPr>
        <p:spPr bwMode="auto">
          <a:xfrm>
            <a:off x="274638" y="274638"/>
            <a:ext cx="136525" cy="138112"/>
          </a:xfrm>
          <a:prstGeom prst="rect">
            <a:avLst/>
          </a:prstGeom>
          <a:solidFill>
            <a:srgbClr val="B0A7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131763" y="136525"/>
            <a:ext cx="141287" cy="138113"/>
          </a:xfrm>
          <a:prstGeom prst="rect">
            <a:avLst/>
          </a:prstGeom>
          <a:solidFill>
            <a:srgbClr val="266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6924" name="Rectangle 12"/>
          <p:cNvSpPr>
            <a:spLocks noChangeArrowheads="1"/>
          </p:cNvSpPr>
          <p:nvPr/>
        </p:nvSpPr>
        <p:spPr bwMode="auto">
          <a:xfrm>
            <a:off x="409575" y="271463"/>
            <a:ext cx="138113" cy="138112"/>
          </a:xfrm>
          <a:prstGeom prst="rect">
            <a:avLst/>
          </a:prstGeom>
          <a:solidFill>
            <a:srgbClr val="789B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274638" y="409575"/>
            <a:ext cx="136525" cy="136525"/>
          </a:xfrm>
          <a:prstGeom prst="rect">
            <a:avLst/>
          </a:prstGeom>
          <a:solidFill>
            <a:srgbClr val="789B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66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6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34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69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7625"/>
            <a:ext cx="1371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B0A793"/>
                </a:solidFill>
                <a:latin typeface="Swis721 Hv BT" pitchFamily="34" charset="0"/>
              </a:defRPr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89B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89B68"/>
          </a:solidFill>
          <a:latin typeface="Swis721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89B68"/>
          </a:solidFill>
          <a:latin typeface="Swis721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89B68"/>
          </a:solidFill>
          <a:latin typeface="Swis721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89B68"/>
          </a:solidFill>
          <a:latin typeface="Swis721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89B68"/>
          </a:solidFill>
          <a:latin typeface="Swis721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89B68"/>
          </a:solidFill>
          <a:latin typeface="Swis721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89B68"/>
          </a:solidFill>
          <a:latin typeface="Swis721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89B68"/>
          </a:solidFill>
          <a:latin typeface="Swis721 B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89B68"/>
        </a:buClr>
        <a:buSzPct val="75000"/>
        <a:buFont typeface="Wingdings" pitchFamily="2" charset="2"/>
        <a:buChar char="n"/>
        <a:defRPr sz="2400">
          <a:solidFill>
            <a:srgbClr val="666D70"/>
          </a:solidFill>
          <a:latin typeface="+mn-lt"/>
          <a:ea typeface="+mn-ea"/>
          <a:cs typeface="+mn-cs"/>
        </a:defRPr>
      </a:lvl1pPr>
      <a:lvl2pPr marL="796925" indent="-339725" algn="l" rtl="0" eaLnBrk="1" fontAlgn="base" hangingPunct="1">
        <a:spcBef>
          <a:spcPct val="20000"/>
        </a:spcBef>
        <a:spcAft>
          <a:spcPct val="0"/>
        </a:spcAft>
        <a:buClr>
          <a:srgbClr val="B0A793"/>
        </a:buClr>
        <a:buSzPct val="75000"/>
        <a:buFont typeface="Wingdings" pitchFamily="2" charset="2"/>
        <a:buChar char="¨"/>
        <a:defRPr sz="2000">
          <a:solidFill>
            <a:srgbClr val="666D70"/>
          </a:solidFill>
          <a:latin typeface="+mn-lt"/>
        </a:defRPr>
      </a:lvl2pPr>
      <a:lvl3pPr marL="1139825" indent="-228600" algn="l" rtl="0" eaLnBrk="1" fontAlgn="base" hangingPunct="1">
        <a:spcBef>
          <a:spcPct val="20000"/>
        </a:spcBef>
        <a:spcAft>
          <a:spcPct val="0"/>
        </a:spcAft>
        <a:buClr>
          <a:srgbClr val="789B68"/>
        </a:buClr>
        <a:buSzPct val="75000"/>
        <a:buFont typeface="Wingdings" pitchFamily="2" charset="2"/>
        <a:buChar char="n"/>
        <a:defRPr>
          <a:solidFill>
            <a:srgbClr val="666D70"/>
          </a:solidFill>
          <a:latin typeface="+mn-lt"/>
        </a:defRPr>
      </a:lvl3pPr>
      <a:lvl4pPr marL="1477963" indent="-223838" algn="l" rtl="0" eaLnBrk="1" fontAlgn="base" hangingPunct="1">
        <a:spcBef>
          <a:spcPct val="20000"/>
        </a:spcBef>
        <a:spcAft>
          <a:spcPct val="0"/>
        </a:spcAft>
        <a:buClr>
          <a:srgbClr val="B0A793"/>
        </a:buClr>
        <a:buSzPct val="75000"/>
        <a:buFont typeface="Wingdings" pitchFamily="2" charset="2"/>
        <a:buChar char="¨"/>
        <a:defRPr sz="1600">
          <a:solidFill>
            <a:srgbClr val="666D70"/>
          </a:solidFill>
          <a:latin typeface="+mn-lt"/>
        </a:defRPr>
      </a:lvl4pPr>
      <a:lvl5pPr marL="1831975" indent="-228600" algn="l" rtl="0" eaLnBrk="1" fontAlgn="base" hangingPunct="1">
        <a:spcBef>
          <a:spcPct val="20000"/>
        </a:spcBef>
        <a:spcAft>
          <a:spcPct val="0"/>
        </a:spcAft>
        <a:buClr>
          <a:srgbClr val="789B68"/>
        </a:buClr>
        <a:buSzPct val="75000"/>
        <a:buFont typeface="Wingdings" pitchFamily="2" charset="2"/>
        <a:buChar char="n"/>
        <a:defRPr sz="1400">
          <a:solidFill>
            <a:srgbClr val="666D70"/>
          </a:solidFill>
          <a:latin typeface="+mn-lt"/>
        </a:defRPr>
      </a:lvl5pPr>
      <a:lvl6pPr marL="2289175" indent="-228600" algn="l" rtl="0" eaLnBrk="1" fontAlgn="base" hangingPunct="1">
        <a:spcBef>
          <a:spcPct val="20000"/>
        </a:spcBef>
        <a:spcAft>
          <a:spcPct val="0"/>
        </a:spcAft>
        <a:buClr>
          <a:srgbClr val="789B68"/>
        </a:buClr>
        <a:buSzPct val="75000"/>
        <a:buFont typeface="Wingdings" pitchFamily="2" charset="2"/>
        <a:buChar char="n"/>
        <a:defRPr sz="1400">
          <a:solidFill>
            <a:srgbClr val="666D70"/>
          </a:solidFill>
          <a:latin typeface="+mn-lt"/>
        </a:defRPr>
      </a:lvl6pPr>
      <a:lvl7pPr marL="2746375" indent="-228600" algn="l" rtl="0" eaLnBrk="1" fontAlgn="base" hangingPunct="1">
        <a:spcBef>
          <a:spcPct val="20000"/>
        </a:spcBef>
        <a:spcAft>
          <a:spcPct val="0"/>
        </a:spcAft>
        <a:buClr>
          <a:srgbClr val="789B68"/>
        </a:buClr>
        <a:buSzPct val="75000"/>
        <a:buFont typeface="Wingdings" pitchFamily="2" charset="2"/>
        <a:buChar char="n"/>
        <a:defRPr sz="1400">
          <a:solidFill>
            <a:srgbClr val="666D70"/>
          </a:solidFill>
          <a:latin typeface="+mn-lt"/>
        </a:defRPr>
      </a:lvl7pPr>
      <a:lvl8pPr marL="3203575" indent="-228600" algn="l" rtl="0" eaLnBrk="1" fontAlgn="base" hangingPunct="1">
        <a:spcBef>
          <a:spcPct val="20000"/>
        </a:spcBef>
        <a:spcAft>
          <a:spcPct val="0"/>
        </a:spcAft>
        <a:buClr>
          <a:srgbClr val="789B68"/>
        </a:buClr>
        <a:buSzPct val="75000"/>
        <a:buFont typeface="Wingdings" pitchFamily="2" charset="2"/>
        <a:buChar char="n"/>
        <a:defRPr sz="1400">
          <a:solidFill>
            <a:srgbClr val="666D70"/>
          </a:solidFill>
          <a:latin typeface="+mn-lt"/>
        </a:defRPr>
      </a:lvl8pPr>
      <a:lvl9pPr marL="3660775" indent="-228600" algn="l" rtl="0" eaLnBrk="1" fontAlgn="base" hangingPunct="1">
        <a:spcBef>
          <a:spcPct val="20000"/>
        </a:spcBef>
        <a:spcAft>
          <a:spcPct val="0"/>
        </a:spcAft>
        <a:buClr>
          <a:srgbClr val="789B68"/>
        </a:buClr>
        <a:buSzPct val="75000"/>
        <a:buFont typeface="Wingdings" pitchFamily="2" charset="2"/>
        <a:buChar char="n"/>
        <a:defRPr sz="1400">
          <a:solidFill>
            <a:srgbClr val="666D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600200"/>
            <a:ext cx="6172200" cy="2743200"/>
          </a:xfrm>
        </p:spPr>
        <p:txBody>
          <a:bodyPr/>
          <a:lstStyle/>
          <a:p>
            <a:r>
              <a:rPr lang="en-US" sz="3200" dirty="0" smtClean="0"/>
              <a:t>NEEA Products Council Meeting</a:t>
            </a:r>
            <a:br>
              <a:rPr lang="en-US" sz="3200" dirty="0" smtClean="0"/>
            </a:br>
            <a:r>
              <a:rPr lang="en-US" sz="3200" dirty="0" smtClean="0"/>
              <a:t>Air Saving Unit Investigation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648200"/>
            <a:ext cx="5791200" cy="1371600"/>
          </a:xfrm>
        </p:spPr>
        <p:txBody>
          <a:bodyPr/>
          <a:lstStyle/>
          <a:p>
            <a:r>
              <a:rPr lang="en-US" dirty="0"/>
              <a:t>SBW Consulting</a:t>
            </a:r>
          </a:p>
          <a:p>
            <a:r>
              <a:rPr lang="en-US" dirty="0" smtClean="0"/>
              <a:t>January 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1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 </a:t>
            </a:r>
            <a:r>
              <a:rPr lang="en-US" dirty="0" smtClean="0"/>
              <a:t>– Cost Effectiveness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44" y="2057400"/>
            <a:ext cx="60102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065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181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Preliminary Findings</a:t>
            </a:r>
          </a:p>
          <a:p>
            <a:pPr>
              <a:spcAft>
                <a:spcPts val="2400"/>
              </a:spcAft>
            </a:pPr>
            <a:r>
              <a:rPr lang="en-US" sz="3200" dirty="0" smtClean="0"/>
              <a:t>Potential Regional Savings</a:t>
            </a: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Alternate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Technologies</a:t>
            </a:r>
          </a:p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Next Steps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9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Regional Savings Estimate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661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8770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71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181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Preliminary Findings</a:t>
            </a: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Potential Regional Savings</a:t>
            </a:r>
          </a:p>
          <a:p>
            <a:pPr>
              <a:spcAft>
                <a:spcPts val="2400"/>
              </a:spcAft>
            </a:pPr>
            <a:r>
              <a:rPr lang="en-US" sz="3200" dirty="0" smtClean="0"/>
              <a:t>Alternate </a:t>
            </a:r>
            <a:r>
              <a:rPr lang="en-US" sz="3200" dirty="0" smtClean="0"/>
              <a:t>Technologies</a:t>
            </a:r>
          </a:p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Next Steps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9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Technologies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58" y="1514474"/>
            <a:ext cx="6873542" cy="465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783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181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Preliminary Findings</a:t>
            </a: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Potential Regional Savings</a:t>
            </a: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Alternate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Technologies</a:t>
            </a:r>
          </a:p>
          <a:p>
            <a:r>
              <a:rPr lang="en-US" sz="3200" dirty="0" smtClean="0"/>
              <a:t>Next Steps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3895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ASU Field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Measurement based analysis</a:t>
            </a:r>
          </a:p>
          <a:p>
            <a:pPr lvl="2"/>
            <a:r>
              <a:rPr lang="en-US" dirty="0" smtClean="0"/>
              <a:t>Compressed air savings</a:t>
            </a:r>
          </a:p>
          <a:p>
            <a:pPr lvl="2"/>
            <a:r>
              <a:rPr lang="en-US" dirty="0" smtClean="0"/>
              <a:t>Cost effectiveness</a:t>
            </a:r>
          </a:p>
          <a:p>
            <a:pPr lvl="1"/>
            <a:r>
              <a:rPr lang="en-US" dirty="0" smtClean="0"/>
              <a:t>Observe end-use effectiveness</a:t>
            </a:r>
          </a:p>
          <a:p>
            <a:pPr lvl="1"/>
            <a:r>
              <a:rPr lang="en-US" dirty="0" smtClean="0"/>
              <a:t>Determine customer acceptance</a:t>
            </a:r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Participant recruitment</a:t>
            </a:r>
          </a:p>
          <a:p>
            <a:pPr lvl="1"/>
            <a:r>
              <a:rPr lang="en-US" dirty="0" smtClean="0"/>
              <a:t>Baseline &amp; Efficient case measurements</a:t>
            </a:r>
          </a:p>
          <a:p>
            <a:pPr lvl="1"/>
            <a:r>
              <a:rPr lang="en-US" dirty="0" smtClean="0"/>
              <a:t>Analysis &amp; reporting with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78056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Steps (as warranted)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814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Prepare Performance Specification based on flow interruption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Development of RTF Measures</a:t>
            </a:r>
          </a:p>
          <a:p>
            <a:r>
              <a:rPr lang="en-US" dirty="0" smtClean="0"/>
              <a:t>Informational &amp; Educational Outreach</a:t>
            </a:r>
          </a:p>
        </p:txBody>
      </p:sp>
    </p:spTree>
    <p:extLst>
      <p:ext uri="{BB962C8B-B14F-4D97-AF65-F5344CB8AC3E}">
        <p14:creationId xmlns:p14="http://schemas.microsoft.com/office/powerpoint/2010/main" val="75595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181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3200" dirty="0" smtClean="0"/>
              <a:t>Background</a:t>
            </a:r>
          </a:p>
          <a:p>
            <a:pPr>
              <a:spcAft>
                <a:spcPts val="2400"/>
              </a:spcAft>
            </a:pPr>
            <a:r>
              <a:rPr lang="en-US" sz="3200" dirty="0" smtClean="0"/>
              <a:t>Preliminary Findings</a:t>
            </a:r>
          </a:p>
          <a:p>
            <a:pPr>
              <a:spcAft>
                <a:spcPts val="2400"/>
              </a:spcAft>
            </a:pPr>
            <a:r>
              <a:rPr lang="en-US" sz="3200" dirty="0" smtClean="0"/>
              <a:t>Potential Regional Savings</a:t>
            </a:r>
          </a:p>
          <a:p>
            <a:pPr>
              <a:spcAft>
                <a:spcPts val="2400"/>
              </a:spcAft>
            </a:pPr>
            <a:r>
              <a:rPr lang="en-US" sz="3200" dirty="0" smtClean="0"/>
              <a:t>Alternate </a:t>
            </a:r>
            <a:r>
              <a:rPr lang="en-US" sz="3200" dirty="0" smtClean="0"/>
              <a:t>Technologies</a:t>
            </a:r>
          </a:p>
          <a:p>
            <a:r>
              <a:rPr lang="en-US" sz="3200" dirty="0" smtClean="0"/>
              <a:t>Next Steps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71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100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2800" dirty="0" smtClean="0"/>
              <a:t>SBW’s compressed air experience</a:t>
            </a:r>
          </a:p>
          <a:p>
            <a:pPr>
              <a:spcAft>
                <a:spcPts val="2400"/>
              </a:spcAft>
            </a:pPr>
            <a:r>
              <a:rPr lang="en-US" sz="2800" dirty="0" smtClean="0"/>
              <a:t>NEEA request to investigate efficiency potential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Visit to Parker </a:t>
            </a:r>
            <a:r>
              <a:rPr lang="en-US" sz="2800" dirty="0" err="1" smtClean="0"/>
              <a:t>Pneumatic’s</a:t>
            </a:r>
            <a:r>
              <a:rPr lang="en-US" sz="2800" dirty="0" smtClean="0"/>
              <a:t> lab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Test stand measurements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ASU familiarity</a:t>
            </a:r>
          </a:p>
        </p:txBody>
      </p:sp>
    </p:spTree>
    <p:extLst>
      <p:ext uri="{BB962C8B-B14F-4D97-AF65-F5344CB8AC3E}">
        <p14:creationId xmlns:p14="http://schemas.microsoft.com/office/powerpoint/2010/main" val="280658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181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pPr>
              <a:spcAft>
                <a:spcPts val="2400"/>
              </a:spcAft>
            </a:pPr>
            <a:r>
              <a:rPr lang="en-US" sz="3200" dirty="0" smtClean="0"/>
              <a:t>Preliminary Findings</a:t>
            </a: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Potential Regional Savings</a:t>
            </a:r>
          </a:p>
          <a:p>
            <a:pPr>
              <a:spcAft>
                <a:spcPts val="2400"/>
              </a:spcAft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Alternate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Technologies</a:t>
            </a:r>
          </a:p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Next Steps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3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Measurements – Test Stand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7188"/>
            <a:ext cx="5867400" cy="440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91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Measurements – Flow Meter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12" y="1620837"/>
            <a:ext cx="5792488" cy="433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46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Saving Unit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423065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Findings– Flow Reduction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1" y="1524001"/>
            <a:ext cx="489204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9606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Findings– Flow Reduction (cont.)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981200" y="1461053"/>
            <a:ext cx="4800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78649"/>
      </p:ext>
    </p:extLst>
  </p:cSld>
  <p:clrMapOvr>
    <a:masterClrMapping/>
  </p:clrMapOvr>
</p:sld>
</file>

<file path=ppt/theme/theme1.xml><?xml version="1.0" encoding="utf-8"?>
<a:theme xmlns:a="http://schemas.openxmlformats.org/drawingml/2006/main" name="sbw-template-watermark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Swis721 BT"/>
        <a:ea typeface=""/>
        <a:cs typeface=""/>
      </a:majorFont>
      <a:minorFont>
        <a:latin typeface="Swis721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RExplaination xmlns="73d93b3b-7450-45a6-ad56-5709e3d732e7" xsi:nil="true"/>
    <Sectors xmlns="73d93b3b-7450-45a6-ad56-5709e3d732e7">
      <Value>Industrial</Value>
    </Sectors>
    <VersionedBy xmlns="73d93b3b-7450-45a6-ad56-5709e3d732e7">i:0#.f|sql-membershipprovider|tamara</VersionedBy>
    <Groups xmlns="73d93b3b-7450-45a6-ad56-5709e3d732e7">
      <Value>be9e06f4-daa0-48f4-84ce-56cd081a739f</Value>
    </Groups>
    <IsUnlisted xmlns="73d93b3b-7450-45a6-ad56-5709e3d732e7">false</IsUnlisted>
    <GroupFolders xmlns="896bb7b3-b24b-4645-9abf-7e2d2c3f2d93">
      <Value>f18fcdd3-adda-49f6-aa8b-d1a635ae06ed</Value>
    </GroupFolders>
    <Tags xmlns="73d93b3b-7450-45a6-ad56-5709e3d732e7">
      <Value>Industrial Advisory Committee</Value>
      <Value>Product Council</Value>
      <Value>Compressed air</Value>
    </Tags>
    <Functions xmlns="73d93b3b-7450-45a6-ad56-5709e3d732e7">
      <Value>Non-Function Specific</Value>
    </Functions>
    <Resources xmlns="73d93b3b-7450-45a6-ad56-5709e3d732e7"/>
    <Topics xmlns="73d93b3b-7450-45a6-ad56-5709e3d732e7"/>
    <FileSummary xmlns="73d93b3b-7450-45a6-ad56-5709e3d732e7">&lt;p&gt;Air Saver Units &amp;ndash; Parker Hannifin Product Council PPT &amp;ndash; 1.24.17&lt;/p&gt;</FileSummary>
    <ThumbnailUrl xmlns="73d93b3b-7450-45a6-ad56-5709e3d732e7">/Assets/Images/thumb1.png</ThumbnailUrl>
    <ViewCount xmlns="73d93b3b-7450-45a6-ad56-5709e3d732e7">4</ViewCount>
    <Versioned xmlns="73d93b3b-7450-45a6-ad56-5709e3d732e7">2017-01-30T16:22:01+00:00</Versione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nduitFile" ma:contentTypeID="0x010100A37556A87F08394CA61F5501EB1683FF00E3975DFCDEDD7B47BEB16A52805B8F41" ma:contentTypeVersion="13" ma:contentTypeDescription="" ma:contentTypeScope="" ma:versionID="1675f94f03730f08915b85f00760df89">
  <xsd:schema xmlns:xsd="http://www.w3.org/2001/XMLSchema" xmlns:xs="http://www.w3.org/2001/XMLSchema" xmlns:p="http://schemas.microsoft.com/office/2006/metadata/properties" xmlns:ns2="73d93b3b-7450-45a6-ad56-5709e3d732e7" xmlns:ns3="896bb7b3-b24b-4645-9abf-7e2d2c3f2d93" targetNamespace="http://schemas.microsoft.com/office/2006/metadata/properties" ma:root="true" ma:fieldsID="37d35a651c000bf866c32e16fa8990e7" ns2:_="" ns3:_="">
    <xsd:import namespace="73d93b3b-7450-45a6-ad56-5709e3d732e7"/>
    <xsd:import namespace="896bb7b3-b24b-4645-9abf-7e2d2c3f2d93"/>
    <xsd:element name="properties">
      <xsd:complexType>
        <xsd:sequence>
          <xsd:element name="documentManagement">
            <xsd:complexType>
              <xsd:all>
                <xsd:element ref="ns2:Functions" minOccurs="0"/>
                <xsd:element ref="ns2:ICRExplaination" minOccurs="0"/>
                <xsd:element ref="ns2:FileSummary"/>
                <xsd:element ref="ns2:Resources" minOccurs="0"/>
                <xsd:element ref="ns2:Sectors" minOccurs="0"/>
                <xsd:element ref="ns2:Topics" minOccurs="0"/>
                <xsd:element ref="ns2:Tags" minOccurs="0"/>
                <xsd:element ref="ns2:Groups" minOccurs="0"/>
                <xsd:element ref="ns2:ViewCount"/>
                <xsd:element ref="ns2:Versioned" minOccurs="0"/>
                <xsd:element ref="ns2:VersionedBy" minOccurs="0"/>
                <xsd:element ref="ns3:GroupFolders" minOccurs="0"/>
                <xsd:element ref="ns2:IsUnlisted" minOccurs="0"/>
                <xsd:element ref="ns2:Thumbnail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93b3b-7450-45a6-ad56-5709e3d732e7" elementFormDefault="qualified">
    <xsd:import namespace="http://schemas.microsoft.com/office/2006/documentManagement/types"/>
    <xsd:import namespace="http://schemas.microsoft.com/office/infopath/2007/PartnerControls"/>
    <xsd:element name="Functions" ma:index="2" nillable="true" ma:displayName="Functions" ma:internalName="Functions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valuation"/>
                    <xsd:enumeration value="Implementation"/>
                    <xsd:enumeration value="Marketing"/>
                    <xsd:enumeration value="Planning"/>
                    <xsd:enumeration value="Training"/>
                    <xsd:enumeration value="Non-Function Specific"/>
                    <xsd:enumeration value="Emerging Technology"/>
                  </xsd:restriction>
                </xsd:simpleType>
              </xsd:element>
            </xsd:sequence>
          </xsd:extension>
        </xsd:complexContent>
      </xsd:complexType>
    </xsd:element>
    <xsd:element name="ICRExplaination" ma:index="3" nillable="true" ma:displayName="ICRExplanation" ma:internalName="ICRExplaination">
      <xsd:simpleType>
        <xsd:restriction base="dms:Note">
          <xsd:maxLength value="255"/>
        </xsd:restriction>
      </xsd:simpleType>
    </xsd:element>
    <xsd:element name="FileSummary" ma:index="4" ma:displayName="ICRSummary" ma:internalName="FileSummary">
      <xsd:simpleType>
        <xsd:restriction base="dms:Note">
          <xsd:maxLength value="255"/>
        </xsd:restriction>
      </xsd:simpleType>
    </xsd:element>
    <xsd:element name="Resources" ma:index="5" nillable="true" ma:displayName="Resources" ma:internalName="Resourc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endas"/>
                    <xsd:enumeration value="Calculators"/>
                    <xsd:enumeration value="Case studies"/>
                    <xsd:enumeration value="Charters"/>
                    <xsd:enumeration value="Contact lists"/>
                    <xsd:enumeration value="Contracts"/>
                    <xsd:enumeration value="Legislation"/>
                    <xsd:enumeration value="Meeting Minutes"/>
                    <xsd:enumeration value="Press Releases"/>
                    <xsd:enumeration value="Proposals"/>
                    <xsd:enumeration value="Protocols"/>
                    <xsd:enumeration value="Reports"/>
                    <xsd:enumeration value="Research"/>
                    <xsd:enumeration value="Sample Forms"/>
                    <xsd:enumeration value="Marketing Materials"/>
                    <xsd:enumeration value="Style Guides"/>
                    <xsd:enumeration value="Technology Reviews"/>
                    <xsd:enumeration value="Training materials"/>
                  </xsd:restriction>
                </xsd:simpleType>
              </xsd:element>
            </xsd:sequence>
          </xsd:extension>
        </xsd:complexContent>
      </xsd:complexType>
    </xsd:element>
    <xsd:element name="Sectors" ma:index="6" nillable="true" ma:displayName="Sectors" ma:internalName="Sectors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Sectors"/>
                    <xsd:enumeration value="Agricultural"/>
                    <xsd:enumeration value="Commercial"/>
                    <xsd:enumeration value="Industrial"/>
                    <xsd:enumeration value="Residential"/>
                    <xsd:enumeration value="Non-Sector Specific"/>
                    <xsd:enumeration value="Utility"/>
                    <xsd:enumeration value="Distributed Energy Resources"/>
                    <xsd:enumeration value="Transportation"/>
                    <xsd:enumeration value="NA"/>
                  </xsd:restriction>
                </xsd:simpleType>
              </xsd:element>
            </xsd:sequence>
          </xsd:extension>
        </xsd:complexContent>
      </xsd:complexType>
    </xsd:element>
    <xsd:element name="Topics" ma:index="7" nillable="true" ma:displayName="Topics" ma:internalName="Topics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liances"/>
                    <xsd:enumeration value="Irrigation"/>
                    <xsd:enumeration value="Lighting"/>
                    <xsd:enumeration value="Construction"/>
                    <xsd:enumeration value="Refrigeration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Tags" ma:index="8" nillable="true" ma:displayName="Tags" ma:description="Tags for a given ICR" ma:internalName="Tag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N/A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Groups" ma:index="9" nillable="true" ma:displayName="Groups" ma:description="Groups for a given ICR." ma:internalName="Group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N/A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ViewCount" ma:index="11" ma:displayName="ViewCount" ma:default="0" ma:internalName="ViewCount" ma:percentage="FALSE">
      <xsd:simpleType>
        <xsd:restriction base="dms:Number">
          <xsd:minInclusive value="0"/>
        </xsd:restriction>
      </xsd:simpleType>
    </xsd:element>
    <xsd:element name="Versioned" ma:index="12" nillable="true" ma:displayName="Versioned" ma:description="Used when versioning an ICR - the date/time when the version was updated." ma:format="DateTime" ma:internalName="Versioned">
      <xsd:simpleType>
        <xsd:restriction base="dms:DateTime"/>
      </xsd:simpleType>
    </xsd:element>
    <xsd:element name="VersionedBy" ma:index="13" nillable="true" ma:displayName="VersionedBy" ma:description="Used when versioning an ICR - the person that updated the version." ma:internalName="VersionedBy">
      <xsd:simpleType>
        <xsd:restriction base="dms:Text">
          <xsd:maxLength value="255"/>
        </xsd:restriction>
      </xsd:simpleType>
    </xsd:element>
    <xsd:element name="IsUnlisted" ma:index="21" nillable="true" ma:displayName="IsUnlisted" ma:default="0" ma:description="Defines whether or not a resource is publicly listed or semi-private." ma:internalName="IsUnlisted">
      <xsd:simpleType>
        <xsd:restriction base="dms:Boolean"/>
      </xsd:simpleType>
    </xsd:element>
    <xsd:element name="ThumbnailUrl" ma:index="22" nillable="true" ma:displayName="ThumbnailUrl" ma:internalName="ThumbnailUrl">
      <xsd:simpleType>
        <xsd:restriction base="dms:Text">
          <xsd:maxLength value="255"/>
        </xsd:restriction>
      </xsd:simpleType>
    </xsd:element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bb7b3-b24b-4645-9abf-7e2d2c3f2d93" elementFormDefault="qualified">
    <xsd:import namespace="http://schemas.microsoft.com/office/2006/documentManagement/types"/>
    <xsd:import namespace="http://schemas.microsoft.com/office/infopath/2007/PartnerControls"/>
    <xsd:element name="GroupFolders" ma:index="20" nillable="true" ma:displayName="GroupFolders" ma:description="Group folders for a given ICR." ma:internalName="GroupFolder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/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C937BF-945B-4F5F-877C-E48364C7D33C}"/>
</file>

<file path=customXml/itemProps2.xml><?xml version="1.0" encoding="utf-8"?>
<ds:datastoreItem xmlns:ds="http://schemas.openxmlformats.org/officeDocument/2006/customXml" ds:itemID="{D2F1A6AE-73DB-41CF-90FC-CB640D301F4A}"/>
</file>

<file path=customXml/itemProps3.xml><?xml version="1.0" encoding="utf-8"?>
<ds:datastoreItem xmlns:ds="http://schemas.openxmlformats.org/officeDocument/2006/customXml" ds:itemID="{8412D9B7-00C0-441D-9C94-419883C8F027}"/>
</file>

<file path=docProps/app.xml><?xml version="1.0" encoding="utf-8"?>
<Properties xmlns="http://schemas.openxmlformats.org/officeDocument/2006/extended-properties" xmlns:vt="http://schemas.openxmlformats.org/officeDocument/2006/docPropsVTypes">
  <Template>sbw-template-watermark</Template>
  <TotalTime>11155</TotalTime>
  <Words>564</Words>
  <Application>Microsoft Office PowerPoint</Application>
  <PresentationFormat>On-screen Show (4:3)</PresentationFormat>
  <Paragraphs>117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Swis721 Hv BT</vt:lpstr>
      <vt:lpstr>Swis721 BT</vt:lpstr>
      <vt:lpstr>Calibri</vt:lpstr>
      <vt:lpstr>Times New Roman</vt:lpstr>
      <vt:lpstr>Wingdings</vt:lpstr>
      <vt:lpstr>sbw-template-watermark</vt:lpstr>
      <vt:lpstr>NEEA Products Council Meeting Air Saving Unit Investigation</vt:lpstr>
      <vt:lpstr>Agenda</vt:lpstr>
      <vt:lpstr>Background</vt:lpstr>
      <vt:lpstr>Agenda</vt:lpstr>
      <vt:lpstr>Preliminary Measurements – Test Stand</vt:lpstr>
      <vt:lpstr>Preliminary Measurements – Flow Meter</vt:lpstr>
      <vt:lpstr>Air Saving Unit</vt:lpstr>
      <vt:lpstr>Preliminary Findings– Flow Reduction</vt:lpstr>
      <vt:lpstr>Preliminary Findings– Flow Reduction (cont.)</vt:lpstr>
      <vt:lpstr>Preliminary Findings – Cost Effectiveness</vt:lpstr>
      <vt:lpstr>Agenda</vt:lpstr>
      <vt:lpstr>Potential Regional Savings Estimate</vt:lpstr>
      <vt:lpstr>Agenda</vt:lpstr>
      <vt:lpstr>Competing Technologies</vt:lpstr>
      <vt:lpstr>Agenda</vt:lpstr>
      <vt:lpstr>Next Steps: ASU Field Tests</vt:lpstr>
      <vt:lpstr>Further Steps (as warranted)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Saver Units – Parker Hannifin Product Council PPT – 1.24.17</dc:title>
  <dc:creator>Bob K. Tingleff</dc:creator>
  <cp:lastModifiedBy>Lynn Qualmann</cp:lastModifiedBy>
  <cp:revision>474</cp:revision>
  <cp:lastPrinted>2017-01-24T01:39:21Z</cp:lastPrinted>
  <dcterms:created xsi:type="dcterms:W3CDTF">2016-02-03T21:26:57Z</dcterms:created>
  <dcterms:modified xsi:type="dcterms:W3CDTF">2017-01-24T01:42:23Z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0x010100A37556A87F08394CA61F5501EB1683FF00E3975DFCDEDD7B47BEB16A52805B8F41</vt:lpwstr>
  </property>
</Properties>
</file>