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xml" ContentType="application/vnd.openxmlformats-officedocument.themeOverride+xml"/>
  <Override PartName="/ppt/notesSlides/notesSlide3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9"/>
  </p:notesMasterIdLst>
  <p:handoutMasterIdLst>
    <p:handoutMasterId r:id="rId60"/>
  </p:handoutMasterIdLst>
  <p:sldIdLst>
    <p:sldId id="359" r:id="rId6"/>
    <p:sldId id="279" r:id="rId7"/>
    <p:sldId id="295" r:id="rId8"/>
    <p:sldId id="293" r:id="rId9"/>
    <p:sldId id="302" r:id="rId10"/>
    <p:sldId id="353" r:id="rId11"/>
    <p:sldId id="308" r:id="rId12"/>
    <p:sldId id="306" r:id="rId13"/>
    <p:sldId id="355" r:id="rId14"/>
    <p:sldId id="356" r:id="rId15"/>
    <p:sldId id="307" r:id="rId16"/>
    <p:sldId id="305" r:id="rId17"/>
    <p:sldId id="286" r:id="rId18"/>
    <p:sldId id="309" r:id="rId19"/>
    <p:sldId id="310" r:id="rId20"/>
    <p:sldId id="318" r:id="rId21"/>
    <p:sldId id="311" r:id="rId22"/>
    <p:sldId id="312" r:id="rId23"/>
    <p:sldId id="314" r:id="rId24"/>
    <p:sldId id="315" r:id="rId25"/>
    <p:sldId id="317" r:id="rId26"/>
    <p:sldId id="316" r:id="rId27"/>
    <p:sldId id="319" r:id="rId28"/>
    <p:sldId id="354" r:id="rId29"/>
    <p:sldId id="325" r:id="rId30"/>
    <p:sldId id="326" r:id="rId31"/>
    <p:sldId id="329" r:id="rId32"/>
    <p:sldId id="330" r:id="rId33"/>
    <p:sldId id="328" r:id="rId34"/>
    <p:sldId id="331" r:id="rId35"/>
    <p:sldId id="332" r:id="rId36"/>
    <p:sldId id="333" r:id="rId37"/>
    <p:sldId id="334" r:id="rId38"/>
    <p:sldId id="337" r:id="rId39"/>
    <p:sldId id="336" r:id="rId40"/>
    <p:sldId id="338" r:id="rId41"/>
    <p:sldId id="341" r:id="rId42"/>
    <p:sldId id="339" r:id="rId43"/>
    <p:sldId id="340" r:id="rId44"/>
    <p:sldId id="342" r:id="rId45"/>
    <p:sldId id="360" r:id="rId46"/>
    <p:sldId id="343" r:id="rId47"/>
    <p:sldId id="345" r:id="rId48"/>
    <p:sldId id="346" r:id="rId49"/>
    <p:sldId id="347" r:id="rId50"/>
    <p:sldId id="348" r:id="rId51"/>
    <p:sldId id="349" r:id="rId52"/>
    <p:sldId id="350" r:id="rId53"/>
    <p:sldId id="351" r:id="rId54"/>
    <p:sldId id="352" r:id="rId55"/>
    <p:sldId id="357" r:id="rId56"/>
    <p:sldId id="358" r:id="rId57"/>
    <p:sldId id="27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Cropp" initials="JC" lastIdx="9" clrIdx="0">
    <p:extLst>
      <p:ext uri="{19B8F6BF-5375-455C-9EA6-DF929625EA0E}">
        <p15:presenceInfo xmlns:p15="http://schemas.microsoft.com/office/powerpoint/2012/main" userId="S::Jeff.Cropp@cadmusgroup.com::9743a600-459e-4221-9402-b724be7e4f81" providerId="AD"/>
      </p:ext>
    </p:extLst>
  </p:cmAuthor>
  <p:cmAuthor id="2" name="Diane Sisk" initials="DS" lastIdx="1" clrIdx="1">
    <p:extLst>
      <p:ext uri="{19B8F6BF-5375-455C-9EA6-DF929625EA0E}">
        <p15:presenceInfo xmlns:p15="http://schemas.microsoft.com/office/powerpoint/2012/main" userId="S::Diane.Sisk@cadmusgroup.com::20bde2fd-6585-45f4-8b62-fb86d4275c7d" providerId="AD"/>
      </p:ext>
    </p:extLst>
  </p:cmAuthor>
  <p:cmAuthor id="3" name="Karen Horkitz" initials="KH" lastIdx="8" clrIdx="2">
    <p:extLst>
      <p:ext uri="{19B8F6BF-5375-455C-9EA6-DF929625EA0E}">
        <p15:presenceInfo xmlns:p15="http://schemas.microsoft.com/office/powerpoint/2012/main" userId="S::Karen.Horkitz@cadmusgroup.com::f03db6ab-f2b6-4ae6-9137-e655ab1067a5" providerId="AD"/>
      </p:ext>
    </p:extLst>
  </p:cmAuthor>
  <p:cmAuthor id="4" name="Aaron James" initials="AJ" lastIdx="7" clrIdx="3">
    <p:extLst>
      <p:ext uri="{19B8F6BF-5375-455C-9EA6-DF929625EA0E}">
        <p15:presenceInfo xmlns:p15="http://schemas.microsoft.com/office/powerpoint/2012/main" userId="S::ajames_neea.org#ext#@cadmus.onmicrosoft.com::26d299c4-1d20-4a31-9e94-441cfbd80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11A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Cropp" userId="9743a600-459e-4221-9402-b724be7e4f81" providerId="ADAL" clId="{609D00D3-60EB-46B8-8A17-EE4800A6D1E4}"/>
    <pc:docChg chg="modSld">
      <pc:chgData name="Jeff Cropp" userId="9743a600-459e-4221-9402-b724be7e4f81" providerId="ADAL" clId="{609D00D3-60EB-46B8-8A17-EE4800A6D1E4}" dt="2020-05-10T21:51:37.049" v="139" actId="14100"/>
      <pc:docMkLst>
        <pc:docMk/>
      </pc:docMkLst>
      <pc:sldChg chg="modSp">
        <pc:chgData name="Jeff Cropp" userId="9743a600-459e-4221-9402-b724be7e4f81" providerId="ADAL" clId="{609D00D3-60EB-46B8-8A17-EE4800A6D1E4}" dt="2020-05-10T21:51:37.049" v="139" actId="14100"/>
        <pc:sldMkLst>
          <pc:docMk/>
          <pc:sldMk cId="3603664022" sldId="309"/>
        </pc:sldMkLst>
        <pc:spChg chg="mod">
          <ac:chgData name="Jeff Cropp" userId="9743a600-459e-4221-9402-b724be7e4f81" providerId="ADAL" clId="{609D00D3-60EB-46B8-8A17-EE4800A6D1E4}" dt="2020-05-10T21:51:37.049" v="139" actId="14100"/>
          <ac:spMkLst>
            <pc:docMk/>
            <pc:sldMk cId="3603664022" sldId="309"/>
            <ac:spMk id="18" creationId="{CB3C0808-7798-4846-A640-646D14D34940}"/>
          </ac:spMkLst>
        </pc:spChg>
      </pc:sldChg>
    </pc:docChg>
  </pc:docChgLst>
  <pc:docChgLst>
    <pc:chgData name="Aaron James" userId="b83eabe1-2a99-48d5-bad2-88ec5b968e91" providerId="ADAL" clId="{CA9A618B-6500-4D07-8586-9B5ED3B81AEE}"/>
    <pc:docChg chg="modSld">
      <pc:chgData name="Aaron James" userId="b83eabe1-2a99-48d5-bad2-88ec5b968e91" providerId="ADAL" clId="{CA9A618B-6500-4D07-8586-9B5ED3B81AEE}" dt="2020-05-11T16:33:08.099" v="0" actId="20577"/>
      <pc:docMkLst>
        <pc:docMk/>
      </pc:docMkLst>
      <pc:sldChg chg="modSp">
        <pc:chgData name="Aaron James" userId="b83eabe1-2a99-48d5-bad2-88ec5b968e91" providerId="ADAL" clId="{CA9A618B-6500-4D07-8586-9B5ED3B81AEE}" dt="2020-05-11T16:33:08.099" v="0" actId="20577"/>
        <pc:sldMkLst>
          <pc:docMk/>
          <pc:sldMk cId="401187547" sldId="359"/>
        </pc:sldMkLst>
        <pc:spChg chg="mod">
          <ac:chgData name="Aaron James" userId="b83eabe1-2a99-48d5-bad2-88ec5b968e91" providerId="ADAL" clId="{CA9A618B-6500-4D07-8586-9B5ED3B81AEE}" dt="2020-05-11T16:33:08.099" v="0" actId="20577"/>
          <ac:spMkLst>
            <pc:docMk/>
            <pc:sldMk cId="401187547" sldId="359"/>
            <ac:spMk id="4" creationId="{F7FEAC76-5DA9-4319-AC6F-95F42E7D2BE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50_C56525F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52_CDE2359E.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156_7E27FE3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_157_FD1DA29F.xlsx"/></Relationships>
</file>

<file path=ppt/charts/_rels/chart19.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45_9967BA4E.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admus.sharepoint.com/sites/CP6766/Shared%20Documents/9%20-%20Analysis%20and%20Reporting/Reporting/Tables/Charts%20for%20Repor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83260691427839"/>
          <c:y val="5.0925925925925923E-2"/>
          <c:w val="0.73461185927815276"/>
          <c:h val="0.68139194226944155"/>
        </c:manualLayout>
      </c:layout>
      <c:barChart>
        <c:barDir val="col"/>
        <c:grouping val="clustered"/>
        <c:varyColors val="0"/>
        <c:ser>
          <c:idx val="1"/>
          <c:order val="0"/>
          <c:tx>
            <c:strRef>
              <c:f>'Regional Floor Area'!$A$8</c:f>
              <c:strCache>
                <c:ptCount val="1"/>
                <c:pt idx="0">
                  <c:v>2014</c:v>
                </c:pt>
              </c:strCache>
            </c:strRef>
          </c:tx>
          <c:spPr>
            <a:solidFill>
              <a:schemeClr val="accent2"/>
            </a:solidFill>
            <a:ln>
              <a:noFill/>
            </a:ln>
            <a:effectLst/>
          </c:spPr>
          <c:invertIfNegative val="0"/>
          <c:cat>
            <c:strRef>
              <c:f>'Regional Floor Area'!$B$2:$M$2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'Regional Floor Area'!$B$7:$M$7</c:f>
              <c:numCache>
                <c:formatCode>#,##0</c:formatCode>
                <c:ptCount val="12"/>
                <c:pt idx="0">
                  <c:v>369</c:v>
                </c:pt>
                <c:pt idx="1">
                  <c:v>77</c:v>
                </c:pt>
                <c:pt idx="2">
                  <c:v>104</c:v>
                </c:pt>
                <c:pt idx="3">
                  <c:v>171</c:v>
                </c:pt>
                <c:pt idx="4">
                  <c:v>0</c:v>
                </c:pt>
                <c:pt idx="5">
                  <c:v>734</c:v>
                </c:pt>
                <c:pt idx="6">
                  <c:v>333</c:v>
                </c:pt>
                <c:pt idx="7">
                  <c:v>125</c:v>
                </c:pt>
                <c:pt idx="8">
                  <c:v>53</c:v>
                </c:pt>
                <c:pt idx="9">
                  <c:v>571</c:v>
                </c:pt>
                <c:pt idx="10">
                  <c:v>245</c:v>
                </c:pt>
                <c:pt idx="11">
                  <c:v>442</c:v>
                </c:pt>
              </c:numCache>
            </c:numRef>
          </c:val>
          <c:extLst>
            <c:ext xmlns:c16="http://schemas.microsoft.com/office/drawing/2014/chart" uri="{C3380CC4-5D6E-409C-BE32-E72D297353CC}">
              <c16:uniqueId val="{00000000-0E04-44A3-B2B7-FDB268D274D4}"/>
            </c:ext>
          </c:extLst>
        </c:ser>
        <c:ser>
          <c:idx val="0"/>
          <c:order val="1"/>
          <c:tx>
            <c:strRef>
              <c:f>'Regional Floor Area'!$A$4</c:f>
              <c:strCache>
                <c:ptCount val="1"/>
                <c:pt idx="0">
                  <c:v>2019</c:v>
                </c:pt>
              </c:strCache>
            </c:strRef>
          </c:tx>
          <c:spPr>
            <a:solidFill>
              <a:srgbClr val="00B0F0"/>
            </a:solidFill>
            <a:ln>
              <a:noFill/>
            </a:ln>
            <a:effectLst/>
          </c:spPr>
          <c:invertIfNegative val="0"/>
          <c:cat>
            <c:strRef>
              <c:f>'Regional Floor Area'!$B$2:$M$2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'Regional Floor Area'!$B$3:$M$3</c:f>
              <c:numCache>
                <c:formatCode>#,##0</c:formatCode>
                <c:ptCount val="12"/>
                <c:pt idx="0">
                  <c:v>234.87099085969399</c:v>
                </c:pt>
                <c:pt idx="1">
                  <c:v>106.58782571543</c:v>
                </c:pt>
                <c:pt idx="2">
                  <c:v>43.2345713809476</c:v>
                </c:pt>
                <c:pt idx="3">
                  <c:v>261.96017062424698</c:v>
                </c:pt>
                <c:pt idx="4">
                  <c:v>439.53386186969902</c:v>
                </c:pt>
                <c:pt idx="5">
                  <c:v>453.33049533166297</c:v>
                </c:pt>
                <c:pt idx="6">
                  <c:v>36.425441408484502</c:v>
                </c:pt>
                <c:pt idx="7">
                  <c:v>35.827572459394702</c:v>
                </c:pt>
                <c:pt idx="8">
                  <c:v>129.28927171802201</c:v>
                </c:pt>
                <c:pt idx="9">
                  <c:v>822.11990410981105</c:v>
                </c:pt>
                <c:pt idx="10">
                  <c:v>342.90865915724203</c:v>
                </c:pt>
                <c:pt idx="11">
                  <c:v>517.839798385775</c:v>
                </c:pt>
              </c:numCache>
            </c:numRef>
          </c:val>
          <c:extLst>
            <c:ext xmlns:c16="http://schemas.microsoft.com/office/drawing/2014/chart" uri="{C3380CC4-5D6E-409C-BE32-E72D297353CC}">
              <c16:uniqueId val="{00000001-0E04-44A3-B2B7-FDB268D274D4}"/>
            </c:ext>
          </c:extLst>
        </c:ser>
        <c:dLbls>
          <c:showLegendKey val="0"/>
          <c:showVal val="0"/>
          <c:showCatName val="0"/>
          <c:showSerName val="0"/>
          <c:showPercent val="0"/>
          <c:showBubbleSize val="0"/>
        </c:dLbls>
        <c:gapWidth val="100"/>
        <c:axId val="737550911"/>
        <c:axId val="924161343"/>
      </c:barChart>
      <c:catAx>
        <c:axId val="7375509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4161343"/>
        <c:crossesAt val="0"/>
        <c:auto val="1"/>
        <c:lblAlgn val="ctr"/>
        <c:lblOffset val="100"/>
        <c:noMultiLvlLbl val="0"/>
      </c:catAx>
      <c:valAx>
        <c:axId val="924161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Regional Floor Space</a:t>
                </a:r>
              </a:p>
              <a:p>
                <a:pPr>
                  <a:defRPr sz="1400"/>
                </a:pPr>
                <a:r>
                  <a:rPr lang="en-US" sz="1400" b="1" baseline="0"/>
                  <a:t>(Million Square Feet)</a:t>
                </a:r>
              </a:p>
            </c:rich>
          </c:tx>
          <c:layout>
            <c:manualLayout>
              <c:xMode val="edge"/>
              <c:yMode val="edge"/>
              <c:x val="9.8269619386717189E-2"/>
              <c:y val="0.2163150924328222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550911"/>
        <c:crosses val="autoZero"/>
        <c:crossBetween val="between"/>
      </c:valAx>
      <c:spPr>
        <a:noFill/>
        <a:ln w="12700">
          <a:solidFill>
            <a:schemeClr val="bg1">
              <a:lumMod val="50000"/>
            </a:schemeClr>
          </a:solidFill>
        </a:ln>
        <a:effectLst/>
      </c:spPr>
    </c:plotArea>
    <c:legend>
      <c:legendPos val="b"/>
      <c:layout>
        <c:manualLayout>
          <c:xMode val="edge"/>
          <c:yMode val="edge"/>
          <c:x val="9.6796282131686139E-3"/>
          <c:y val="0.73521900574266374"/>
          <c:w val="0.16713984916569238"/>
          <c:h val="0.110275207431691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867780723558744"/>
          <c:y val="4.4783707834552253E-2"/>
          <c:w val="0.6928292785458573"/>
          <c:h val="0.6804748162970381"/>
        </c:manualLayout>
      </c:layout>
      <c:barChart>
        <c:barDir val="bar"/>
        <c:grouping val="percentStacked"/>
        <c:varyColors val="0"/>
        <c:ser>
          <c:idx val="0"/>
          <c:order val="0"/>
          <c:tx>
            <c:strRef>
              <c:f>'NG Water Heating Systems'!$A$4</c:f>
              <c:strCache>
                <c:ptCount val="1"/>
                <c:pt idx="0">
                  <c:v>DHW Tank</c:v>
                </c:pt>
              </c:strCache>
            </c:strRef>
          </c:tx>
          <c:spPr>
            <a:solidFill>
              <a:schemeClr val="accent1"/>
            </a:solidFill>
            <a:ln>
              <a:noFill/>
            </a:ln>
            <a:effectLst/>
          </c:spPr>
          <c:invertIfNegative val="0"/>
          <c:cat>
            <c:strRef>
              <c:f>'NG Water Heating Systems'!$B$2:$M$2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'NG Water Heating Systems'!$B$4:$M$4</c:f>
              <c:numCache>
                <c:formatCode>0%</c:formatCode>
                <c:ptCount val="12"/>
                <c:pt idx="0">
                  <c:v>0.50448880761220405</c:v>
                </c:pt>
                <c:pt idx="1">
                  <c:v>0.97894113866878296</c:v>
                </c:pt>
                <c:pt idx="2">
                  <c:v>0.16138417558002099</c:v>
                </c:pt>
                <c:pt idx="3">
                  <c:v>0.50799455278012295</c:v>
                </c:pt>
                <c:pt idx="4">
                  <c:v>0.80521139028367394</c:v>
                </c:pt>
                <c:pt idx="5">
                  <c:v>0.80644534696459902</c:v>
                </c:pt>
                <c:pt idx="6">
                  <c:v>1</c:v>
                </c:pt>
                <c:pt idx="7">
                  <c:v>0.89903929096671797</c:v>
                </c:pt>
                <c:pt idx="8">
                  <c:v>0.86537648335098105</c:v>
                </c:pt>
                <c:pt idx="9">
                  <c:v>0.52043316784768401</c:v>
                </c:pt>
                <c:pt idx="10">
                  <c:v>0.76607805575061205</c:v>
                </c:pt>
                <c:pt idx="11">
                  <c:v>0.42418326173228599</c:v>
                </c:pt>
              </c:numCache>
            </c:numRef>
          </c:val>
          <c:extLst>
            <c:ext xmlns:c16="http://schemas.microsoft.com/office/drawing/2014/chart" uri="{C3380CC4-5D6E-409C-BE32-E72D297353CC}">
              <c16:uniqueId val="{00000000-DE95-4187-88C4-0F088AF7FE21}"/>
            </c:ext>
          </c:extLst>
        </c:ser>
        <c:ser>
          <c:idx val="1"/>
          <c:order val="1"/>
          <c:tx>
            <c:strRef>
              <c:f>'NG Water Heating Systems'!$A$7</c:f>
              <c:strCache>
                <c:ptCount val="1"/>
                <c:pt idx="0">
                  <c:v>Tankless</c:v>
                </c:pt>
              </c:strCache>
            </c:strRef>
          </c:tx>
          <c:spPr>
            <a:solidFill>
              <a:schemeClr val="accent2"/>
            </a:solidFill>
            <a:ln>
              <a:noFill/>
            </a:ln>
            <a:effectLst/>
          </c:spPr>
          <c:invertIfNegative val="0"/>
          <c:cat>
            <c:strRef>
              <c:f>'NG Water Heating Systems'!$B$2:$M$2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'NG Water Heating Systems'!$B$7:$M$7</c:f>
              <c:numCache>
                <c:formatCode>0%</c:formatCode>
                <c:ptCount val="12"/>
                <c:pt idx="0">
                  <c:v>0.49551119238779601</c:v>
                </c:pt>
                <c:pt idx="1">
                  <c:v>2.1058861331217101E-2</c:v>
                </c:pt>
                <c:pt idx="2">
                  <c:v>0</c:v>
                </c:pt>
                <c:pt idx="3">
                  <c:v>0.117900432745054</c:v>
                </c:pt>
                <c:pt idx="4">
                  <c:v>0.194788609716326</c:v>
                </c:pt>
                <c:pt idx="5">
                  <c:v>0.156506151118258</c:v>
                </c:pt>
                <c:pt idx="6">
                  <c:v>0</c:v>
                </c:pt>
                <c:pt idx="7">
                  <c:v>5.6636378833074499E-2</c:v>
                </c:pt>
                <c:pt idx="8">
                  <c:v>0.134623516649019</c:v>
                </c:pt>
                <c:pt idx="9">
                  <c:v>0.47644957082988199</c:v>
                </c:pt>
                <c:pt idx="10">
                  <c:v>0</c:v>
                </c:pt>
                <c:pt idx="11">
                  <c:v>0.57581673826771396</c:v>
                </c:pt>
              </c:numCache>
            </c:numRef>
          </c:val>
          <c:extLst>
            <c:ext xmlns:c16="http://schemas.microsoft.com/office/drawing/2014/chart" uri="{C3380CC4-5D6E-409C-BE32-E72D297353CC}">
              <c16:uniqueId val="{00000001-DE95-4187-88C4-0F088AF7FE21}"/>
            </c:ext>
          </c:extLst>
        </c:ser>
        <c:ser>
          <c:idx val="2"/>
          <c:order val="2"/>
          <c:tx>
            <c:strRef>
              <c:f>'NG Water Heating Systems'!$A$10</c:f>
              <c:strCache>
                <c:ptCount val="1"/>
                <c:pt idx="0">
                  <c:v>Boiler</c:v>
                </c:pt>
              </c:strCache>
            </c:strRef>
          </c:tx>
          <c:spPr>
            <a:solidFill>
              <a:schemeClr val="accent3"/>
            </a:solidFill>
            <a:ln>
              <a:noFill/>
            </a:ln>
            <a:effectLst/>
          </c:spPr>
          <c:invertIfNegative val="0"/>
          <c:cat>
            <c:strRef>
              <c:f>'NG Water Heating Systems'!$B$2:$M$2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'NG Water Heating Systems'!$B$10:$M$10</c:f>
              <c:numCache>
                <c:formatCode>0%</c:formatCode>
                <c:ptCount val="12"/>
                <c:pt idx="0">
                  <c:v>0</c:v>
                </c:pt>
                <c:pt idx="1">
                  <c:v>0</c:v>
                </c:pt>
                <c:pt idx="2">
                  <c:v>0.83861582441997895</c:v>
                </c:pt>
                <c:pt idx="3">
                  <c:v>0.37410501447482303</c:v>
                </c:pt>
                <c:pt idx="4">
                  <c:v>0</c:v>
                </c:pt>
                <c:pt idx="5">
                  <c:v>3.7048501917142297E-2</c:v>
                </c:pt>
                <c:pt idx="6">
                  <c:v>0</c:v>
                </c:pt>
                <c:pt idx="7">
                  <c:v>4.4324330200207401E-2</c:v>
                </c:pt>
                <c:pt idx="8">
                  <c:v>0</c:v>
                </c:pt>
                <c:pt idx="9">
                  <c:v>0</c:v>
                </c:pt>
                <c:pt idx="10">
                  <c:v>0.233921944249388</c:v>
                </c:pt>
                <c:pt idx="11">
                  <c:v>0</c:v>
                </c:pt>
              </c:numCache>
            </c:numRef>
          </c:val>
          <c:extLst>
            <c:ext xmlns:c16="http://schemas.microsoft.com/office/drawing/2014/chart" uri="{C3380CC4-5D6E-409C-BE32-E72D297353CC}">
              <c16:uniqueId val="{00000002-DE95-4187-88C4-0F088AF7FE21}"/>
            </c:ext>
          </c:extLst>
        </c:ser>
        <c:ser>
          <c:idx val="3"/>
          <c:order val="3"/>
          <c:tx>
            <c:strRef>
              <c:f>'NG Water Heating Systems'!$A$13</c:f>
              <c:strCache>
                <c:ptCount val="1"/>
                <c:pt idx="0">
                  <c:v>Unknown</c:v>
                </c:pt>
              </c:strCache>
            </c:strRef>
          </c:tx>
          <c:spPr>
            <a:solidFill>
              <a:schemeClr val="accent4"/>
            </a:solidFill>
            <a:ln>
              <a:noFill/>
            </a:ln>
            <a:effectLst/>
          </c:spPr>
          <c:invertIfNegative val="0"/>
          <c:cat>
            <c:strRef>
              <c:f>'NG Water Heating Systems'!$B$2:$M$2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'NG Water Heating Systems'!$B$13:$M$13</c:f>
              <c:numCache>
                <c:formatCode>0%</c:formatCode>
                <c:ptCount val="12"/>
                <c:pt idx="0">
                  <c:v>0</c:v>
                </c:pt>
                <c:pt idx="1">
                  <c:v>0</c:v>
                </c:pt>
                <c:pt idx="2">
                  <c:v>0</c:v>
                </c:pt>
                <c:pt idx="3">
                  <c:v>0</c:v>
                </c:pt>
                <c:pt idx="4">
                  <c:v>0</c:v>
                </c:pt>
                <c:pt idx="5">
                  <c:v>0</c:v>
                </c:pt>
                <c:pt idx="6">
                  <c:v>0</c:v>
                </c:pt>
                <c:pt idx="7">
                  <c:v>0</c:v>
                </c:pt>
                <c:pt idx="8">
                  <c:v>0</c:v>
                </c:pt>
                <c:pt idx="9">
                  <c:v>3.1172613224335999E-3</c:v>
                </c:pt>
                <c:pt idx="10">
                  <c:v>0</c:v>
                </c:pt>
                <c:pt idx="11">
                  <c:v>0</c:v>
                </c:pt>
              </c:numCache>
            </c:numRef>
          </c:val>
          <c:extLst>
            <c:ext xmlns:c16="http://schemas.microsoft.com/office/drawing/2014/chart" uri="{C3380CC4-5D6E-409C-BE32-E72D297353CC}">
              <c16:uniqueId val="{00000003-DE95-4187-88C4-0F088AF7FE21}"/>
            </c:ext>
          </c:extLst>
        </c:ser>
        <c:dLbls>
          <c:showLegendKey val="0"/>
          <c:showVal val="0"/>
          <c:showCatName val="0"/>
          <c:showSerName val="0"/>
          <c:showPercent val="0"/>
          <c:showBubbleSize val="0"/>
        </c:dLbls>
        <c:gapWidth val="100"/>
        <c:overlap val="100"/>
        <c:axId val="1068593839"/>
        <c:axId val="924160927"/>
      </c:barChart>
      <c:catAx>
        <c:axId val="10685938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4160927"/>
        <c:crosses val="autoZero"/>
        <c:auto val="1"/>
        <c:lblAlgn val="ctr"/>
        <c:lblOffset val="100"/>
        <c:noMultiLvlLbl val="0"/>
      </c:catAx>
      <c:valAx>
        <c:axId val="9241609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 of Total Capacity</a:t>
                </a:r>
              </a:p>
              <a:p>
                <a:pPr>
                  <a:defRPr sz="1400"/>
                </a:pPr>
                <a:r>
                  <a:rPr lang="en-US" sz="1400" b="1" baseline="0"/>
                  <a:t>(14,300 MMBtu/h)</a:t>
                </a:r>
              </a:p>
            </c:rich>
          </c:tx>
          <c:layout>
            <c:manualLayout>
              <c:xMode val="edge"/>
              <c:yMode val="edge"/>
              <c:x val="0.47910201724422591"/>
              <c:y val="0.7998677590041405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8593839"/>
        <c:crosses val="max"/>
        <c:crossBetween val="between"/>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475461364556467"/>
          <c:y val="5.0925925925925923E-2"/>
          <c:w val="0.69675241201435623"/>
          <c:h val="0.65053988043161259"/>
        </c:manualLayout>
      </c:layout>
      <c:barChart>
        <c:barDir val="bar"/>
        <c:grouping val="percentStacked"/>
        <c:varyColors val="0"/>
        <c:ser>
          <c:idx val="0"/>
          <c:order val="0"/>
          <c:tx>
            <c:strRef>
              <c:f>'Electric Water Heating Systems'!$A$4</c:f>
              <c:strCache>
                <c:ptCount val="1"/>
                <c:pt idx="0">
                  <c:v>DHW Tank</c:v>
                </c:pt>
              </c:strCache>
            </c:strRef>
          </c:tx>
          <c:spPr>
            <a:solidFill>
              <a:schemeClr val="accent1"/>
            </a:solidFill>
            <a:ln>
              <a:noFill/>
            </a:ln>
            <a:effectLst/>
          </c:spPr>
          <c:invertIfNegative val="0"/>
          <c:cat>
            <c:strRef>
              <c:f>'Electric Water Heating Systems'!$B$2:$M$2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'Electric Water Heating Systems'!$B$4:$M$4</c:f>
              <c:numCache>
                <c:formatCode>0%</c:formatCode>
                <c:ptCount val="12"/>
                <c:pt idx="0">
                  <c:v>0.95201501438608405</c:v>
                </c:pt>
                <c:pt idx="1">
                  <c:v>0.99516371305613505</c:v>
                </c:pt>
                <c:pt idx="2">
                  <c:v>0.54024295976222902</c:v>
                </c:pt>
                <c:pt idx="3">
                  <c:v>0.90220888736490601</c:v>
                </c:pt>
                <c:pt idx="4">
                  <c:v>0.641252258247895</c:v>
                </c:pt>
                <c:pt idx="5">
                  <c:v>0.95146608114770204</c:v>
                </c:pt>
                <c:pt idx="6">
                  <c:v>1</c:v>
                </c:pt>
                <c:pt idx="7">
                  <c:v>0.74336276678956004</c:v>
                </c:pt>
                <c:pt idx="8">
                  <c:v>0.70457468010260904</c:v>
                </c:pt>
                <c:pt idx="9">
                  <c:v>0.90083715261091801</c:v>
                </c:pt>
                <c:pt idx="10">
                  <c:v>0.87311763597442105</c:v>
                </c:pt>
                <c:pt idx="11">
                  <c:v>0.70945063670433905</c:v>
                </c:pt>
              </c:numCache>
            </c:numRef>
          </c:val>
          <c:extLst>
            <c:ext xmlns:c16="http://schemas.microsoft.com/office/drawing/2014/chart" uri="{C3380CC4-5D6E-409C-BE32-E72D297353CC}">
              <c16:uniqueId val="{00000000-A9B6-46F6-9FE2-1805508DD332}"/>
            </c:ext>
          </c:extLst>
        </c:ser>
        <c:ser>
          <c:idx val="1"/>
          <c:order val="1"/>
          <c:tx>
            <c:strRef>
              <c:f>'Electric Water Heating Systems'!$A$7</c:f>
              <c:strCache>
                <c:ptCount val="1"/>
                <c:pt idx="0">
                  <c:v>Tankless</c:v>
                </c:pt>
              </c:strCache>
            </c:strRef>
          </c:tx>
          <c:spPr>
            <a:solidFill>
              <a:schemeClr val="accent2"/>
            </a:solidFill>
            <a:ln>
              <a:noFill/>
            </a:ln>
            <a:effectLst/>
          </c:spPr>
          <c:invertIfNegative val="0"/>
          <c:cat>
            <c:strRef>
              <c:f>'Electric Water Heating Systems'!$B$2:$M$2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'Electric Water Heating Systems'!$B$7:$M$7</c:f>
              <c:numCache>
                <c:formatCode>0%</c:formatCode>
                <c:ptCount val="12"/>
                <c:pt idx="0">
                  <c:v>4.7984985613916099E-2</c:v>
                </c:pt>
                <c:pt idx="1">
                  <c:v>4.8362869438654497E-3</c:v>
                </c:pt>
                <c:pt idx="2">
                  <c:v>8.3048717788720505E-4</c:v>
                </c:pt>
                <c:pt idx="3">
                  <c:v>1.3186800251817701E-3</c:v>
                </c:pt>
                <c:pt idx="4">
                  <c:v>0.358747741752105</c:v>
                </c:pt>
                <c:pt idx="5">
                  <c:v>2.79637398928878E-2</c:v>
                </c:pt>
                <c:pt idx="6">
                  <c:v>0</c:v>
                </c:pt>
                <c:pt idx="7">
                  <c:v>3.75430736073166E-3</c:v>
                </c:pt>
                <c:pt idx="8">
                  <c:v>1.27528742222305E-2</c:v>
                </c:pt>
                <c:pt idx="9">
                  <c:v>9.9162847389081696E-2</c:v>
                </c:pt>
                <c:pt idx="10">
                  <c:v>0.12688236402557901</c:v>
                </c:pt>
                <c:pt idx="11">
                  <c:v>0.23845042543679301</c:v>
                </c:pt>
              </c:numCache>
            </c:numRef>
          </c:val>
          <c:extLst>
            <c:ext xmlns:c16="http://schemas.microsoft.com/office/drawing/2014/chart" uri="{C3380CC4-5D6E-409C-BE32-E72D297353CC}">
              <c16:uniqueId val="{00000001-A9B6-46F6-9FE2-1805508DD332}"/>
            </c:ext>
          </c:extLst>
        </c:ser>
        <c:ser>
          <c:idx val="2"/>
          <c:order val="2"/>
          <c:tx>
            <c:strRef>
              <c:f>'Electric Water Heating Systems'!$A$10</c:f>
              <c:strCache>
                <c:ptCount val="1"/>
                <c:pt idx="0">
                  <c:v>Boiler</c:v>
                </c:pt>
              </c:strCache>
            </c:strRef>
          </c:tx>
          <c:spPr>
            <a:solidFill>
              <a:schemeClr val="accent3"/>
            </a:solidFill>
            <a:ln>
              <a:noFill/>
            </a:ln>
            <a:effectLst/>
          </c:spPr>
          <c:invertIfNegative val="0"/>
          <c:cat>
            <c:strRef>
              <c:f>'Electric Water Heating Systems'!$B$2:$M$2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'Electric Water Heating Systems'!$B$10:$M$10</c:f>
              <c:numCache>
                <c:formatCode>0%</c:formatCode>
                <c:ptCount val="12"/>
                <c:pt idx="0">
                  <c:v>0</c:v>
                </c:pt>
                <c:pt idx="1">
                  <c:v>0</c:v>
                </c:pt>
                <c:pt idx="2">
                  <c:v>0.458926553059884</c:v>
                </c:pt>
                <c:pt idx="3">
                  <c:v>0</c:v>
                </c:pt>
                <c:pt idx="4">
                  <c:v>0</c:v>
                </c:pt>
                <c:pt idx="5">
                  <c:v>2.0570178959410702E-2</c:v>
                </c:pt>
                <c:pt idx="6">
                  <c:v>0</c:v>
                </c:pt>
                <c:pt idx="7">
                  <c:v>0</c:v>
                </c:pt>
                <c:pt idx="8">
                  <c:v>0</c:v>
                </c:pt>
                <c:pt idx="9">
                  <c:v>0</c:v>
                </c:pt>
                <c:pt idx="10">
                  <c:v>0</c:v>
                </c:pt>
                <c:pt idx="11">
                  <c:v>0</c:v>
                </c:pt>
              </c:numCache>
            </c:numRef>
          </c:val>
          <c:extLst>
            <c:ext xmlns:c16="http://schemas.microsoft.com/office/drawing/2014/chart" uri="{C3380CC4-5D6E-409C-BE32-E72D297353CC}">
              <c16:uniqueId val="{00000002-A9B6-46F6-9FE2-1805508DD332}"/>
            </c:ext>
          </c:extLst>
        </c:ser>
        <c:ser>
          <c:idx val="3"/>
          <c:order val="3"/>
          <c:tx>
            <c:strRef>
              <c:f>'Electric Water Heating Systems'!$A$13</c:f>
              <c:strCache>
                <c:ptCount val="1"/>
                <c:pt idx="0">
                  <c:v>Other</c:v>
                </c:pt>
              </c:strCache>
            </c:strRef>
          </c:tx>
          <c:spPr>
            <a:solidFill>
              <a:schemeClr val="accent4"/>
            </a:solidFill>
            <a:ln>
              <a:noFill/>
            </a:ln>
            <a:effectLst/>
          </c:spPr>
          <c:invertIfNegative val="0"/>
          <c:cat>
            <c:strRef>
              <c:f>'Electric Water Heating Systems'!$B$2:$M$2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'Electric Water Heating Systems'!$B$13:$M$13</c:f>
              <c:numCache>
                <c:formatCode>0%</c:formatCode>
                <c:ptCount val="12"/>
                <c:pt idx="0">
                  <c:v>0</c:v>
                </c:pt>
                <c:pt idx="1">
                  <c:v>0</c:v>
                </c:pt>
                <c:pt idx="2">
                  <c:v>0</c:v>
                </c:pt>
                <c:pt idx="3">
                  <c:v>9.6472432609912007E-2</c:v>
                </c:pt>
                <c:pt idx="4">
                  <c:v>0</c:v>
                </c:pt>
                <c:pt idx="5">
                  <c:v>0</c:v>
                </c:pt>
                <c:pt idx="6">
                  <c:v>0</c:v>
                </c:pt>
                <c:pt idx="7">
                  <c:v>0.25288292584970801</c:v>
                </c:pt>
                <c:pt idx="8">
                  <c:v>0.28267244567516098</c:v>
                </c:pt>
                <c:pt idx="9">
                  <c:v>0</c:v>
                </c:pt>
                <c:pt idx="10">
                  <c:v>0</c:v>
                </c:pt>
                <c:pt idx="11">
                  <c:v>5.20989378588681E-2</c:v>
                </c:pt>
              </c:numCache>
            </c:numRef>
          </c:val>
          <c:extLst>
            <c:ext xmlns:c16="http://schemas.microsoft.com/office/drawing/2014/chart" uri="{C3380CC4-5D6E-409C-BE32-E72D297353CC}">
              <c16:uniqueId val="{00000003-A9B6-46F6-9FE2-1805508DD332}"/>
            </c:ext>
          </c:extLst>
        </c:ser>
        <c:dLbls>
          <c:showLegendKey val="0"/>
          <c:showVal val="0"/>
          <c:showCatName val="0"/>
          <c:showSerName val="0"/>
          <c:showPercent val="0"/>
          <c:showBubbleSize val="0"/>
        </c:dLbls>
        <c:gapWidth val="100"/>
        <c:overlap val="100"/>
        <c:axId val="755311727"/>
        <c:axId val="756211615"/>
      </c:barChart>
      <c:catAx>
        <c:axId val="7553117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6211615"/>
        <c:crosses val="autoZero"/>
        <c:auto val="1"/>
        <c:lblAlgn val="ctr"/>
        <c:lblOffset val="100"/>
        <c:noMultiLvlLbl val="0"/>
      </c:catAx>
      <c:valAx>
        <c:axId val="75621161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 of Total Capacity</a:t>
                </a:r>
              </a:p>
              <a:p>
                <a:pPr>
                  <a:defRPr sz="1400"/>
                </a:pPr>
                <a:r>
                  <a:rPr lang="en-US" sz="1400" b="1" baseline="0"/>
                  <a:t>(4,835 MMBtu/h)</a:t>
                </a:r>
              </a:p>
            </c:rich>
          </c:tx>
          <c:layout>
            <c:manualLayout>
              <c:xMode val="edge"/>
              <c:yMode val="edge"/>
              <c:x val="0.49518324940751557"/>
              <c:y val="0.798287746603595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5311727"/>
        <c:crosses val="max"/>
        <c:crossBetween val="between"/>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'Indoor Lamp Types'!$A$40</c:f>
              <c:strCache>
                <c:ptCount val="1"/>
                <c:pt idx="0">
                  <c:v>2014</c:v>
                </c:pt>
              </c:strCache>
            </c:strRef>
          </c:tx>
          <c:spPr>
            <a:solidFill>
              <a:schemeClr val="accent2"/>
            </a:solidFill>
            <a:ln>
              <a:solidFill>
                <a:schemeClr val="accent2"/>
              </a:solidFill>
            </a:ln>
            <a:effectLst/>
          </c:spPr>
          <c:invertIfNegative val="0"/>
          <c:cat>
            <c:strRef>
              <c:f>'Indoor Lamp Types'!$B$39:$J$39</c:f>
              <c:strCache>
                <c:ptCount val="9"/>
                <c:pt idx="0">
                  <c:v>Compact Fluorescent</c:v>
                </c:pt>
                <c:pt idx="1">
                  <c:v>Fluorescent T8/T5</c:v>
                </c:pt>
                <c:pt idx="2">
                  <c:v>Fluorescent T12</c:v>
                </c:pt>
                <c:pt idx="3">
                  <c:v>HID</c:v>
                </c:pt>
                <c:pt idx="4">
                  <c:v>Incandescent</c:v>
                </c:pt>
                <c:pt idx="5">
                  <c:v>LED</c:v>
                </c:pt>
                <c:pt idx="6">
                  <c:v>Linear Fluorescent</c:v>
                </c:pt>
                <c:pt idx="7">
                  <c:v>Other</c:v>
                </c:pt>
                <c:pt idx="8">
                  <c:v>Unknown</c:v>
                </c:pt>
              </c:strCache>
            </c:strRef>
          </c:cat>
          <c:val>
            <c:numRef>
              <c:f>'Indoor Lamp Types'!$B$40:$J$40</c:f>
              <c:numCache>
                <c:formatCode>General</c:formatCode>
                <c:ptCount val="9"/>
                <c:pt idx="0">
                  <c:v>270</c:v>
                </c:pt>
                <c:pt idx="1">
                  <c:v>1798</c:v>
                </c:pt>
                <c:pt idx="2">
                  <c:v>328</c:v>
                </c:pt>
                <c:pt idx="3">
                  <c:v>160</c:v>
                </c:pt>
                <c:pt idx="4">
                  <c:v>360</c:v>
                </c:pt>
                <c:pt idx="5">
                  <c:v>20</c:v>
                </c:pt>
                <c:pt idx="6">
                  <c:v>0</c:v>
                </c:pt>
                <c:pt idx="7">
                  <c:v>8</c:v>
                </c:pt>
                <c:pt idx="8">
                  <c:v>0</c:v>
                </c:pt>
              </c:numCache>
            </c:numRef>
          </c:val>
          <c:extLst>
            <c:ext xmlns:c16="http://schemas.microsoft.com/office/drawing/2014/chart" uri="{C3380CC4-5D6E-409C-BE32-E72D297353CC}">
              <c16:uniqueId val="{00000000-2E1C-4C7D-BFE4-D6C945D7907D}"/>
            </c:ext>
          </c:extLst>
        </c:ser>
        <c:ser>
          <c:idx val="1"/>
          <c:order val="1"/>
          <c:tx>
            <c:strRef>
              <c:f>'Indoor Lamp Types'!$A$43</c:f>
              <c:strCache>
                <c:ptCount val="1"/>
                <c:pt idx="0">
                  <c:v>2019</c:v>
                </c:pt>
              </c:strCache>
            </c:strRef>
          </c:tx>
          <c:spPr>
            <a:solidFill>
              <a:schemeClr val="accent1"/>
            </a:solidFill>
            <a:ln>
              <a:solidFill>
                <a:schemeClr val="accent1"/>
              </a:solidFill>
            </a:ln>
            <a:effectLst/>
          </c:spPr>
          <c:invertIfNegative val="0"/>
          <c:cat>
            <c:strRef>
              <c:f>'Indoor Lamp Types'!$B$39:$J$39</c:f>
              <c:strCache>
                <c:ptCount val="9"/>
                <c:pt idx="0">
                  <c:v>Compact Fluorescent</c:v>
                </c:pt>
                <c:pt idx="1">
                  <c:v>Fluorescent T8/T5</c:v>
                </c:pt>
                <c:pt idx="2">
                  <c:v>Fluorescent T12</c:v>
                </c:pt>
                <c:pt idx="3">
                  <c:v>HID</c:v>
                </c:pt>
                <c:pt idx="4">
                  <c:v>Incandescent</c:v>
                </c:pt>
                <c:pt idx="5">
                  <c:v>LED</c:v>
                </c:pt>
                <c:pt idx="6">
                  <c:v>Linear Fluorescent</c:v>
                </c:pt>
                <c:pt idx="7">
                  <c:v>Other</c:v>
                </c:pt>
                <c:pt idx="8">
                  <c:v>Unknown</c:v>
                </c:pt>
              </c:strCache>
            </c:strRef>
          </c:cat>
          <c:val>
            <c:numRef>
              <c:f>'Indoor Lamp Types'!$B$43:$J$43</c:f>
              <c:numCache>
                <c:formatCode>General</c:formatCode>
                <c:ptCount val="9"/>
                <c:pt idx="0">
                  <c:v>133.51035086428399</c:v>
                </c:pt>
                <c:pt idx="1">
                  <c:v>1446.6979333787201</c:v>
                </c:pt>
                <c:pt idx="2">
                  <c:v>295.43065255994497</c:v>
                </c:pt>
                <c:pt idx="3">
                  <c:v>37.988592068965403</c:v>
                </c:pt>
                <c:pt idx="4">
                  <c:v>136.27757846785499</c:v>
                </c:pt>
                <c:pt idx="5">
                  <c:v>419.15535511136102</c:v>
                </c:pt>
                <c:pt idx="6">
                  <c:v>5.7360719927260302</c:v>
                </c:pt>
                <c:pt idx="7">
                  <c:v>50.894070029695001</c:v>
                </c:pt>
                <c:pt idx="8">
                  <c:v>19.245574105416999</c:v>
                </c:pt>
              </c:numCache>
            </c:numRef>
          </c:val>
          <c:extLst>
            <c:ext xmlns:c16="http://schemas.microsoft.com/office/drawing/2014/chart" uri="{C3380CC4-5D6E-409C-BE32-E72D297353CC}">
              <c16:uniqueId val="{00000001-2E1C-4C7D-BFE4-D6C945D7907D}"/>
            </c:ext>
          </c:extLst>
        </c:ser>
        <c:dLbls>
          <c:showLegendKey val="0"/>
          <c:showVal val="0"/>
          <c:showCatName val="0"/>
          <c:showSerName val="0"/>
          <c:showPercent val="0"/>
          <c:showBubbleSize val="0"/>
        </c:dLbls>
        <c:gapWidth val="182"/>
        <c:axId val="731527663"/>
        <c:axId val="756232831"/>
      </c:barChart>
      <c:catAx>
        <c:axId val="7315276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6232831"/>
        <c:crosses val="autoZero"/>
        <c:auto val="1"/>
        <c:lblAlgn val="ctr"/>
        <c:lblOffset val="100"/>
        <c:noMultiLvlLbl val="0"/>
      </c:catAx>
      <c:valAx>
        <c:axId val="7562328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Regional</a:t>
                </a:r>
                <a:r>
                  <a:rPr lang="en-US" sz="1400" b="1" baseline="0"/>
                  <a:t> Power (MW)</a:t>
                </a:r>
                <a:endParaRPr lang="en-US" sz="1400" b="1"/>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1527663"/>
        <c:crosses val="max"/>
        <c:crossBetween val="between"/>
        <c:majorUnit val="200"/>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Sheet3!$J$4</c:f>
              <c:strCache>
                <c:ptCount val="1"/>
                <c:pt idx="0">
                  <c:v>T12</c:v>
                </c:pt>
              </c:strCache>
            </c:strRef>
          </c:tx>
          <c:spPr>
            <a:ln w="28575" cap="rnd">
              <a:solidFill>
                <a:schemeClr val="tx2"/>
              </a:solidFill>
              <a:round/>
            </a:ln>
            <a:effectLst/>
          </c:spPr>
          <c:marker>
            <c:symbol val="none"/>
          </c:marker>
          <c:cat>
            <c:strRef>
              <c:f>Sheet3!$I$5:$I$24</c:f>
              <c:strCache>
                <c:ptCount val="20"/>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pt idx="19">
                  <c:v>2019 Q4</c:v>
                </c:pt>
              </c:strCache>
            </c:strRef>
          </c:cat>
          <c:val>
            <c:numRef>
              <c:f>Sheet3!$J$5:$J$24</c:f>
              <c:numCache>
                <c:formatCode>General</c:formatCode>
                <c:ptCount val="20"/>
                <c:pt idx="0">
                  <c:v>4430</c:v>
                </c:pt>
                <c:pt idx="1">
                  <c:v>4549</c:v>
                </c:pt>
                <c:pt idx="2">
                  <c:v>3367</c:v>
                </c:pt>
                <c:pt idx="3">
                  <c:v>4489</c:v>
                </c:pt>
                <c:pt idx="4">
                  <c:v>3977</c:v>
                </c:pt>
                <c:pt idx="5">
                  <c:v>3067</c:v>
                </c:pt>
                <c:pt idx="6">
                  <c:v>4580</c:v>
                </c:pt>
                <c:pt idx="7">
                  <c:v>3244</c:v>
                </c:pt>
                <c:pt idx="8">
                  <c:v>3948</c:v>
                </c:pt>
                <c:pt idx="9">
                  <c:v>3606</c:v>
                </c:pt>
                <c:pt idx="10">
                  <c:v>4085</c:v>
                </c:pt>
                <c:pt idx="11">
                  <c:v>4341</c:v>
                </c:pt>
                <c:pt idx="12">
                  <c:v>2968</c:v>
                </c:pt>
                <c:pt idx="13">
                  <c:v>3792</c:v>
                </c:pt>
                <c:pt idx="14">
                  <c:v>2749</c:v>
                </c:pt>
                <c:pt idx="15">
                  <c:v>4012</c:v>
                </c:pt>
                <c:pt idx="16">
                  <c:v>2801</c:v>
                </c:pt>
                <c:pt idx="17">
                  <c:v>1904</c:v>
                </c:pt>
                <c:pt idx="18">
                  <c:v>2685</c:v>
                </c:pt>
                <c:pt idx="19">
                  <c:v>4330</c:v>
                </c:pt>
              </c:numCache>
            </c:numRef>
          </c:val>
          <c:smooth val="0"/>
          <c:extLst>
            <c:ext xmlns:c16="http://schemas.microsoft.com/office/drawing/2014/chart" uri="{C3380CC4-5D6E-409C-BE32-E72D297353CC}">
              <c16:uniqueId val="{00000000-467E-4346-81CE-3931E9F61834}"/>
            </c:ext>
          </c:extLst>
        </c:ser>
        <c:ser>
          <c:idx val="1"/>
          <c:order val="1"/>
          <c:tx>
            <c:strRef>
              <c:f>Sheet3!$K$4</c:f>
              <c:strCache>
                <c:ptCount val="1"/>
                <c:pt idx="0">
                  <c:v>T5</c:v>
                </c:pt>
              </c:strCache>
            </c:strRef>
          </c:tx>
          <c:spPr>
            <a:ln w="28575" cap="rnd">
              <a:solidFill>
                <a:schemeClr val="accent2"/>
              </a:solidFill>
              <a:round/>
            </a:ln>
            <a:effectLst/>
          </c:spPr>
          <c:marker>
            <c:symbol val="none"/>
          </c:marker>
          <c:cat>
            <c:strRef>
              <c:f>Sheet3!$I$5:$I$24</c:f>
              <c:strCache>
                <c:ptCount val="20"/>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pt idx="19">
                  <c:v>2019 Q4</c:v>
                </c:pt>
              </c:strCache>
            </c:strRef>
          </c:cat>
          <c:val>
            <c:numRef>
              <c:f>Sheet3!$K$5:$K$24</c:f>
              <c:numCache>
                <c:formatCode>General</c:formatCode>
                <c:ptCount val="20"/>
                <c:pt idx="0">
                  <c:v>3165</c:v>
                </c:pt>
                <c:pt idx="1">
                  <c:v>4206</c:v>
                </c:pt>
                <c:pt idx="2">
                  <c:v>2491</c:v>
                </c:pt>
                <c:pt idx="3">
                  <c:v>5109</c:v>
                </c:pt>
                <c:pt idx="4">
                  <c:v>4435</c:v>
                </c:pt>
                <c:pt idx="5">
                  <c:v>4090</c:v>
                </c:pt>
                <c:pt idx="6">
                  <c:v>4754</c:v>
                </c:pt>
                <c:pt idx="7">
                  <c:v>9107</c:v>
                </c:pt>
                <c:pt idx="8">
                  <c:v>4831</c:v>
                </c:pt>
                <c:pt idx="9">
                  <c:v>2778</c:v>
                </c:pt>
                <c:pt idx="10">
                  <c:v>4711</c:v>
                </c:pt>
                <c:pt idx="11">
                  <c:v>4484</c:v>
                </c:pt>
                <c:pt idx="12">
                  <c:v>2847</c:v>
                </c:pt>
                <c:pt idx="13">
                  <c:v>4468</c:v>
                </c:pt>
                <c:pt idx="14">
                  <c:v>3940</c:v>
                </c:pt>
                <c:pt idx="15">
                  <c:v>5396</c:v>
                </c:pt>
                <c:pt idx="16">
                  <c:v>7189</c:v>
                </c:pt>
                <c:pt idx="17">
                  <c:v>5907</c:v>
                </c:pt>
                <c:pt idx="18">
                  <c:v>11162</c:v>
                </c:pt>
                <c:pt idx="19">
                  <c:v>7374</c:v>
                </c:pt>
              </c:numCache>
            </c:numRef>
          </c:val>
          <c:smooth val="0"/>
          <c:extLst>
            <c:ext xmlns:c16="http://schemas.microsoft.com/office/drawing/2014/chart" uri="{C3380CC4-5D6E-409C-BE32-E72D297353CC}">
              <c16:uniqueId val="{00000001-467E-4346-81CE-3931E9F61834}"/>
            </c:ext>
          </c:extLst>
        </c:ser>
        <c:ser>
          <c:idx val="2"/>
          <c:order val="2"/>
          <c:tx>
            <c:strRef>
              <c:f>Sheet3!$L$4</c:f>
              <c:strCache>
                <c:ptCount val="1"/>
                <c:pt idx="0">
                  <c:v>T8</c:v>
                </c:pt>
              </c:strCache>
            </c:strRef>
          </c:tx>
          <c:spPr>
            <a:ln w="28575" cap="rnd">
              <a:solidFill>
                <a:schemeClr val="accent3"/>
              </a:solidFill>
              <a:round/>
            </a:ln>
            <a:effectLst/>
          </c:spPr>
          <c:marker>
            <c:symbol val="none"/>
          </c:marker>
          <c:cat>
            <c:strRef>
              <c:f>Sheet3!$I$5:$I$24</c:f>
              <c:strCache>
                <c:ptCount val="20"/>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pt idx="19">
                  <c:v>2019 Q4</c:v>
                </c:pt>
              </c:strCache>
            </c:strRef>
          </c:cat>
          <c:val>
            <c:numRef>
              <c:f>Sheet3!$L$5:$L$24</c:f>
              <c:numCache>
                <c:formatCode>General</c:formatCode>
                <c:ptCount val="20"/>
                <c:pt idx="0">
                  <c:v>98786</c:v>
                </c:pt>
                <c:pt idx="1">
                  <c:v>70088</c:v>
                </c:pt>
                <c:pt idx="2">
                  <c:v>40107</c:v>
                </c:pt>
                <c:pt idx="3">
                  <c:v>41397</c:v>
                </c:pt>
                <c:pt idx="4">
                  <c:v>61602</c:v>
                </c:pt>
                <c:pt idx="5">
                  <c:v>71538</c:v>
                </c:pt>
                <c:pt idx="6">
                  <c:v>52466</c:v>
                </c:pt>
                <c:pt idx="7">
                  <c:v>58155</c:v>
                </c:pt>
                <c:pt idx="8">
                  <c:v>52643</c:v>
                </c:pt>
                <c:pt idx="9">
                  <c:v>42975</c:v>
                </c:pt>
                <c:pt idx="10">
                  <c:v>54314</c:v>
                </c:pt>
                <c:pt idx="11">
                  <c:v>40303</c:v>
                </c:pt>
                <c:pt idx="12">
                  <c:v>29024</c:v>
                </c:pt>
                <c:pt idx="13">
                  <c:v>49931</c:v>
                </c:pt>
                <c:pt idx="14">
                  <c:v>40700</c:v>
                </c:pt>
                <c:pt idx="15">
                  <c:v>36698</c:v>
                </c:pt>
                <c:pt idx="16">
                  <c:v>35186</c:v>
                </c:pt>
                <c:pt idx="17">
                  <c:v>34496</c:v>
                </c:pt>
                <c:pt idx="18">
                  <c:v>35760</c:v>
                </c:pt>
                <c:pt idx="19">
                  <c:v>37608</c:v>
                </c:pt>
              </c:numCache>
            </c:numRef>
          </c:val>
          <c:smooth val="0"/>
          <c:extLst>
            <c:ext xmlns:c16="http://schemas.microsoft.com/office/drawing/2014/chart" uri="{C3380CC4-5D6E-409C-BE32-E72D297353CC}">
              <c16:uniqueId val="{00000002-467E-4346-81CE-3931E9F61834}"/>
            </c:ext>
          </c:extLst>
        </c:ser>
        <c:ser>
          <c:idx val="3"/>
          <c:order val="3"/>
          <c:tx>
            <c:strRef>
              <c:f>Sheet3!$M$4</c:f>
              <c:strCache>
                <c:ptCount val="1"/>
                <c:pt idx="0">
                  <c:v>TLED</c:v>
                </c:pt>
              </c:strCache>
            </c:strRef>
          </c:tx>
          <c:spPr>
            <a:ln w="28575" cap="rnd">
              <a:solidFill>
                <a:schemeClr val="accent5"/>
              </a:solidFill>
              <a:round/>
            </a:ln>
            <a:effectLst/>
          </c:spPr>
          <c:marker>
            <c:symbol val="none"/>
          </c:marker>
          <c:cat>
            <c:strRef>
              <c:f>Sheet3!$I$5:$I$24</c:f>
              <c:strCache>
                <c:ptCount val="20"/>
                <c:pt idx="0">
                  <c:v>2015 Q1</c:v>
                </c:pt>
                <c:pt idx="1">
                  <c:v>2015 Q2</c:v>
                </c:pt>
                <c:pt idx="2">
                  <c:v>2015 Q3</c:v>
                </c:pt>
                <c:pt idx="3">
                  <c:v>2015 Q4</c:v>
                </c:pt>
                <c:pt idx="4">
                  <c:v>2016 Q1</c:v>
                </c:pt>
                <c:pt idx="5">
                  <c:v>2016 Q2</c:v>
                </c:pt>
                <c:pt idx="6">
                  <c:v>2016 Q3</c:v>
                </c:pt>
                <c:pt idx="7">
                  <c:v>2016 Q4</c:v>
                </c:pt>
                <c:pt idx="8">
                  <c:v>2017 Q1</c:v>
                </c:pt>
                <c:pt idx="9">
                  <c:v>2017 Q2</c:v>
                </c:pt>
                <c:pt idx="10">
                  <c:v>2017 Q3</c:v>
                </c:pt>
                <c:pt idx="11">
                  <c:v>2017 Q4</c:v>
                </c:pt>
                <c:pt idx="12">
                  <c:v>2018 Q1</c:v>
                </c:pt>
                <c:pt idx="13">
                  <c:v>2018 Q2</c:v>
                </c:pt>
                <c:pt idx="14">
                  <c:v>2018 Q3</c:v>
                </c:pt>
                <c:pt idx="15">
                  <c:v>2018 Q4</c:v>
                </c:pt>
                <c:pt idx="16">
                  <c:v>2019 Q1</c:v>
                </c:pt>
                <c:pt idx="17">
                  <c:v>2019 Q2</c:v>
                </c:pt>
                <c:pt idx="18">
                  <c:v>2019 Q3</c:v>
                </c:pt>
                <c:pt idx="19">
                  <c:v>2019 Q4</c:v>
                </c:pt>
              </c:strCache>
            </c:strRef>
          </c:cat>
          <c:val>
            <c:numRef>
              <c:f>Sheet3!$M$5:$M$24</c:f>
              <c:numCache>
                <c:formatCode>General</c:formatCode>
                <c:ptCount val="20"/>
                <c:pt idx="0">
                  <c:v>4490</c:v>
                </c:pt>
                <c:pt idx="1">
                  <c:v>5804</c:v>
                </c:pt>
                <c:pt idx="2">
                  <c:v>5640</c:v>
                </c:pt>
                <c:pt idx="3">
                  <c:v>8342</c:v>
                </c:pt>
                <c:pt idx="4">
                  <c:v>12853</c:v>
                </c:pt>
                <c:pt idx="5">
                  <c:v>32381</c:v>
                </c:pt>
                <c:pt idx="6">
                  <c:v>30871</c:v>
                </c:pt>
                <c:pt idx="7">
                  <c:v>46628</c:v>
                </c:pt>
                <c:pt idx="8">
                  <c:v>32563</c:v>
                </c:pt>
                <c:pt idx="9">
                  <c:v>49492</c:v>
                </c:pt>
                <c:pt idx="10">
                  <c:v>31526</c:v>
                </c:pt>
                <c:pt idx="11">
                  <c:v>44114</c:v>
                </c:pt>
                <c:pt idx="12">
                  <c:v>35999</c:v>
                </c:pt>
                <c:pt idx="13">
                  <c:v>37412</c:v>
                </c:pt>
                <c:pt idx="14">
                  <c:v>47396</c:v>
                </c:pt>
                <c:pt idx="15">
                  <c:v>60466</c:v>
                </c:pt>
                <c:pt idx="16">
                  <c:v>25015</c:v>
                </c:pt>
                <c:pt idx="17">
                  <c:v>22772</c:v>
                </c:pt>
                <c:pt idx="18">
                  <c:v>29344</c:v>
                </c:pt>
                <c:pt idx="19">
                  <c:v>26134</c:v>
                </c:pt>
              </c:numCache>
            </c:numRef>
          </c:val>
          <c:smooth val="0"/>
          <c:extLst>
            <c:ext xmlns:c16="http://schemas.microsoft.com/office/drawing/2014/chart" uri="{C3380CC4-5D6E-409C-BE32-E72D297353CC}">
              <c16:uniqueId val="{00000003-467E-4346-81CE-3931E9F61834}"/>
            </c:ext>
          </c:extLst>
        </c:ser>
        <c:dLbls>
          <c:showLegendKey val="0"/>
          <c:showVal val="0"/>
          <c:showCatName val="0"/>
          <c:showSerName val="0"/>
          <c:showPercent val="0"/>
          <c:showBubbleSize val="0"/>
        </c:dLbls>
        <c:smooth val="0"/>
        <c:axId val="1011529392"/>
        <c:axId val="936620752"/>
      </c:lineChart>
      <c:catAx>
        <c:axId val="101152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6620752"/>
        <c:crosses val="autoZero"/>
        <c:auto val="1"/>
        <c:lblAlgn val="ctr"/>
        <c:lblOffset val="100"/>
        <c:noMultiLvlLbl val="0"/>
      </c:catAx>
      <c:valAx>
        <c:axId val="936620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Lamps Shipped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1529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'Indoor LPD'!$A$6</c:f>
              <c:strCache>
                <c:ptCount val="1"/>
                <c:pt idx="0">
                  <c:v>2014</c:v>
                </c:pt>
              </c:strCache>
            </c:strRef>
          </c:tx>
          <c:spPr>
            <a:solidFill>
              <a:schemeClr val="accent2"/>
            </a:solidFill>
            <a:ln>
              <a:noFill/>
            </a:ln>
            <a:effectLst/>
          </c:spPr>
          <c:invertIfNegative val="0"/>
          <c:cat>
            <c:strRef>
              <c:f>'Indoor LPD'!$B$2:$N$2</c:f>
              <c:strCache>
                <c:ptCount val="13"/>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pt idx="12">
                  <c:v>All</c:v>
                </c:pt>
              </c:strCache>
            </c:strRef>
          </c:cat>
          <c:val>
            <c:numRef>
              <c:f>'Indoor LPD'!$B$6:$N$6</c:f>
              <c:numCache>
                <c:formatCode>0.00</c:formatCode>
                <c:ptCount val="13"/>
                <c:pt idx="0">
                  <c:v>1.03</c:v>
                </c:pt>
                <c:pt idx="1">
                  <c:v>1.1499999999999999</c:v>
                </c:pt>
                <c:pt idx="2">
                  <c:v>0</c:v>
                </c:pt>
                <c:pt idx="3">
                  <c:v>0.9</c:v>
                </c:pt>
                <c:pt idx="4">
                  <c:v>0</c:v>
                </c:pt>
                <c:pt idx="5">
                  <c:v>1.05</c:v>
                </c:pt>
                <c:pt idx="6">
                  <c:v>1</c:v>
                </c:pt>
                <c:pt idx="7">
                  <c:v>1.1000000000000001</c:v>
                </c:pt>
                <c:pt idx="8">
                  <c:v>1.17</c:v>
                </c:pt>
                <c:pt idx="9">
                  <c:v>1.19</c:v>
                </c:pt>
                <c:pt idx="10">
                  <c:v>0.98</c:v>
                </c:pt>
                <c:pt idx="11">
                  <c:v>0.57999999999999996</c:v>
                </c:pt>
                <c:pt idx="12">
                  <c:v>0.99</c:v>
                </c:pt>
              </c:numCache>
            </c:numRef>
          </c:val>
          <c:extLst>
            <c:ext xmlns:c16="http://schemas.microsoft.com/office/drawing/2014/chart" uri="{C3380CC4-5D6E-409C-BE32-E72D297353CC}">
              <c16:uniqueId val="{00000000-05D7-4CD6-90D6-3F4E88C48AEF}"/>
            </c:ext>
          </c:extLst>
        </c:ser>
        <c:ser>
          <c:idx val="1"/>
          <c:order val="1"/>
          <c:tx>
            <c:strRef>
              <c:f>'Indoor LPD'!$A$3</c:f>
              <c:strCache>
                <c:ptCount val="1"/>
                <c:pt idx="0">
                  <c:v>2019</c:v>
                </c:pt>
              </c:strCache>
            </c:strRef>
          </c:tx>
          <c:spPr>
            <a:solidFill>
              <a:schemeClr val="accent1"/>
            </a:solidFill>
            <a:ln>
              <a:noFill/>
            </a:ln>
            <a:effectLst/>
          </c:spPr>
          <c:invertIfNegative val="0"/>
          <c:cat>
            <c:strRef>
              <c:f>'Indoor LPD'!$B$2:$N$2</c:f>
              <c:strCache>
                <c:ptCount val="13"/>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pt idx="12">
                  <c:v>All</c:v>
                </c:pt>
              </c:strCache>
            </c:strRef>
          </c:cat>
          <c:val>
            <c:numRef>
              <c:f>'Indoor LPD'!$B$3:$N$3</c:f>
              <c:numCache>
                <c:formatCode>0.00</c:formatCode>
                <c:ptCount val="13"/>
                <c:pt idx="0">
                  <c:v>0.70322599982720202</c:v>
                </c:pt>
                <c:pt idx="1">
                  <c:v>0.87796220914332901</c:v>
                </c:pt>
                <c:pt idx="2">
                  <c:v>0.91928272005343703</c:v>
                </c:pt>
                <c:pt idx="3">
                  <c:v>0.60357805030406797</c:v>
                </c:pt>
                <c:pt idx="4">
                  <c:v>0.66834815783638302</c:v>
                </c:pt>
                <c:pt idx="5">
                  <c:v>0.85517025317166595</c:v>
                </c:pt>
                <c:pt idx="6">
                  <c:v>0.63688627315712198</c:v>
                </c:pt>
                <c:pt idx="7">
                  <c:v>0.77204701668979903</c:v>
                </c:pt>
                <c:pt idx="8">
                  <c:v>0.73647289141125105</c:v>
                </c:pt>
                <c:pt idx="9">
                  <c:v>0.85955653462266601</c:v>
                </c:pt>
                <c:pt idx="10">
                  <c:v>0.90933500891886099</c:v>
                </c:pt>
                <c:pt idx="11">
                  <c:v>0.46798110529870901</c:v>
                </c:pt>
                <c:pt idx="12">
                  <c:v>0.74327957833864799</c:v>
                </c:pt>
              </c:numCache>
            </c:numRef>
          </c:val>
          <c:extLst>
            <c:ext xmlns:c16="http://schemas.microsoft.com/office/drawing/2014/chart" uri="{C3380CC4-5D6E-409C-BE32-E72D297353CC}">
              <c16:uniqueId val="{00000001-05D7-4CD6-90D6-3F4E88C48AEF}"/>
            </c:ext>
          </c:extLst>
        </c:ser>
        <c:dLbls>
          <c:showLegendKey val="0"/>
          <c:showVal val="0"/>
          <c:showCatName val="0"/>
          <c:showSerName val="0"/>
          <c:showPercent val="0"/>
          <c:showBubbleSize val="0"/>
        </c:dLbls>
        <c:gapWidth val="100"/>
        <c:axId val="1747498223"/>
        <c:axId val="1840542383"/>
      </c:barChart>
      <c:catAx>
        <c:axId val="174749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0542383"/>
        <c:crosses val="autoZero"/>
        <c:auto val="1"/>
        <c:lblAlgn val="ctr"/>
        <c:lblOffset val="100"/>
        <c:noMultiLvlLbl val="0"/>
      </c:catAx>
      <c:valAx>
        <c:axId val="1840542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Watts per Square Foot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7498223"/>
        <c:crosses val="autoZero"/>
        <c:crossBetween val="between"/>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21379367505369"/>
          <c:y val="2.8677163699185791E-2"/>
          <c:w val="0.48799257271263607"/>
          <c:h val="0.78416523794040072"/>
        </c:manualLayout>
      </c:layout>
      <c:barChart>
        <c:barDir val="bar"/>
        <c:grouping val="percentStacked"/>
        <c:varyColors val="0"/>
        <c:ser>
          <c:idx val="0"/>
          <c:order val="0"/>
          <c:tx>
            <c:strRef>
              <c:f>'Indoor Lighting Controls'!$A$50</c:f>
              <c:strCache>
                <c:ptCount val="1"/>
                <c:pt idx="0">
                  <c:v>Manual On/Off Switches</c:v>
                </c:pt>
              </c:strCache>
            </c:strRef>
          </c:tx>
          <c:spPr>
            <a:solidFill>
              <a:schemeClr val="accent1"/>
            </a:solidFill>
            <a:ln>
              <a:noFill/>
            </a:ln>
            <a:effectLst/>
          </c:spPr>
          <c:invertIfNegative val="0"/>
          <c:cat>
            <c:strRef>
              <c:f>'Indoor Lighting Controls'!$B$48:$M$48</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'Indoor Lighting Controls'!$B$50:$M$50</c:f>
              <c:numCache>
                <c:formatCode>0%</c:formatCode>
                <c:ptCount val="12"/>
                <c:pt idx="0">
                  <c:v>0.71358868683710197</c:v>
                </c:pt>
                <c:pt idx="1">
                  <c:v>0.819208599744364</c:v>
                </c:pt>
                <c:pt idx="2">
                  <c:v>0.63698081825279695</c:v>
                </c:pt>
                <c:pt idx="3">
                  <c:v>0.92582685731491199</c:v>
                </c:pt>
                <c:pt idx="4">
                  <c:v>0.58740269381492705</c:v>
                </c:pt>
                <c:pt idx="5">
                  <c:v>0.67696503441800604</c:v>
                </c:pt>
                <c:pt idx="6">
                  <c:v>0.61310299929476997</c:v>
                </c:pt>
                <c:pt idx="7">
                  <c:v>0.87597560070876102</c:v>
                </c:pt>
                <c:pt idx="8">
                  <c:v>0.81706154879683102</c:v>
                </c:pt>
                <c:pt idx="9">
                  <c:v>0.72833894118958997</c:v>
                </c:pt>
                <c:pt idx="10">
                  <c:v>0.55928474664133399</c:v>
                </c:pt>
                <c:pt idx="11">
                  <c:v>0.57935293944757804</c:v>
                </c:pt>
              </c:numCache>
            </c:numRef>
          </c:val>
          <c:extLst>
            <c:ext xmlns:c16="http://schemas.microsoft.com/office/drawing/2014/chart" uri="{C3380CC4-5D6E-409C-BE32-E72D297353CC}">
              <c16:uniqueId val="{00000000-A6B9-4D3D-B534-233E96F3B08C}"/>
            </c:ext>
          </c:extLst>
        </c:ser>
        <c:ser>
          <c:idx val="1"/>
          <c:order val="1"/>
          <c:tx>
            <c:strRef>
              <c:f>'Indoor Lighting Controls'!$A$53</c:f>
              <c:strCache>
                <c:ptCount val="1"/>
                <c:pt idx="0">
                  <c:v>Occupancy sensing</c:v>
                </c:pt>
              </c:strCache>
            </c:strRef>
          </c:tx>
          <c:spPr>
            <a:solidFill>
              <a:schemeClr val="accent2"/>
            </a:solidFill>
            <a:ln>
              <a:noFill/>
            </a:ln>
            <a:effectLst/>
          </c:spPr>
          <c:invertIfNegative val="0"/>
          <c:cat>
            <c:strRef>
              <c:f>'Indoor Lighting Controls'!$B$48:$M$48</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'Indoor Lighting Controls'!$B$53:$M$53</c:f>
              <c:numCache>
                <c:formatCode>0%</c:formatCode>
                <c:ptCount val="12"/>
                <c:pt idx="0">
                  <c:v>8.2393461156695005E-2</c:v>
                </c:pt>
                <c:pt idx="1">
                  <c:v>1.49308920892908E-2</c:v>
                </c:pt>
                <c:pt idx="2">
                  <c:v>8.2258739936696704E-2</c:v>
                </c:pt>
                <c:pt idx="3">
                  <c:v>2.6181652219717098E-2</c:v>
                </c:pt>
                <c:pt idx="4">
                  <c:v>6.4039772026777797E-2</c:v>
                </c:pt>
                <c:pt idx="5">
                  <c:v>0.13016944949061901</c:v>
                </c:pt>
                <c:pt idx="6">
                  <c:v>0.34352180250881298</c:v>
                </c:pt>
                <c:pt idx="7">
                  <c:v>1.2774081091984199E-2</c:v>
                </c:pt>
                <c:pt idx="8">
                  <c:v>1.2041330590757E-2</c:v>
                </c:pt>
                <c:pt idx="9">
                  <c:v>9.8351301120713705E-2</c:v>
                </c:pt>
                <c:pt idx="10">
                  <c:v>0.279174091535136</c:v>
                </c:pt>
                <c:pt idx="11">
                  <c:v>0.27611120978034898</c:v>
                </c:pt>
              </c:numCache>
            </c:numRef>
          </c:val>
          <c:extLst>
            <c:ext xmlns:c16="http://schemas.microsoft.com/office/drawing/2014/chart" uri="{C3380CC4-5D6E-409C-BE32-E72D297353CC}">
              <c16:uniqueId val="{00000001-A6B9-4D3D-B534-233E96F3B08C}"/>
            </c:ext>
          </c:extLst>
        </c:ser>
        <c:ser>
          <c:idx val="2"/>
          <c:order val="2"/>
          <c:tx>
            <c:strRef>
              <c:f>'Indoor Lighting Controls'!$A$56</c:f>
              <c:strCache>
                <c:ptCount val="1"/>
                <c:pt idx="0">
                  <c:v>Bi-Level Switches</c:v>
                </c:pt>
              </c:strCache>
            </c:strRef>
          </c:tx>
          <c:spPr>
            <a:solidFill>
              <a:schemeClr val="accent3"/>
            </a:solidFill>
            <a:ln>
              <a:noFill/>
            </a:ln>
            <a:effectLst/>
          </c:spPr>
          <c:invertIfNegative val="0"/>
          <c:cat>
            <c:strRef>
              <c:f>'Indoor Lighting Controls'!$B$48:$M$48</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'Indoor Lighting Controls'!$B$56:$M$56</c:f>
              <c:numCache>
                <c:formatCode>0%</c:formatCode>
                <c:ptCount val="12"/>
                <c:pt idx="0">
                  <c:v>6.5203484444099694E-2</c:v>
                </c:pt>
                <c:pt idx="1">
                  <c:v>5.7525345566125201E-2</c:v>
                </c:pt>
                <c:pt idx="2">
                  <c:v>0.13255957309041699</c:v>
                </c:pt>
                <c:pt idx="3">
                  <c:v>1.3336993614108899E-2</c:v>
                </c:pt>
                <c:pt idx="4">
                  <c:v>0.15836308409277899</c:v>
                </c:pt>
                <c:pt idx="5">
                  <c:v>0.151288300636432</c:v>
                </c:pt>
                <c:pt idx="6">
                  <c:v>2.76618895381982E-2</c:v>
                </c:pt>
                <c:pt idx="7">
                  <c:v>5.5735029799730398E-2</c:v>
                </c:pt>
                <c:pt idx="8">
                  <c:v>9.4856925107348097E-2</c:v>
                </c:pt>
                <c:pt idx="9">
                  <c:v>4.6862271287516702E-2</c:v>
                </c:pt>
                <c:pt idx="10">
                  <c:v>0.10626192157568699</c:v>
                </c:pt>
                <c:pt idx="11">
                  <c:v>1.53544466937453E-2</c:v>
                </c:pt>
              </c:numCache>
            </c:numRef>
          </c:val>
          <c:extLst>
            <c:ext xmlns:c16="http://schemas.microsoft.com/office/drawing/2014/chart" uri="{C3380CC4-5D6E-409C-BE32-E72D297353CC}">
              <c16:uniqueId val="{00000002-A6B9-4D3D-B534-233E96F3B08C}"/>
            </c:ext>
          </c:extLst>
        </c:ser>
        <c:ser>
          <c:idx val="3"/>
          <c:order val="3"/>
          <c:tx>
            <c:strRef>
              <c:f>'Indoor Lighting Controls'!$A$59</c:f>
              <c:strCache>
                <c:ptCount val="1"/>
                <c:pt idx="0">
                  <c:v>Daylight harvesting</c:v>
                </c:pt>
              </c:strCache>
            </c:strRef>
          </c:tx>
          <c:spPr>
            <a:solidFill>
              <a:schemeClr val="accent4"/>
            </a:solidFill>
            <a:ln>
              <a:noFill/>
            </a:ln>
            <a:effectLst/>
          </c:spPr>
          <c:invertIfNegative val="0"/>
          <c:cat>
            <c:strRef>
              <c:f>'Indoor Lighting Controls'!$B$48:$M$48</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'Indoor Lighting Controls'!$B$59:$M$59</c:f>
              <c:numCache>
                <c:formatCode>0%</c:formatCode>
                <c:ptCount val="12"/>
                <c:pt idx="0">
                  <c:v>3.8336297800888098E-3</c:v>
                </c:pt>
                <c:pt idx="1">
                  <c:v>2.7072976999731001E-2</c:v>
                </c:pt>
                <c:pt idx="2">
                  <c:v>2.4818422958287299E-5</c:v>
                </c:pt>
                <c:pt idx="3">
                  <c:v>4.4079051656999803E-4</c:v>
                </c:pt>
                <c:pt idx="4">
                  <c:v>2.1807580587729701E-3</c:v>
                </c:pt>
                <c:pt idx="5">
                  <c:v>2.1735142764706309E-4</c:v>
                </c:pt>
                <c:pt idx="6">
                  <c:v>0</c:v>
                </c:pt>
                <c:pt idx="7">
                  <c:v>0</c:v>
                </c:pt>
                <c:pt idx="8">
                  <c:v>0</c:v>
                </c:pt>
                <c:pt idx="9">
                  <c:v>5.0092067841930104E-3</c:v>
                </c:pt>
                <c:pt idx="10">
                  <c:v>4.23752137069963E-3</c:v>
                </c:pt>
                <c:pt idx="11">
                  <c:v>1.4647978346389E-2</c:v>
                </c:pt>
              </c:numCache>
            </c:numRef>
          </c:val>
          <c:extLst>
            <c:ext xmlns:c16="http://schemas.microsoft.com/office/drawing/2014/chart" uri="{C3380CC4-5D6E-409C-BE32-E72D297353CC}">
              <c16:uniqueId val="{00000003-A6B9-4D3D-B534-233E96F3B08C}"/>
            </c:ext>
          </c:extLst>
        </c:ser>
        <c:ser>
          <c:idx val="4"/>
          <c:order val="4"/>
          <c:tx>
            <c:strRef>
              <c:f>'Indoor Lighting Controls'!$A$62</c:f>
              <c:strCache>
                <c:ptCount val="1"/>
                <c:pt idx="0">
                  <c:v>Timeclock</c:v>
                </c:pt>
              </c:strCache>
            </c:strRef>
          </c:tx>
          <c:spPr>
            <a:solidFill>
              <a:schemeClr val="accent5"/>
            </a:solidFill>
            <a:ln>
              <a:noFill/>
            </a:ln>
            <a:effectLst/>
          </c:spPr>
          <c:invertIfNegative val="0"/>
          <c:cat>
            <c:strRef>
              <c:f>'Indoor Lighting Controls'!$B$48:$M$48</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'Indoor Lighting Controls'!$B$62:$M$62</c:f>
              <c:numCache>
                <c:formatCode>0%</c:formatCode>
                <c:ptCount val="12"/>
                <c:pt idx="0">
                  <c:v>0.12070903935412367</c:v>
                </c:pt>
                <c:pt idx="1">
                  <c:v>2.5852216281294658E-2</c:v>
                </c:pt>
                <c:pt idx="2">
                  <c:v>2.772457828599893E-3</c:v>
                </c:pt>
                <c:pt idx="3">
                  <c:v>3.170441742920963E-3</c:v>
                </c:pt>
                <c:pt idx="4">
                  <c:v>2.1954668558580054E-2</c:v>
                </c:pt>
                <c:pt idx="5">
                  <c:v>3.2158875895590133E-2</c:v>
                </c:pt>
                <c:pt idx="6">
                  <c:v>0</c:v>
                </c:pt>
                <c:pt idx="7">
                  <c:v>1.6739530967847558E-2</c:v>
                </c:pt>
                <c:pt idx="8">
                  <c:v>0</c:v>
                </c:pt>
                <c:pt idx="9">
                  <c:v>9.3436713260626261E-2</c:v>
                </c:pt>
                <c:pt idx="10">
                  <c:v>3.123315589540844E-2</c:v>
                </c:pt>
                <c:pt idx="11">
                  <c:v>8.624587316544241E-2</c:v>
                </c:pt>
              </c:numCache>
            </c:numRef>
          </c:val>
          <c:extLst>
            <c:ext xmlns:c16="http://schemas.microsoft.com/office/drawing/2014/chart" uri="{C3380CC4-5D6E-409C-BE32-E72D297353CC}">
              <c16:uniqueId val="{00000004-A6B9-4D3D-B534-233E96F3B08C}"/>
            </c:ext>
          </c:extLst>
        </c:ser>
        <c:ser>
          <c:idx val="5"/>
          <c:order val="5"/>
          <c:tx>
            <c:strRef>
              <c:f>'Indoor Lighting Controls'!$A$65</c:f>
              <c:strCache>
                <c:ptCount val="1"/>
                <c:pt idx="0">
                  <c:v>Circuit Breaker Switches</c:v>
                </c:pt>
              </c:strCache>
            </c:strRef>
          </c:tx>
          <c:spPr>
            <a:solidFill>
              <a:schemeClr val="accent6"/>
            </a:solidFill>
            <a:ln>
              <a:noFill/>
            </a:ln>
            <a:effectLst/>
          </c:spPr>
          <c:invertIfNegative val="0"/>
          <c:cat>
            <c:strRef>
              <c:f>'Indoor Lighting Controls'!$B$48:$M$48</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'Indoor Lighting Controls'!$B$65:$M$65</c:f>
              <c:numCache>
                <c:formatCode>0%</c:formatCode>
                <c:ptCount val="12"/>
                <c:pt idx="0">
                  <c:v>1.61090459688192E-3</c:v>
                </c:pt>
                <c:pt idx="1">
                  <c:v>5.5058416763317901E-2</c:v>
                </c:pt>
                <c:pt idx="2">
                  <c:v>0.13206623196730999</c:v>
                </c:pt>
                <c:pt idx="3">
                  <c:v>3.0834063196498701E-2</c:v>
                </c:pt>
                <c:pt idx="4">
                  <c:v>0.108600918931314</c:v>
                </c:pt>
                <c:pt idx="5">
                  <c:v>8.1804682996485696E-3</c:v>
                </c:pt>
                <c:pt idx="6">
                  <c:v>1.5713308658218399E-2</c:v>
                </c:pt>
                <c:pt idx="7">
                  <c:v>3.49992325380672E-2</c:v>
                </c:pt>
                <c:pt idx="8">
                  <c:v>2.1711243230234E-2</c:v>
                </c:pt>
                <c:pt idx="9">
                  <c:v>2.7998317747439001E-2</c:v>
                </c:pt>
                <c:pt idx="10">
                  <c:v>1.7047102573824802E-2</c:v>
                </c:pt>
                <c:pt idx="11">
                  <c:v>2.19171866066727E-2</c:v>
                </c:pt>
              </c:numCache>
            </c:numRef>
          </c:val>
          <c:extLst>
            <c:ext xmlns:c16="http://schemas.microsoft.com/office/drawing/2014/chart" uri="{C3380CC4-5D6E-409C-BE32-E72D297353CC}">
              <c16:uniqueId val="{00000005-A6B9-4D3D-B534-233E96F3B08C}"/>
            </c:ext>
          </c:extLst>
        </c:ser>
        <c:ser>
          <c:idx val="6"/>
          <c:order val="6"/>
          <c:tx>
            <c:strRef>
              <c:f>'Indoor Lighting Controls'!$A$68</c:f>
              <c:strCache>
                <c:ptCount val="1"/>
                <c:pt idx="0">
                  <c:v>Automatic Sweep</c:v>
                </c:pt>
              </c:strCache>
            </c:strRef>
          </c:tx>
          <c:spPr>
            <a:solidFill>
              <a:schemeClr val="accent1">
                <a:lumMod val="60000"/>
              </a:schemeClr>
            </a:solidFill>
            <a:ln>
              <a:noFill/>
            </a:ln>
            <a:effectLst/>
          </c:spPr>
          <c:invertIfNegative val="0"/>
          <c:cat>
            <c:strRef>
              <c:f>'Indoor Lighting Controls'!$B$48:$M$48</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'Indoor Lighting Controls'!$B$68:$M$68</c:f>
              <c:numCache>
                <c:formatCode>0%</c:formatCode>
                <c:ptCount val="12"/>
                <c:pt idx="0">
                  <c:v>9.6880562527960293E-3</c:v>
                </c:pt>
                <c:pt idx="1">
                  <c:v>0</c:v>
                </c:pt>
                <c:pt idx="2">
                  <c:v>0</c:v>
                </c:pt>
                <c:pt idx="3">
                  <c:v>5.6473919321507103E-5</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6-A6B9-4D3D-B534-233E96F3B08C}"/>
            </c:ext>
          </c:extLst>
        </c:ser>
        <c:ser>
          <c:idx val="7"/>
          <c:order val="7"/>
          <c:tx>
            <c:strRef>
              <c:f>'Indoor Lighting Controls'!$A$71</c:f>
              <c:strCache>
                <c:ptCount val="1"/>
                <c:pt idx="0">
                  <c:v>Unknown</c:v>
                </c:pt>
              </c:strCache>
            </c:strRef>
          </c:tx>
          <c:spPr>
            <a:solidFill>
              <a:schemeClr val="accent2">
                <a:lumMod val="60000"/>
              </a:schemeClr>
            </a:solidFill>
            <a:ln>
              <a:noFill/>
            </a:ln>
            <a:effectLst/>
          </c:spPr>
          <c:invertIfNegative val="0"/>
          <c:cat>
            <c:strRef>
              <c:f>'Indoor Lighting Controls'!$B$48:$M$48</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'Indoor Lighting Controls'!$B$71:$M$71</c:f>
              <c:numCache>
                <c:formatCode>0%</c:formatCode>
                <c:ptCount val="12"/>
                <c:pt idx="0">
                  <c:v>2.9727375782131302E-3</c:v>
                </c:pt>
                <c:pt idx="1">
                  <c:v>3.5155255587619001E-4</c:v>
                </c:pt>
                <c:pt idx="2">
                  <c:v>1.33373605012216E-2</c:v>
                </c:pt>
                <c:pt idx="3">
                  <c:v>1.52727475950735E-4</c:v>
                </c:pt>
                <c:pt idx="4">
                  <c:v>5.7458104516849302E-2</c:v>
                </c:pt>
                <c:pt idx="5">
                  <c:v>1.02051983205641E-3</c:v>
                </c:pt>
                <c:pt idx="6">
                  <c:v>0</c:v>
                </c:pt>
                <c:pt idx="7">
                  <c:v>3.7765248936102E-3</c:v>
                </c:pt>
                <c:pt idx="8">
                  <c:v>5.4328952274829902E-2</c:v>
                </c:pt>
                <c:pt idx="9">
                  <c:v>3.2486099215602699E-6</c:v>
                </c:pt>
                <c:pt idx="10">
                  <c:v>2.7614604079102402E-3</c:v>
                </c:pt>
                <c:pt idx="11">
                  <c:v>6.3703659598227597E-3</c:v>
                </c:pt>
              </c:numCache>
            </c:numRef>
          </c:val>
          <c:extLst>
            <c:ext xmlns:c16="http://schemas.microsoft.com/office/drawing/2014/chart" uri="{C3380CC4-5D6E-409C-BE32-E72D297353CC}">
              <c16:uniqueId val="{00000007-A6B9-4D3D-B534-233E96F3B08C}"/>
            </c:ext>
          </c:extLst>
        </c:ser>
        <c:dLbls>
          <c:showLegendKey val="0"/>
          <c:showVal val="0"/>
          <c:showCatName val="0"/>
          <c:showSerName val="0"/>
          <c:showPercent val="0"/>
          <c:showBubbleSize val="0"/>
        </c:dLbls>
        <c:gapWidth val="100"/>
        <c:overlap val="100"/>
        <c:axId val="931663423"/>
        <c:axId val="899077231"/>
      </c:barChart>
      <c:catAx>
        <c:axId val="9316634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9077231"/>
        <c:crosses val="autoZero"/>
        <c:auto val="1"/>
        <c:lblAlgn val="ctr"/>
        <c:lblOffset val="100"/>
        <c:noMultiLvlLbl val="0"/>
      </c:catAx>
      <c:valAx>
        <c:axId val="8990772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baseline="0"/>
                  <a:t>% of Watts Controlled</a:t>
                </a:r>
              </a:p>
              <a:p>
                <a:pPr>
                  <a:defRPr sz="1400" b="1"/>
                </a:pPr>
                <a:r>
                  <a:rPr lang="en-US" sz="1400" b="1" baseline="0"/>
                  <a:t>(3,174 Million Watts)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1663423"/>
        <c:crosses val="max"/>
        <c:crossBetween val="between"/>
      </c:valAx>
      <c:spPr>
        <a:noFill/>
        <a:ln w="12700">
          <a:solidFill>
            <a:schemeClr val="bg1">
              <a:lumMod val="50000"/>
            </a:schemeClr>
          </a:solidFill>
        </a:ln>
        <a:effectLst/>
      </c:spPr>
    </c:plotArea>
    <c:legend>
      <c:legendPos val="r"/>
      <c:layout>
        <c:manualLayout>
          <c:xMode val="edge"/>
          <c:yMode val="edge"/>
          <c:x val="0.7269354293533109"/>
          <c:y val="0.14561676634906245"/>
          <c:w val="0.26388882366321587"/>
          <c:h val="0.599271842268620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Sheet4!$A$34</c:f>
              <c:strCache>
                <c:ptCount val="1"/>
                <c:pt idx="0">
                  <c:v>2014</c:v>
                </c:pt>
              </c:strCache>
            </c:strRef>
          </c:tx>
          <c:spPr>
            <a:solidFill>
              <a:schemeClr val="accent2"/>
            </a:solidFill>
            <a:ln>
              <a:solidFill>
                <a:schemeClr val="accent2"/>
              </a:solidFill>
            </a:ln>
            <a:effectLst/>
          </c:spPr>
          <c:invertIfNegative val="0"/>
          <c:cat>
            <c:strRef>
              <c:f>Sheet4!$B$27:$N$27</c:f>
              <c:strCache>
                <c:ptCount val="13"/>
                <c:pt idx="0">
                  <c:v>Assembly</c:v>
                </c:pt>
                <c:pt idx="1">
                  <c:v>Grocery</c:v>
                </c:pt>
                <c:pt idx="2">
                  <c:v>Hospital</c:v>
                </c:pt>
                <c:pt idx="3">
                  <c:v>Lodging</c:v>
                </c:pt>
                <c:pt idx="4">
                  <c:v>Mixed Commercial</c:v>
                </c:pt>
                <c:pt idx="5">
                  <c:v>Office</c:v>
                </c:pt>
                <c:pt idx="6">
                  <c:v>Other</c:v>
                </c:pt>
                <c:pt idx="7">
                  <c:v>Residential Care</c:v>
                </c:pt>
                <c:pt idx="8">
                  <c:v>Restaurant</c:v>
                </c:pt>
                <c:pt idx="9">
                  <c:v>Retail / Service</c:v>
                </c:pt>
                <c:pt idx="10">
                  <c:v>School</c:v>
                </c:pt>
                <c:pt idx="11">
                  <c:v>Warehouse</c:v>
                </c:pt>
                <c:pt idx="12">
                  <c:v>All</c:v>
                </c:pt>
              </c:strCache>
            </c:strRef>
          </c:cat>
          <c:val>
            <c:numRef>
              <c:f>Sheet4!$B$28:$N$28</c:f>
              <c:numCache>
                <c:formatCode>#,##0.00_);[Red]\(#,##0.00\)</c:formatCode>
                <c:ptCount val="13"/>
                <c:pt idx="0">
                  <c:v>88.332400000000007</c:v>
                </c:pt>
                <c:pt idx="1">
                  <c:v>258.48400000000004</c:v>
                </c:pt>
                <c:pt idx="2">
                  <c:v>173.86439999999999</c:v>
                </c:pt>
                <c:pt idx="3">
                  <c:v>90.791600000000003</c:v>
                </c:pt>
                <c:pt idx="4">
                  <c:v>0</c:v>
                </c:pt>
                <c:pt idx="5">
                  <c:v>82.591999999999999</c:v>
                </c:pt>
                <c:pt idx="6">
                  <c:v>78.014800000000008</c:v>
                </c:pt>
                <c:pt idx="7">
                  <c:v>99.203599999999994</c:v>
                </c:pt>
                <c:pt idx="8">
                  <c:v>371.26959999999997</c:v>
                </c:pt>
                <c:pt idx="9">
                  <c:v>68.673599999999993</c:v>
                </c:pt>
                <c:pt idx="10">
                  <c:v>67.686959999999999</c:v>
                </c:pt>
                <c:pt idx="11">
                  <c:v>33.642600000000002</c:v>
                </c:pt>
                <c:pt idx="12">
                  <c:v>83.450400000000002</c:v>
                </c:pt>
              </c:numCache>
            </c:numRef>
          </c:val>
          <c:extLst>
            <c:ext xmlns:c16="http://schemas.microsoft.com/office/drawing/2014/chart" uri="{C3380CC4-5D6E-409C-BE32-E72D297353CC}">
              <c16:uniqueId val="{00000000-5FAC-476B-8268-E1BF0D5A0CAF}"/>
            </c:ext>
          </c:extLst>
        </c:ser>
        <c:ser>
          <c:idx val="1"/>
          <c:order val="1"/>
          <c:tx>
            <c:strRef>
              <c:f>Sheet4!$A$35</c:f>
              <c:strCache>
                <c:ptCount val="1"/>
                <c:pt idx="0">
                  <c:v>2019</c:v>
                </c:pt>
              </c:strCache>
            </c:strRef>
          </c:tx>
          <c:spPr>
            <a:solidFill>
              <a:schemeClr val="accent1"/>
            </a:solidFill>
            <a:ln>
              <a:solidFill>
                <a:schemeClr val="accent1"/>
              </a:solidFill>
            </a:ln>
            <a:effectLst/>
          </c:spPr>
          <c:invertIfNegative val="0"/>
          <c:cat>
            <c:strRef>
              <c:f>Sheet4!$B$27:$N$27</c:f>
              <c:strCache>
                <c:ptCount val="13"/>
                <c:pt idx="0">
                  <c:v>Assembly</c:v>
                </c:pt>
                <c:pt idx="1">
                  <c:v>Grocery</c:v>
                </c:pt>
                <c:pt idx="2">
                  <c:v>Hospital</c:v>
                </c:pt>
                <c:pt idx="3">
                  <c:v>Lodging</c:v>
                </c:pt>
                <c:pt idx="4">
                  <c:v>Mixed Commercial</c:v>
                </c:pt>
                <c:pt idx="5">
                  <c:v>Office</c:v>
                </c:pt>
                <c:pt idx="6">
                  <c:v>Other</c:v>
                </c:pt>
                <c:pt idx="7">
                  <c:v>Residential Care</c:v>
                </c:pt>
                <c:pt idx="8">
                  <c:v>Restaurant</c:v>
                </c:pt>
                <c:pt idx="9">
                  <c:v>Retail / Service</c:v>
                </c:pt>
                <c:pt idx="10">
                  <c:v>School</c:v>
                </c:pt>
                <c:pt idx="11">
                  <c:v>Warehouse</c:v>
                </c:pt>
                <c:pt idx="12">
                  <c:v>All</c:v>
                </c:pt>
              </c:strCache>
            </c:strRef>
          </c:cat>
          <c:val>
            <c:numRef>
              <c:f>Sheet4!$B$29:$N$29</c:f>
              <c:numCache>
                <c:formatCode>#,##0.00_);[Red]\(#,##0.00\)</c:formatCode>
                <c:ptCount val="13"/>
                <c:pt idx="0">
                  <c:v>71.496484125673177</c:v>
                </c:pt>
                <c:pt idx="1">
                  <c:v>194.59327444969756</c:v>
                </c:pt>
                <c:pt idx="2">
                  <c:v>245.3082869910358</c:v>
                </c:pt>
                <c:pt idx="3">
                  <c:v>80.160223553045043</c:v>
                </c:pt>
                <c:pt idx="4">
                  <c:v>75.52537785771348</c:v>
                </c:pt>
                <c:pt idx="5">
                  <c:v>56.897769138105218</c:v>
                </c:pt>
                <c:pt idx="6">
                  <c:v>57.955731402434395</c:v>
                </c:pt>
                <c:pt idx="7">
                  <c:v>91.295174426758024</c:v>
                </c:pt>
                <c:pt idx="8">
                  <c:v>382.73294568817676</c:v>
                </c:pt>
                <c:pt idx="9">
                  <c:v>61.785118650484307</c:v>
                </c:pt>
                <c:pt idx="10">
                  <c:v>47.680576665257277</c:v>
                </c:pt>
                <c:pt idx="11">
                  <c:v>26.833013841692981</c:v>
                </c:pt>
                <c:pt idx="12">
                  <c:v>76.937556725345416</c:v>
                </c:pt>
              </c:numCache>
            </c:numRef>
          </c:val>
          <c:extLst>
            <c:ext xmlns:c16="http://schemas.microsoft.com/office/drawing/2014/chart" uri="{C3380CC4-5D6E-409C-BE32-E72D297353CC}">
              <c16:uniqueId val="{00000001-5FAC-476B-8268-E1BF0D5A0CAF}"/>
            </c:ext>
          </c:extLst>
        </c:ser>
        <c:dLbls>
          <c:showLegendKey val="0"/>
          <c:showVal val="0"/>
          <c:showCatName val="0"/>
          <c:showSerName val="0"/>
          <c:showPercent val="0"/>
          <c:showBubbleSize val="0"/>
        </c:dLbls>
        <c:gapWidth val="219"/>
        <c:overlap val="-27"/>
        <c:axId val="932952368"/>
        <c:axId val="702138624"/>
      </c:barChart>
      <c:catAx>
        <c:axId val="93295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2138624"/>
        <c:crosses val="autoZero"/>
        <c:auto val="1"/>
        <c:lblAlgn val="ctr"/>
        <c:lblOffset val="100"/>
        <c:noMultiLvlLbl val="0"/>
      </c:catAx>
      <c:valAx>
        <c:axId val="702138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Annual Energy Use Intensity</a:t>
                </a:r>
              </a:p>
              <a:p>
                <a:pPr>
                  <a:defRPr sz="1400"/>
                </a:pPr>
                <a:r>
                  <a:rPr lang="en-US" sz="1400" b="1"/>
                  <a:t>(kBtu per Square Foot)</a:t>
                </a:r>
              </a:p>
            </c:rich>
          </c:tx>
          <c:layout>
            <c:manualLayout>
              <c:xMode val="edge"/>
              <c:yMode val="edge"/>
              <c:x val="7.5497486825391313E-3"/>
              <c:y val="0.1165760658810911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295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'Electric EUI Comparison'!$A$12</c:f>
              <c:strCache>
                <c:ptCount val="1"/>
                <c:pt idx="0">
                  <c:v>2014</c:v>
                </c:pt>
              </c:strCache>
            </c:strRef>
          </c:tx>
          <c:spPr>
            <a:solidFill>
              <a:schemeClr val="accent2"/>
            </a:solidFill>
            <a:ln>
              <a:noFill/>
            </a:ln>
            <a:effectLst/>
          </c:spPr>
          <c:invertIfNegative val="0"/>
          <c:cat>
            <c:strRef>
              <c:f>'Electric EUI Comparison'!$B$8:$N$8</c:f>
              <c:strCache>
                <c:ptCount val="13"/>
                <c:pt idx="0">
                  <c:v>Assembly</c:v>
                </c:pt>
                <c:pt idx="1">
                  <c:v>Grocery</c:v>
                </c:pt>
                <c:pt idx="2">
                  <c:v>Hospital</c:v>
                </c:pt>
                <c:pt idx="3">
                  <c:v>Lodging</c:v>
                </c:pt>
                <c:pt idx="4">
                  <c:v>Mixed Commercial</c:v>
                </c:pt>
                <c:pt idx="5">
                  <c:v>Office</c:v>
                </c:pt>
                <c:pt idx="6">
                  <c:v>Other</c:v>
                </c:pt>
                <c:pt idx="7">
                  <c:v>Residential Care</c:v>
                </c:pt>
                <c:pt idx="8">
                  <c:v>Restaurant</c:v>
                </c:pt>
                <c:pt idx="9">
                  <c:v>Retail / Service</c:v>
                </c:pt>
                <c:pt idx="10">
                  <c:v>School</c:v>
                </c:pt>
                <c:pt idx="11">
                  <c:v>Warehouse</c:v>
                </c:pt>
                <c:pt idx="12">
                  <c:v>All</c:v>
                </c:pt>
              </c:strCache>
            </c:strRef>
          </c:cat>
          <c:val>
            <c:numRef>
              <c:f>'Electric EUI Comparison'!$B$12:$N$12</c:f>
              <c:numCache>
                <c:formatCode>0.00</c:formatCode>
                <c:ptCount val="13"/>
                <c:pt idx="0">
                  <c:v>12.7</c:v>
                </c:pt>
                <c:pt idx="1">
                  <c:v>57</c:v>
                </c:pt>
                <c:pt idx="2">
                  <c:v>23.7</c:v>
                </c:pt>
                <c:pt idx="3">
                  <c:v>14.3</c:v>
                </c:pt>
                <c:pt idx="4">
                  <c:v>0</c:v>
                </c:pt>
                <c:pt idx="5">
                  <c:v>16</c:v>
                </c:pt>
                <c:pt idx="6">
                  <c:v>12.9</c:v>
                </c:pt>
                <c:pt idx="7">
                  <c:v>15.3</c:v>
                </c:pt>
                <c:pt idx="8">
                  <c:v>45.8</c:v>
                </c:pt>
                <c:pt idx="9">
                  <c:v>12.8</c:v>
                </c:pt>
                <c:pt idx="10">
                  <c:v>9.58</c:v>
                </c:pt>
                <c:pt idx="11">
                  <c:v>6.05</c:v>
                </c:pt>
                <c:pt idx="12">
                  <c:v>14.2</c:v>
                </c:pt>
              </c:numCache>
            </c:numRef>
          </c:val>
          <c:extLst>
            <c:ext xmlns:c16="http://schemas.microsoft.com/office/drawing/2014/chart" uri="{C3380CC4-5D6E-409C-BE32-E72D297353CC}">
              <c16:uniqueId val="{00000000-30B3-4411-A248-ACF83009E8A4}"/>
            </c:ext>
          </c:extLst>
        </c:ser>
        <c:ser>
          <c:idx val="1"/>
          <c:order val="1"/>
          <c:tx>
            <c:strRef>
              <c:f>'Electric EUI Comparison'!$A$9</c:f>
              <c:strCache>
                <c:ptCount val="1"/>
                <c:pt idx="0">
                  <c:v>2019</c:v>
                </c:pt>
              </c:strCache>
            </c:strRef>
          </c:tx>
          <c:spPr>
            <a:solidFill>
              <a:schemeClr val="accent1"/>
            </a:solidFill>
            <a:ln>
              <a:noFill/>
            </a:ln>
            <a:effectLst/>
          </c:spPr>
          <c:invertIfNegative val="0"/>
          <c:cat>
            <c:strRef>
              <c:f>'Electric EUI Comparison'!$B$8:$N$8</c:f>
              <c:strCache>
                <c:ptCount val="13"/>
                <c:pt idx="0">
                  <c:v>Assembly</c:v>
                </c:pt>
                <c:pt idx="1">
                  <c:v>Grocery</c:v>
                </c:pt>
                <c:pt idx="2">
                  <c:v>Hospital</c:v>
                </c:pt>
                <c:pt idx="3">
                  <c:v>Lodging</c:v>
                </c:pt>
                <c:pt idx="4">
                  <c:v>Mixed Commercial</c:v>
                </c:pt>
                <c:pt idx="5">
                  <c:v>Office</c:v>
                </c:pt>
                <c:pt idx="6">
                  <c:v>Other</c:v>
                </c:pt>
                <c:pt idx="7">
                  <c:v>Residential Care</c:v>
                </c:pt>
                <c:pt idx="8">
                  <c:v>Restaurant</c:v>
                </c:pt>
                <c:pt idx="9">
                  <c:v>Retail / Service</c:v>
                </c:pt>
                <c:pt idx="10">
                  <c:v>School</c:v>
                </c:pt>
                <c:pt idx="11">
                  <c:v>Warehouse</c:v>
                </c:pt>
                <c:pt idx="12">
                  <c:v>All</c:v>
                </c:pt>
              </c:strCache>
            </c:strRef>
          </c:cat>
          <c:val>
            <c:numRef>
              <c:f>'Electric EUI Comparison'!$B$9:$N$9</c:f>
              <c:numCache>
                <c:formatCode>0.00</c:formatCode>
                <c:ptCount val="13"/>
                <c:pt idx="0">
                  <c:v>7.9287459931167596</c:v>
                </c:pt>
                <c:pt idx="1">
                  <c:v>40.2306655196805</c:v>
                </c:pt>
                <c:pt idx="2">
                  <c:v>32.343199544569401</c:v>
                </c:pt>
                <c:pt idx="3">
                  <c:v>10.886655193337001</c:v>
                </c:pt>
                <c:pt idx="4">
                  <c:v>15.1897834615463</c:v>
                </c:pt>
                <c:pt idx="5">
                  <c:v>11.843875468960499</c:v>
                </c:pt>
                <c:pt idx="6">
                  <c:v>6.3891895746296603</c:v>
                </c:pt>
                <c:pt idx="7">
                  <c:v>14.7361502604794</c:v>
                </c:pt>
                <c:pt idx="8">
                  <c:v>39.613031090424897</c:v>
                </c:pt>
                <c:pt idx="9">
                  <c:v>9.5914130170678504</c:v>
                </c:pt>
                <c:pt idx="10">
                  <c:v>7.3920297154696302</c:v>
                </c:pt>
                <c:pt idx="11">
                  <c:v>3.7159740091773101</c:v>
                </c:pt>
                <c:pt idx="12">
                  <c:v>11.887212411861199</c:v>
                </c:pt>
              </c:numCache>
            </c:numRef>
          </c:val>
          <c:extLst>
            <c:ext xmlns:c16="http://schemas.microsoft.com/office/drawing/2014/chart" uri="{C3380CC4-5D6E-409C-BE32-E72D297353CC}">
              <c16:uniqueId val="{00000001-30B3-4411-A248-ACF83009E8A4}"/>
            </c:ext>
          </c:extLst>
        </c:ser>
        <c:dLbls>
          <c:showLegendKey val="0"/>
          <c:showVal val="0"/>
          <c:showCatName val="0"/>
          <c:showSerName val="0"/>
          <c:showPercent val="0"/>
          <c:showBubbleSize val="0"/>
        </c:dLbls>
        <c:gapWidth val="100"/>
        <c:axId val="763914223"/>
        <c:axId val="1840543631"/>
      </c:barChart>
      <c:catAx>
        <c:axId val="76391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0543631"/>
        <c:crosses val="autoZero"/>
        <c:auto val="1"/>
        <c:lblAlgn val="ctr"/>
        <c:lblOffset val="100"/>
        <c:noMultiLvlLbl val="0"/>
      </c:catAx>
      <c:valAx>
        <c:axId val="18405436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Annual Energy Use Intensity</a:t>
                </a:r>
              </a:p>
              <a:p>
                <a:pPr>
                  <a:defRPr sz="1400"/>
                </a:pPr>
                <a:r>
                  <a:rPr lang="en-US" sz="1400" b="1" baseline="0"/>
                  <a:t>(kWh per Square Foot)</a:t>
                </a:r>
              </a:p>
            </c:rich>
          </c:tx>
          <c:layout>
            <c:manualLayout>
              <c:xMode val="edge"/>
              <c:yMode val="edge"/>
              <c:x val="7.7370098954528919E-3"/>
              <c:y val="0.1092768595999523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3914223"/>
        <c:crosses val="autoZero"/>
        <c:crossBetween val="between"/>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'Monthly Electric EUI'!$A$5</c:f>
              <c:strCache>
                <c:ptCount val="1"/>
                <c:pt idx="0">
                  <c:v>Grocery</c:v>
                </c:pt>
              </c:strCache>
            </c:strRef>
          </c:tx>
          <c:spPr>
            <a:ln w="28575" cap="rnd">
              <a:solidFill>
                <a:schemeClr val="accent2"/>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EUI'!$B$5:$M$5</c:f>
              <c:numCache>
                <c:formatCode>0.00</c:formatCode>
                <c:ptCount val="12"/>
                <c:pt idx="0">
                  <c:v>3.3896123158649898</c:v>
                </c:pt>
                <c:pt idx="1">
                  <c:v>3.38712716060581</c:v>
                </c:pt>
                <c:pt idx="2">
                  <c:v>3.3863067402816101</c:v>
                </c:pt>
                <c:pt idx="3">
                  <c:v>3.3924394628548198</c:v>
                </c:pt>
                <c:pt idx="4">
                  <c:v>3.4058922842067401</c:v>
                </c:pt>
                <c:pt idx="5">
                  <c:v>3.6391621886410701</c:v>
                </c:pt>
                <c:pt idx="6">
                  <c:v>4.2065971817289096</c:v>
                </c:pt>
                <c:pt idx="7">
                  <c:v>3.9942392176217201</c:v>
                </c:pt>
                <c:pt idx="8">
                  <c:v>3.5861545528666801</c:v>
                </c:pt>
                <c:pt idx="9">
                  <c:v>3.3869669711616299</c:v>
                </c:pt>
                <c:pt idx="10">
                  <c:v>3.3860756025105601</c:v>
                </c:pt>
                <c:pt idx="11">
                  <c:v>3.3896448511875201</c:v>
                </c:pt>
              </c:numCache>
            </c:numRef>
          </c:val>
          <c:smooth val="0"/>
          <c:extLst>
            <c:ext xmlns:c16="http://schemas.microsoft.com/office/drawing/2014/chart" uri="{C3380CC4-5D6E-409C-BE32-E72D297353CC}">
              <c16:uniqueId val="{00000000-56AF-40FB-971E-E7AB5873BB41}"/>
            </c:ext>
          </c:extLst>
        </c:ser>
        <c:ser>
          <c:idx val="2"/>
          <c:order val="1"/>
          <c:tx>
            <c:strRef>
              <c:f>'Monthly Electric EUI'!$A$7</c:f>
              <c:strCache>
                <c:ptCount val="1"/>
                <c:pt idx="0">
                  <c:v>Hospital</c:v>
                </c:pt>
              </c:strCache>
            </c:strRef>
          </c:tx>
          <c:spPr>
            <a:ln w="28575" cap="rnd">
              <a:solidFill>
                <a:schemeClr val="accent3"/>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EUI'!$B$7:$M$7</c:f>
              <c:numCache>
                <c:formatCode>0.00</c:formatCode>
                <c:ptCount val="12"/>
                <c:pt idx="0">
                  <c:v>2.6740750089443699</c:v>
                </c:pt>
                <c:pt idx="1">
                  <c:v>2.6590987854100701</c:v>
                </c:pt>
                <c:pt idx="2">
                  <c:v>2.6507361093366999</c:v>
                </c:pt>
                <c:pt idx="3">
                  <c:v>2.6372010627005098</c:v>
                </c:pt>
                <c:pt idx="4">
                  <c:v>2.6450501073355301</c:v>
                </c:pt>
                <c:pt idx="5">
                  <c:v>2.8178445631726299</c:v>
                </c:pt>
                <c:pt idx="6">
                  <c:v>3.1510128124445602</c:v>
                </c:pt>
                <c:pt idx="7">
                  <c:v>3.14105522276191</c:v>
                </c:pt>
                <c:pt idx="8">
                  <c:v>2.7034928501456501</c:v>
                </c:pt>
                <c:pt idx="9">
                  <c:v>2.6406468542155701</c:v>
                </c:pt>
                <c:pt idx="10">
                  <c:v>2.6576586123240902</c:v>
                </c:pt>
                <c:pt idx="11">
                  <c:v>2.6686297044398501</c:v>
                </c:pt>
              </c:numCache>
            </c:numRef>
          </c:val>
          <c:smooth val="0"/>
          <c:extLst>
            <c:ext xmlns:c16="http://schemas.microsoft.com/office/drawing/2014/chart" uri="{C3380CC4-5D6E-409C-BE32-E72D297353CC}">
              <c16:uniqueId val="{00000001-56AF-40FB-971E-E7AB5873BB41}"/>
            </c:ext>
          </c:extLst>
        </c:ser>
        <c:ser>
          <c:idx val="8"/>
          <c:order val="2"/>
          <c:tx>
            <c:strRef>
              <c:f>'Monthly Electric EUI'!$A$19</c:f>
              <c:strCache>
                <c:ptCount val="1"/>
                <c:pt idx="0">
                  <c:v>Restaurant</c:v>
                </c:pt>
              </c:strCache>
            </c:strRef>
          </c:tx>
          <c:spPr>
            <a:ln w="28575" cap="rnd">
              <a:solidFill>
                <a:schemeClr val="accent3">
                  <a:lumMod val="60000"/>
                </a:schemeClr>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EUI'!$B$19:$M$19</c:f>
              <c:numCache>
                <c:formatCode>0.00</c:formatCode>
                <c:ptCount val="12"/>
                <c:pt idx="0">
                  <c:v>2.2629837923084901</c:v>
                </c:pt>
                <c:pt idx="1">
                  <c:v>2.25640759593287</c:v>
                </c:pt>
                <c:pt idx="2">
                  <c:v>2.2553190556401002</c:v>
                </c:pt>
                <c:pt idx="3">
                  <c:v>2.2515472032172599</c:v>
                </c:pt>
                <c:pt idx="4">
                  <c:v>2.2563410764263399</c:v>
                </c:pt>
                <c:pt idx="5">
                  <c:v>2.4779337912338701</c:v>
                </c:pt>
                <c:pt idx="6">
                  <c:v>2.8544921359881301</c:v>
                </c:pt>
                <c:pt idx="7">
                  <c:v>2.6782470089170798</c:v>
                </c:pt>
                <c:pt idx="8">
                  <c:v>2.3376917261415802</c:v>
                </c:pt>
                <c:pt idx="9">
                  <c:v>2.2625558812617399</c:v>
                </c:pt>
                <c:pt idx="10">
                  <c:v>2.2539679418856902</c:v>
                </c:pt>
                <c:pt idx="11">
                  <c:v>2.2620299911003201</c:v>
                </c:pt>
              </c:numCache>
            </c:numRef>
          </c:val>
          <c:smooth val="0"/>
          <c:extLst>
            <c:ext xmlns:c16="http://schemas.microsoft.com/office/drawing/2014/chart" uri="{C3380CC4-5D6E-409C-BE32-E72D297353CC}">
              <c16:uniqueId val="{00000002-56AF-40FB-971E-E7AB5873BB41}"/>
            </c:ext>
          </c:extLst>
        </c:ser>
        <c:ser>
          <c:idx val="4"/>
          <c:order val="3"/>
          <c:tx>
            <c:strRef>
              <c:f>'Monthly Electric EUI'!$A$11</c:f>
              <c:strCache>
                <c:ptCount val="1"/>
                <c:pt idx="0">
                  <c:v>Mixed Commercial</c:v>
                </c:pt>
              </c:strCache>
            </c:strRef>
          </c:tx>
          <c:spPr>
            <a:ln w="28575" cap="rnd">
              <a:solidFill>
                <a:schemeClr val="accent5"/>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EUI'!$B$11:$M$11</c:f>
              <c:numCache>
                <c:formatCode>0.00</c:formatCode>
                <c:ptCount val="12"/>
                <c:pt idx="0">
                  <c:v>1.5409770270799601</c:v>
                </c:pt>
                <c:pt idx="1">
                  <c:v>1.51864455312822</c:v>
                </c:pt>
                <c:pt idx="2">
                  <c:v>1.5053352323715601</c:v>
                </c:pt>
                <c:pt idx="3">
                  <c:v>1.4826579389539201</c:v>
                </c:pt>
                <c:pt idx="4">
                  <c:v>1.4651097942309299</c:v>
                </c:pt>
                <c:pt idx="5">
                  <c:v>1.52884480249961</c:v>
                </c:pt>
                <c:pt idx="6">
                  <c:v>1.6678569972625601</c:v>
                </c:pt>
                <c:pt idx="7">
                  <c:v>1.6343244313659899</c:v>
                </c:pt>
                <c:pt idx="8">
                  <c:v>1.50108281786436</c:v>
                </c:pt>
                <c:pt idx="9">
                  <c:v>1.4793781514501001</c:v>
                </c:pt>
                <c:pt idx="10">
                  <c:v>1.50716578156762</c:v>
                </c:pt>
                <c:pt idx="11">
                  <c:v>1.5357720074777701</c:v>
                </c:pt>
              </c:numCache>
            </c:numRef>
          </c:val>
          <c:smooth val="0"/>
          <c:extLst>
            <c:ext xmlns:c16="http://schemas.microsoft.com/office/drawing/2014/chart" uri="{C3380CC4-5D6E-409C-BE32-E72D297353CC}">
              <c16:uniqueId val="{00000003-56AF-40FB-971E-E7AB5873BB41}"/>
            </c:ext>
          </c:extLst>
        </c:ser>
        <c:ser>
          <c:idx val="5"/>
          <c:order val="4"/>
          <c:tx>
            <c:strRef>
              <c:f>'Monthly Electric EUI'!$A$13</c:f>
              <c:strCache>
                <c:ptCount val="1"/>
                <c:pt idx="0">
                  <c:v>Office</c:v>
                </c:pt>
              </c:strCache>
            </c:strRef>
          </c:tx>
          <c:spPr>
            <a:ln w="28575" cap="rnd">
              <a:solidFill>
                <a:schemeClr val="accent6"/>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EUI'!$B$13:$M$13</c:f>
              <c:numCache>
                <c:formatCode>0.00</c:formatCode>
                <c:ptCount val="12"/>
                <c:pt idx="0">
                  <c:v>1.2239076414271299</c:v>
                </c:pt>
                <c:pt idx="1">
                  <c:v>1.1528505147674299</c:v>
                </c:pt>
                <c:pt idx="2">
                  <c:v>1.1186516469268</c:v>
                </c:pt>
                <c:pt idx="3">
                  <c:v>1.0528768547404701</c:v>
                </c:pt>
                <c:pt idx="4">
                  <c:v>0.99540617799827102</c:v>
                </c:pt>
                <c:pt idx="5">
                  <c:v>0.94768300791023696</c:v>
                </c:pt>
                <c:pt idx="6">
                  <c:v>0.964578898064537</c:v>
                </c:pt>
                <c:pt idx="7">
                  <c:v>0.95074796889688595</c:v>
                </c:pt>
                <c:pt idx="8">
                  <c:v>0.92594542564006499</c:v>
                </c:pt>
                <c:pt idx="9">
                  <c:v>1.04536330167595</c:v>
                </c:pt>
                <c:pt idx="10">
                  <c:v>1.14266184836193</c:v>
                </c:pt>
                <c:pt idx="11">
                  <c:v>1.21585340042929</c:v>
                </c:pt>
              </c:numCache>
            </c:numRef>
          </c:val>
          <c:smooth val="0"/>
          <c:extLst>
            <c:ext xmlns:c16="http://schemas.microsoft.com/office/drawing/2014/chart" uri="{C3380CC4-5D6E-409C-BE32-E72D297353CC}">
              <c16:uniqueId val="{00000004-56AF-40FB-971E-E7AB5873BB41}"/>
            </c:ext>
          </c:extLst>
        </c:ser>
        <c:ser>
          <c:idx val="7"/>
          <c:order val="5"/>
          <c:tx>
            <c:strRef>
              <c:f>'Monthly Electric EUI'!$A$17</c:f>
              <c:strCache>
                <c:ptCount val="1"/>
                <c:pt idx="0">
                  <c:v>Residential Care</c:v>
                </c:pt>
              </c:strCache>
            </c:strRef>
          </c:tx>
          <c:spPr>
            <a:ln w="28575" cap="rnd">
              <a:solidFill>
                <a:schemeClr val="accent2">
                  <a:lumMod val="60000"/>
                </a:schemeClr>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EUI'!$B$17:$M$17</c:f>
              <c:numCache>
                <c:formatCode>0.00</c:formatCode>
                <c:ptCount val="12"/>
                <c:pt idx="0">
                  <c:v>1.46259917766591</c:v>
                </c:pt>
                <c:pt idx="1">
                  <c:v>1.4086002785657701</c:v>
                </c:pt>
                <c:pt idx="2">
                  <c:v>1.3705953840632701</c:v>
                </c:pt>
                <c:pt idx="3">
                  <c:v>1.27734380837271</c:v>
                </c:pt>
                <c:pt idx="4">
                  <c:v>1.21074676732594</c:v>
                </c:pt>
                <c:pt idx="5">
                  <c:v>1.1677041322780499</c:v>
                </c:pt>
                <c:pt idx="6">
                  <c:v>1.2060778266489101</c:v>
                </c:pt>
                <c:pt idx="7">
                  <c:v>1.16791870455012</c:v>
                </c:pt>
                <c:pt idx="8">
                  <c:v>1.1596370222620001</c:v>
                </c:pt>
                <c:pt idx="9">
                  <c:v>1.27373409809509</c:v>
                </c:pt>
                <c:pt idx="10">
                  <c:v>1.3765544175395099</c:v>
                </c:pt>
                <c:pt idx="11">
                  <c:v>1.47830990426567</c:v>
                </c:pt>
              </c:numCache>
            </c:numRef>
          </c:val>
          <c:smooth val="0"/>
          <c:extLst>
            <c:ext xmlns:c16="http://schemas.microsoft.com/office/drawing/2014/chart" uri="{C3380CC4-5D6E-409C-BE32-E72D297353CC}">
              <c16:uniqueId val="{00000005-56AF-40FB-971E-E7AB5873BB41}"/>
            </c:ext>
          </c:extLst>
        </c:ser>
        <c:ser>
          <c:idx val="3"/>
          <c:order val="6"/>
          <c:tx>
            <c:strRef>
              <c:f>'Monthly Electric EUI'!$A$9</c:f>
              <c:strCache>
                <c:ptCount val="1"/>
                <c:pt idx="0">
                  <c:v>Lodging</c:v>
                </c:pt>
              </c:strCache>
            </c:strRef>
          </c:tx>
          <c:spPr>
            <a:ln w="28575" cap="rnd">
              <a:solidFill>
                <a:schemeClr val="accent4"/>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EUI'!$B$9:$M$9</c:f>
              <c:numCache>
                <c:formatCode>0.00</c:formatCode>
                <c:ptCount val="12"/>
                <c:pt idx="0">
                  <c:v>1.0090665111439401</c:v>
                </c:pt>
                <c:pt idx="1">
                  <c:v>0.96219293293376496</c:v>
                </c:pt>
                <c:pt idx="2">
                  <c:v>0.93460767757315599</c:v>
                </c:pt>
                <c:pt idx="3">
                  <c:v>0.87115405068102802</c:v>
                </c:pt>
                <c:pt idx="4">
                  <c:v>0.84466500825125501</c:v>
                </c:pt>
                <c:pt idx="5">
                  <c:v>0.87506900845246705</c:v>
                </c:pt>
                <c:pt idx="6">
                  <c:v>1.00024753774077</c:v>
                </c:pt>
                <c:pt idx="7">
                  <c:v>1.10614200144849</c:v>
                </c:pt>
                <c:pt idx="8">
                  <c:v>0.80566550971962503</c:v>
                </c:pt>
                <c:pt idx="9">
                  <c:v>0.86639001934123805</c:v>
                </c:pt>
                <c:pt idx="10">
                  <c:v>0.94375863250421299</c:v>
                </c:pt>
                <c:pt idx="11">
                  <c:v>1.0130539856993399</c:v>
                </c:pt>
              </c:numCache>
            </c:numRef>
          </c:val>
          <c:smooth val="0"/>
          <c:extLst>
            <c:ext xmlns:c16="http://schemas.microsoft.com/office/drawing/2014/chart" uri="{C3380CC4-5D6E-409C-BE32-E72D297353CC}">
              <c16:uniqueId val="{00000006-56AF-40FB-971E-E7AB5873BB41}"/>
            </c:ext>
          </c:extLst>
        </c:ser>
        <c:ser>
          <c:idx val="9"/>
          <c:order val="7"/>
          <c:tx>
            <c:strRef>
              <c:f>'Monthly Electric EUI'!$A$21</c:f>
              <c:strCache>
                <c:ptCount val="1"/>
                <c:pt idx="0">
                  <c:v>Retail / Service</c:v>
                </c:pt>
              </c:strCache>
            </c:strRef>
          </c:tx>
          <c:spPr>
            <a:ln w="28575" cap="rnd">
              <a:solidFill>
                <a:schemeClr val="accent4">
                  <a:lumMod val="60000"/>
                </a:schemeClr>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EUI'!$B$21:$M$21</c:f>
              <c:numCache>
                <c:formatCode>0.00</c:formatCode>
                <c:ptCount val="12"/>
                <c:pt idx="0">
                  <c:v>0.88644731554408596</c:v>
                </c:pt>
                <c:pt idx="1">
                  <c:v>0.86657695019610903</c:v>
                </c:pt>
                <c:pt idx="2">
                  <c:v>0.85847137216779801</c:v>
                </c:pt>
                <c:pt idx="3">
                  <c:v>0.83655158650919204</c:v>
                </c:pt>
                <c:pt idx="4">
                  <c:v>0.826186516673175</c:v>
                </c:pt>
                <c:pt idx="5">
                  <c:v>0.86758618854329195</c:v>
                </c:pt>
                <c:pt idx="6">
                  <c:v>0.95285302520621296</c:v>
                </c:pt>
                <c:pt idx="7">
                  <c:v>0.95117525856476304</c:v>
                </c:pt>
                <c:pt idx="8">
                  <c:v>0.82370510706689104</c:v>
                </c:pt>
                <c:pt idx="9">
                  <c:v>0.83810708288814795</c:v>
                </c:pt>
                <c:pt idx="10">
                  <c:v>0.86681294335319603</c:v>
                </c:pt>
                <c:pt idx="11">
                  <c:v>0.88417779008419295</c:v>
                </c:pt>
              </c:numCache>
            </c:numRef>
          </c:val>
          <c:smooth val="0"/>
          <c:extLst>
            <c:ext xmlns:c16="http://schemas.microsoft.com/office/drawing/2014/chart" uri="{C3380CC4-5D6E-409C-BE32-E72D297353CC}">
              <c16:uniqueId val="{00000007-56AF-40FB-971E-E7AB5873BB41}"/>
            </c:ext>
          </c:extLst>
        </c:ser>
        <c:ser>
          <c:idx val="0"/>
          <c:order val="8"/>
          <c:tx>
            <c:strRef>
              <c:f>'Monthly Electric EUI'!$A$3</c:f>
              <c:strCache>
                <c:ptCount val="1"/>
                <c:pt idx="0">
                  <c:v>Assembly</c:v>
                </c:pt>
              </c:strCache>
            </c:strRef>
          </c:tx>
          <c:spPr>
            <a:ln w="28575" cap="rnd">
              <a:solidFill>
                <a:schemeClr val="accent1"/>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EUI'!$B$3:$M$3</c:f>
              <c:numCache>
                <c:formatCode>0.00</c:formatCode>
                <c:ptCount val="12"/>
                <c:pt idx="0">
                  <c:v>0.82175054807760906</c:v>
                </c:pt>
                <c:pt idx="1">
                  <c:v>0.79004980062351204</c:v>
                </c:pt>
                <c:pt idx="2">
                  <c:v>0.788414157536378</c:v>
                </c:pt>
                <c:pt idx="3">
                  <c:v>0.72181026058499098</c:v>
                </c:pt>
                <c:pt idx="4">
                  <c:v>0.68845864157011405</c:v>
                </c:pt>
                <c:pt idx="5">
                  <c:v>0.68115748416038402</c:v>
                </c:pt>
                <c:pt idx="6">
                  <c:v>0.73983144554825397</c:v>
                </c:pt>
                <c:pt idx="7">
                  <c:v>0.71647099847364304</c:v>
                </c:pt>
                <c:pt idx="8">
                  <c:v>0.66413217819968096</c:v>
                </c:pt>
                <c:pt idx="9">
                  <c:v>0.72182528989875405</c:v>
                </c:pt>
                <c:pt idx="10">
                  <c:v>0.77494398486286498</c:v>
                </c:pt>
                <c:pt idx="11">
                  <c:v>0.82569189999663095</c:v>
                </c:pt>
              </c:numCache>
            </c:numRef>
          </c:val>
          <c:smooth val="0"/>
          <c:extLst>
            <c:ext xmlns:c16="http://schemas.microsoft.com/office/drawing/2014/chart" uri="{C3380CC4-5D6E-409C-BE32-E72D297353CC}">
              <c16:uniqueId val="{00000008-56AF-40FB-971E-E7AB5873BB41}"/>
            </c:ext>
          </c:extLst>
        </c:ser>
        <c:ser>
          <c:idx val="10"/>
          <c:order val="9"/>
          <c:tx>
            <c:strRef>
              <c:f>'Monthly Electric EUI'!$A$23</c:f>
              <c:strCache>
                <c:ptCount val="1"/>
                <c:pt idx="0">
                  <c:v>School</c:v>
                </c:pt>
              </c:strCache>
            </c:strRef>
          </c:tx>
          <c:spPr>
            <a:ln w="28575" cap="rnd">
              <a:solidFill>
                <a:schemeClr val="accent5">
                  <a:lumMod val="60000"/>
                </a:schemeClr>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EUI'!$B$23:$M$23</c:f>
              <c:numCache>
                <c:formatCode>0.00</c:formatCode>
                <c:ptCount val="12"/>
                <c:pt idx="0">
                  <c:v>0.84369814446863001</c:v>
                </c:pt>
                <c:pt idx="1">
                  <c:v>0.79702510176951902</c:v>
                </c:pt>
                <c:pt idx="2">
                  <c:v>0.77794337091476995</c:v>
                </c:pt>
                <c:pt idx="3">
                  <c:v>0.66395309025104599</c:v>
                </c:pt>
                <c:pt idx="4">
                  <c:v>0.63230304973131002</c:v>
                </c:pt>
                <c:pt idx="5">
                  <c:v>0.51920044622827699</c:v>
                </c:pt>
                <c:pt idx="6">
                  <c:v>0.48396831678234398</c:v>
                </c:pt>
                <c:pt idx="7">
                  <c:v>0.46567932030820902</c:v>
                </c:pt>
                <c:pt idx="8">
                  <c:v>0.51841755313909299</c:v>
                </c:pt>
                <c:pt idx="9">
                  <c:v>0.66398795410530298</c:v>
                </c:pt>
                <c:pt idx="10">
                  <c:v>0.74115244493649501</c:v>
                </c:pt>
                <c:pt idx="11">
                  <c:v>0.84300563798392503</c:v>
                </c:pt>
              </c:numCache>
            </c:numRef>
          </c:val>
          <c:smooth val="0"/>
          <c:extLst>
            <c:ext xmlns:c16="http://schemas.microsoft.com/office/drawing/2014/chart" uri="{C3380CC4-5D6E-409C-BE32-E72D297353CC}">
              <c16:uniqueId val="{00000009-56AF-40FB-971E-E7AB5873BB41}"/>
            </c:ext>
          </c:extLst>
        </c:ser>
        <c:ser>
          <c:idx val="6"/>
          <c:order val="10"/>
          <c:tx>
            <c:strRef>
              <c:f>'Monthly Electric EUI'!$A$15</c:f>
              <c:strCache>
                <c:ptCount val="1"/>
                <c:pt idx="0">
                  <c:v>Other</c:v>
                </c:pt>
              </c:strCache>
            </c:strRef>
          </c:tx>
          <c:spPr>
            <a:ln w="28575" cap="rnd">
              <a:solidFill>
                <a:schemeClr val="accent1">
                  <a:lumMod val="60000"/>
                </a:schemeClr>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EUI'!$B$15:$M$15</c:f>
              <c:numCache>
                <c:formatCode>0.00</c:formatCode>
                <c:ptCount val="12"/>
                <c:pt idx="0">
                  <c:v>0.51437232285049395</c:v>
                </c:pt>
                <c:pt idx="1">
                  <c:v>0.50049317492049294</c:v>
                </c:pt>
                <c:pt idx="2">
                  <c:v>0.50188426017336296</c:v>
                </c:pt>
                <c:pt idx="3">
                  <c:v>0.48064790355061998</c:v>
                </c:pt>
                <c:pt idx="4">
                  <c:v>0.471922571587094</c:v>
                </c:pt>
                <c:pt idx="5">
                  <c:v>0.481084034475662</c:v>
                </c:pt>
                <c:pt idx="6">
                  <c:v>0.50166856577782504</c:v>
                </c:pt>
                <c:pt idx="7">
                  <c:v>0.50414439149599</c:v>
                </c:pt>
                <c:pt idx="8">
                  <c:v>0.47090699087987598</c:v>
                </c:pt>
                <c:pt idx="9">
                  <c:v>0.47720968205776099</c:v>
                </c:pt>
                <c:pt idx="10">
                  <c:v>0.50233624435158797</c:v>
                </c:pt>
                <c:pt idx="11">
                  <c:v>0.51178169249184802</c:v>
                </c:pt>
              </c:numCache>
            </c:numRef>
          </c:val>
          <c:smooth val="0"/>
          <c:extLst>
            <c:ext xmlns:c16="http://schemas.microsoft.com/office/drawing/2014/chart" uri="{C3380CC4-5D6E-409C-BE32-E72D297353CC}">
              <c16:uniqueId val="{0000000A-56AF-40FB-971E-E7AB5873BB41}"/>
            </c:ext>
          </c:extLst>
        </c:ser>
        <c:ser>
          <c:idx val="11"/>
          <c:order val="11"/>
          <c:tx>
            <c:strRef>
              <c:f>'Monthly Electric EUI'!$A$25</c:f>
              <c:strCache>
                <c:ptCount val="1"/>
                <c:pt idx="0">
                  <c:v>Warehouse</c:v>
                </c:pt>
              </c:strCache>
            </c:strRef>
          </c:tx>
          <c:spPr>
            <a:ln w="28575" cap="rnd">
              <a:solidFill>
                <a:schemeClr val="accent6">
                  <a:lumMod val="60000"/>
                </a:schemeClr>
              </a:solidFill>
              <a:round/>
            </a:ln>
            <a:effectLst/>
          </c:spPr>
          <c:marker>
            <c:symbol val="none"/>
          </c:marker>
          <c:cat>
            <c:strRef>
              <c:f>'Monthly Electric EUI'!$B$2:$M$2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'Monthly Electric EUI'!$B$25:$M$25</c:f>
              <c:numCache>
                <c:formatCode>0.00</c:formatCode>
                <c:ptCount val="12"/>
                <c:pt idx="0">
                  <c:v>0.523176249263413</c:v>
                </c:pt>
                <c:pt idx="1">
                  <c:v>0.48194362259366302</c:v>
                </c:pt>
                <c:pt idx="2">
                  <c:v>0.47397583782337999</c:v>
                </c:pt>
                <c:pt idx="3">
                  <c:v>0.43307720857592302</c:v>
                </c:pt>
                <c:pt idx="4">
                  <c:v>0.40406282833035001</c:v>
                </c:pt>
                <c:pt idx="5">
                  <c:v>0.367079736500667</c:v>
                </c:pt>
                <c:pt idx="6">
                  <c:v>0.37454017624092201</c:v>
                </c:pt>
                <c:pt idx="7">
                  <c:v>0.35266005620618701</c:v>
                </c:pt>
                <c:pt idx="8">
                  <c:v>0.35684004848904799</c:v>
                </c:pt>
                <c:pt idx="9">
                  <c:v>0.43354862878754302</c:v>
                </c:pt>
                <c:pt idx="10">
                  <c:v>0.48354790042856499</c:v>
                </c:pt>
                <c:pt idx="11">
                  <c:v>0.52011647842539399</c:v>
                </c:pt>
              </c:numCache>
            </c:numRef>
          </c:val>
          <c:smooth val="0"/>
          <c:extLst>
            <c:ext xmlns:c16="http://schemas.microsoft.com/office/drawing/2014/chart" uri="{C3380CC4-5D6E-409C-BE32-E72D297353CC}">
              <c16:uniqueId val="{0000000B-56AF-40FB-971E-E7AB5873BB41}"/>
            </c:ext>
          </c:extLst>
        </c:ser>
        <c:dLbls>
          <c:showLegendKey val="0"/>
          <c:showVal val="0"/>
          <c:showCatName val="0"/>
          <c:showSerName val="0"/>
          <c:showPercent val="0"/>
          <c:showBubbleSize val="0"/>
        </c:dLbls>
        <c:smooth val="0"/>
        <c:axId val="726835967"/>
        <c:axId val="735348239"/>
      </c:lineChart>
      <c:catAx>
        <c:axId val="72683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5348239"/>
        <c:crosses val="autoZero"/>
        <c:auto val="1"/>
        <c:lblAlgn val="ctr"/>
        <c:lblOffset val="100"/>
        <c:noMultiLvlLbl val="0"/>
      </c:catAx>
      <c:valAx>
        <c:axId val="735348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6835967"/>
        <c:crosses val="autoZero"/>
        <c:crossBetween val="between"/>
      </c:valAx>
      <c:spPr>
        <a:noFill/>
        <a:ln w="12700">
          <a:solidFill>
            <a:schemeClr val="bg1">
              <a:lumMod val="50000"/>
            </a:schemeClr>
          </a:solidFill>
        </a:ln>
        <a:effectLst/>
      </c:spPr>
    </c:plotArea>
    <c:legend>
      <c:legendPos val="r"/>
      <c:layout>
        <c:manualLayout>
          <c:xMode val="edge"/>
          <c:yMode val="edge"/>
          <c:x val="0.77132321176863206"/>
          <c:y val="6.8972441708350634E-3"/>
          <c:w val="0.21493999613310544"/>
          <c:h val="0.920401143153198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'Gas EUI Comparison'!$A$6</c:f>
              <c:strCache>
                <c:ptCount val="1"/>
                <c:pt idx="0">
                  <c:v>2014</c:v>
                </c:pt>
              </c:strCache>
            </c:strRef>
          </c:tx>
          <c:spPr>
            <a:solidFill>
              <a:schemeClr val="accent2"/>
            </a:solidFill>
            <a:ln>
              <a:noFill/>
            </a:ln>
            <a:effectLst/>
          </c:spPr>
          <c:invertIfNegative val="0"/>
          <c:cat>
            <c:strRef>
              <c:f>'Gas EUI Comparison'!$B$2:$N$2</c:f>
              <c:strCache>
                <c:ptCount val="13"/>
                <c:pt idx="0">
                  <c:v>Assembly</c:v>
                </c:pt>
                <c:pt idx="1">
                  <c:v>Grocery</c:v>
                </c:pt>
                <c:pt idx="2">
                  <c:v>Hospital</c:v>
                </c:pt>
                <c:pt idx="3">
                  <c:v>Lodging</c:v>
                </c:pt>
                <c:pt idx="4">
                  <c:v>Mixed Commercial</c:v>
                </c:pt>
                <c:pt idx="5">
                  <c:v>Office</c:v>
                </c:pt>
                <c:pt idx="6">
                  <c:v>Other</c:v>
                </c:pt>
                <c:pt idx="7">
                  <c:v>Residential Care</c:v>
                </c:pt>
                <c:pt idx="8">
                  <c:v>Restaurant</c:v>
                </c:pt>
                <c:pt idx="9">
                  <c:v>Retail / Service</c:v>
                </c:pt>
                <c:pt idx="10">
                  <c:v>School</c:v>
                </c:pt>
                <c:pt idx="11">
                  <c:v>Warehouse</c:v>
                </c:pt>
                <c:pt idx="12">
                  <c:v>All</c:v>
                </c:pt>
              </c:strCache>
            </c:strRef>
          </c:cat>
          <c:val>
            <c:numRef>
              <c:f>'Gas EUI Comparison'!$B$6:$N$6</c:f>
              <c:numCache>
                <c:formatCode>0.00</c:formatCode>
                <c:ptCount val="13"/>
                <c:pt idx="0">
                  <c:v>0.45</c:v>
                </c:pt>
                <c:pt idx="1">
                  <c:v>0.64</c:v>
                </c:pt>
                <c:pt idx="2">
                  <c:v>0.93</c:v>
                </c:pt>
                <c:pt idx="3">
                  <c:v>0.42</c:v>
                </c:pt>
                <c:pt idx="4">
                  <c:v>0</c:v>
                </c:pt>
                <c:pt idx="5">
                  <c:v>0.28000000000000003</c:v>
                </c:pt>
                <c:pt idx="6">
                  <c:v>0.34</c:v>
                </c:pt>
                <c:pt idx="7">
                  <c:v>0.47</c:v>
                </c:pt>
                <c:pt idx="8">
                  <c:v>2.15</c:v>
                </c:pt>
                <c:pt idx="9">
                  <c:v>0.25</c:v>
                </c:pt>
                <c:pt idx="10">
                  <c:v>0.35</c:v>
                </c:pt>
                <c:pt idx="11">
                  <c:v>0.13</c:v>
                </c:pt>
                <c:pt idx="12" formatCode="0.000">
                  <c:v>0.35</c:v>
                </c:pt>
              </c:numCache>
            </c:numRef>
          </c:val>
          <c:extLst>
            <c:ext xmlns:c16="http://schemas.microsoft.com/office/drawing/2014/chart" uri="{C3380CC4-5D6E-409C-BE32-E72D297353CC}">
              <c16:uniqueId val="{00000000-FA08-4A74-93EF-5150046F03D4}"/>
            </c:ext>
          </c:extLst>
        </c:ser>
        <c:ser>
          <c:idx val="1"/>
          <c:order val="1"/>
          <c:tx>
            <c:strRef>
              <c:f>'Gas EUI Comparison'!$A$3</c:f>
              <c:strCache>
                <c:ptCount val="1"/>
                <c:pt idx="0">
                  <c:v>2019</c:v>
                </c:pt>
              </c:strCache>
            </c:strRef>
          </c:tx>
          <c:spPr>
            <a:solidFill>
              <a:schemeClr val="accent1"/>
            </a:solidFill>
            <a:ln>
              <a:noFill/>
            </a:ln>
            <a:effectLst/>
          </c:spPr>
          <c:invertIfNegative val="0"/>
          <c:cat>
            <c:strRef>
              <c:f>'Gas EUI Comparison'!$B$2:$N$2</c:f>
              <c:strCache>
                <c:ptCount val="13"/>
                <c:pt idx="0">
                  <c:v>Assembly</c:v>
                </c:pt>
                <c:pt idx="1">
                  <c:v>Grocery</c:v>
                </c:pt>
                <c:pt idx="2">
                  <c:v>Hospital</c:v>
                </c:pt>
                <c:pt idx="3">
                  <c:v>Lodging</c:v>
                </c:pt>
                <c:pt idx="4">
                  <c:v>Mixed Commercial</c:v>
                </c:pt>
                <c:pt idx="5">
                  <c:v>Office</c:v>
                </c:pt>
                <c:pt idx="6">
                  <c:v>Other</c:v>
                </c:pt>
                <c:pt idx="7">
                  <c:v>Residential Care</c:v>
                </c:pt>
                <c:pt idx="8">
                  <c:v>Restaurant</c:v>
                </c:pt>
                <c:pt idx="9">
                  <c:v>Retail / Service</c:v>
                </c:pt>
                <c:pt idx="10">
                  <c:v>School</c:v>
                </c:pt>
                <c:pt idx="11">
                  <c:v>Warehouse</c:v>
                </c:pt>
                <c:pt idx="12">
                  <c:v>All</c:v>
                </c:pt>
              </c:strCache>
            </c:strRef>
          </c:cat>
          <c:val>
            <c:numRef>
              <c:f>'Gas EUI Comparison'!$B$3:$N$3</c:f>
              <c:numCache>
                <c:formatCode>0.00</c:formatCode>
                <c:ptCount val="13"/>
                <c:pt idx="0">
                  <c:v>0.44443602797158799</c:v>
                </c:pt>
                <c:pt idx="1">
                  <c:v>0.57326243696547696</c:v>
                </c:pt>
                <c:pt idx="2">
                  <c:v>1.34953290144965</c:v>
                </c:pt>
                <c:pt idx="3">
                  <c:v>0.43014956033379198</c:v>
                </c:pt>
                <c:pt idx="4">
                  <c:v>0.23697836686917501</c:v>
                </c:pt>
                <c:pt idx="5">
                  <c:v>0.16486466038011999</c:v>
                </c:pt>
                <c:pt idx="6">
                  <c:v>0.36155816573798</c:v>
                </c:pt>
                <c:pt idx="7">
                  <c:v>0.41015429738002301</c:v>
                </c:pt>
                <c:pt idx="8">
                  <c:v>2.4757328360764701</c:v>
                </c:pt>
                <c:pt idx="9">
                  <c:v>0.29059217436248802</c:v>
                </c:pt>
                <c:pt idx="10">
                  <c:v>0.22458971276074899</c:v>
                </c:pt>
                <c:pt idx="11">
                  <c:v>0.14154110522380001</c:v>
                </c:pt>
                <c:pt idx="12" formatCode="0.000">
                  <c:v>0.36378387976075</c:v>
                </c:pt>
              </c:numCache>
            </c:numRef>
          </c:val>
          <c:extLst>
            <c:ext xmlns:c16="http://schemas.microsoft.com/office/drawing/2014/chart" uri="{C3380CC4-5D6E-409C-BE32-E72D297353CC}">
              <c16:uniqueId val="{00000001-FA08-4A74-93EF-5150046F03D4}"/>
            </c:ext>
          </c:extLst>
        </c:ser>
        <c:dLbls>
          <c:showLegendKey val="0"/>
          <c:showVal val="0"/>
          <c:showCatName val="0"/>
          <c:showSerName val="0"/>
          <c:showPercent val="0"/>
          <c:showBubbleSize val="0"/>
        </c:dLbls>
        <c:gapWidth val="100"/>
        <c:axId val="1235767967"/>
        <c:axId val="1208151471"/>
      </c:barChart>
      <c:catAx>
        <c:axId val="123576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8151471"/>
        <c:crosses val="autoZero"/>
        <c:auto val="1"/>
        <c:lblAlgn val="ctr"/>
        <c:lblOffset val="100"/>
        <c:noMultiLvlLbl val="0"/>
      </c:catAx>
      <c:valAx>
        <c:axId val="1208151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Annual Energy Use Intensity</a:t>
                </a:r>
              </a:p>
              <a:p>
                <a:pPr>
                  <a:defRPr sz="1400"/>
                </a:pPr>
                <a:r>
                  <a:rPr lang="en-US" sz="1400" b="1" baseline="0"/>
                  <a:t>(Therms per Square Foot)</a:t>
                </a:r>
              </a:p>
            </c:rich>
          </c:tx>
          <c:layout>
            <c:manualLayout>
              <c:xMode val="edge"/>
              <c:yMode val="edge"/>
              <c:x val="6.0765702880354122E-3"/>
              <c:y val="0.1092795914846416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5767967"/>
        <c:crosses val="autoZero"/>
        <c:crossBetween val="between"/>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 Sampled by Building Size'!$G$39</c:f>
              <c:strCache>
                <c:ptCount val="1"/>
                <c:pt idx="0">
                  <c:v>2014</c:v>
                </c:pt>
              </c:strCache>
            </c:strRef>
          </c:tx>
          <c:spPr>
            <a:solidFill>
              <a:schemeClr val="accent2"/>
            </a:solidFill>
            <a:ln>
              <a:solidFill>
                <a:schemeClr val="accent2"/>
              </a:solidFill>
            </a:ln>
            <a:effectLst/>
          </c:spPr>
          <c:invertIfNegative val="0"/>
          <c:cat>
            <c:strRef>
              <c:f>'% Sampled by Building Size'!$F$40:$F$44</c:f>
              <c:strCache>
                <c:ptCount val="5"/>
                <c:pt idx="0">
                  <c:v>&lt;5,001</c:v>
                </c:pt>
                <c:pt idx="1">
                  <c:v>5,001-20,000</c:v>
                </c:pt>
                <c:pt idx="2">
                  <c:v>20,001-50,000</c:v>
                </c:pt>
                <c:pt idx="3">
                  <c:v>50,001-100,000</c:v>
                </c:pt>
                <c:pt idx="4">
                  <c:v>100,001+</c:v>
                </c:pt>
              </c:strCache>
            </c:strRef>
          </c:cat>
          <c:val>
            <c:numRef>
              <c:f>'% Sampled by Building Size'!$G$40:$G$44</c:f>
              <c:numCache>
                <c:formatCode>0%</c:formatCode>
                <c:ptCount val="5"/>
                <c:pt idx="0">
                  <c:v>0.20370370370370369</c:v>
                </c:pt>
                <c:pt idx="1">
                  <c:v>0.23495370370370369</c:v>
                </c:pt>
                <c:pt idx="2">
                  <c:v>0.22222222222222221</c:v>
                </c:pt>
                <c:pt idx="3">
                  <c:v>0.11805555555555555</c:v>
                </c:pt>
                <c:pt idx="4">
                  <c:v>0.22106481481481483</c:v>
                </c:pt>
              </c:numCache>
            </c:numRef>
          </c:val>
          <c:extLst>
            <c:ext xmlns:c16="http://schemas.microsoft.com/office/drawing/2014/chart" uri="{C3380CC4-5D6E-409C-BE32-E72D297353CC}">
              <c16:uniqueId val="{00000000-4166-4D56-A909-96E229D5871D}"/>
            </c:ext>
          </c:extLst>
        </c:ser>
        <c:ser>
          <c:idx val="1"/>
          <c:order val="1"/>
          <c:tx>
            <c:strRef>
              <c:f>'% Sampled by Building Size'!$H$39</c:f>
              <c:strCache>
                <c:ptCount val="1"/>
                <c:pt idx="0">
                  <c:v>2019</c:v>
                </c:pt>
              </c:strCache>
            </c:strRef>
          </c:tx>
          <c:spPr>
            <a:solidFill>
              <a:schemeClr val="accent1"/>
            </a:solidFill>
            <a:ln>
              <a:solidFill>
                <a:schemeClr val="accent1"/>
              </a:solidFill>
            </a:ln>
            <a:effectLst/>
          </c:spPr>
          <c:invertIfNegative val="0"/>
          <c:cat>
            <c:strRef>
              <c:f>'% Sampled by Building Size'!$F$40:$F$44</c:f>
              <c:strCache>
                <c:ptCount val="5"/>
                <c:pt idx="0">
                  <c:v>&lt;5,001</c:v>
                </c:pt>
                <c:pt idx="1">
                  <c:v>5,001-20,000</c:v>
                </c:pt>
                <c:pt idx="2">
                  <c:v>20,001-50,000</c:v>
                </c:pt>
                <c:pt idx="3">
                  <c:v>50,001-100,000</c:v>
                </c:pt>
                <c:pt idx="4">
                  <c:v>100,001+</c:v>
                </c:pt>
              </c:strCache>
            </c:strRef>
          </c:cat>
          <c:val>
            <c:numRef>
              <c:f>'% Sampled by Building Size'!$H$40:$H$44</c:f>
              <c:numCache>
                <c:formatCode>0%</c:formatCode>
                <c:ptCount val="5"/>
                <c:pt idx="0">
                  <c:v>0.31974248927038629</c:v>
                </c:pt>
                <c:pt idx="1">
                  <c:v>0.35085836909871243</c:v>
                </c:pt>
                <c:pt idx="2">
                  <c:v>0.15343347639484978</c:v>
                </c:pt>
                <c:pt idx="3">
                  <c:v>8.4763948497854083E-2</c:v>
                </c:pt>
                <c:pt idx="4">
                  <c:v>9.1201716738197422E-2</c:v>
                </c:pt>
              </c:numCache>
            </c:numRef>
          </c:val>
          <c:extLst>
            <c:ext xmlns:c16="http://schemas.microsoft.com/office/drawing/2014/chart" uri="{C3380CC4-5D6E-409C-BE32-E72D297353CC}">
              <c16:uniqueId val="{00000001-4166-4D56-A909-96E229D5871D}"/>
            </c:ext>
          </c:extLst>
        </c:ser>
        <c:dLbls>
          <c:showLegendKey val="0"/>
          <c:showVal val="0"/>
          <c:showCatName val="0"/>
          <c:showSerName val="0"/>
          <c:showPercent val="0"/>
          <c:showBubbleSize val="0"/>
        </c:dLbls>
        <c:gapWidth val="219"/>
        <c:overlap val="-27"/>
        <c:axId val="1496479392"/>
        <c:axId val="936619088"/>
      </c:barChart>
      <c:catAx>
        <c:axId val="14964793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 of Sampled Buildings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6619088"/>
        <c:crosses val="autoZero"/>
        <c:auto val="1"/>
        <c:lblAlgn val="ctr"/>
        <c:lblOffset val="100"/>
        <c:noMultiLvlLbl val="0"/>
      </c:catAx>
      <c:valAx>
        <c:axId val="93661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96479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'Building Vintage'!$B$27</c:f>
              <c:strCache>
                <c:ptCount val="1"/>
                <c:pt idx="0">
                  <c:v>2014</c:v>
                </c:pt>
              </c:strCache>
            </c:strRef>
          </c:tx>
          <c:spPr>
            <a:solidFill>
              <a:schemeClr val="accent2"/>
            </a:solidFill>
            <a:ln>
              <a:noFill/>
            </a:ln>
            <a:effectLst/>
          </c:spPr>
          <c:invertIfNegative val="0"/>
          <c:cat>
            <c:strRef>
              <c:f>'Building Vintage'!$A$28:$A$31</c:f>
              <c:strCache>
                <c:ptCount val="4"/>
                <c:pt idx="0">
                  <c:v>Pre-1990</c:v>
                </c:pt>
                <c:pt idx="1">
                  <c:v>1990-2003</c:v>
                </c:pt>
                <c:pt idx="2">
                  <c:v>2004-2013</c:v>
                </c:pt>
                <c:pt idx="3">
                  <c:v>2014-2018</c:v>
                </c:pt>
              </c:strCache>
            </c:strRef>
          </c:cat>
          <c:val>
            <c:numRef>
              <c:f>'Building Vintage'!$B$28:$B$31</c:f>
              <c:numCache>
                <c:formatCode>#,##0</c:formatCode>
                <c:ptCount val="4"/>
                <c:pt idx="0">
                  <c:v>1534</c:v>
                </c:pt>
                <c:pt idx="1">
                  <c:v>554</c:v>
                </c:pt>
                <c:pt idx="2">
                  <c:v>1198</c:v>
                </c:pt>
                <c:pt idx="3">
                  <c:v>0</c:v>
                </c:pt>
              </c:numCache>
            </c:numRef>
          </c:val>
          <c:extLst>
            <c:ext xmlns:c16="http://schemas.microsoft.com/office/drawing/2014/chart" uri="{C3380CC4-5D6E-409C-BE32-E72D297353CC}">
              <c16:uniqueId val="{00000000-6768-499F-B8F0-C1CBC13B4A9A}"/>
            </c:ext>
          </c:extLst>
        </c:ser>
        <c:ser>
          <c:idx val="1"/>
          <c:order val="1"/>
          <c:tx>
            <c:strRef>
              <c:f>'Building Vintage'!$C$27</c:f>
              <c:strCache>
                <c:ptCount val="1"/>
                <c:pt idx="0">
                  <c:v>2019</c:v>
                </c:pt>
              </c:strCache>
            </c:strRef>
          </c:tx>
          <c:spPr>
            <a:solidFill>
              <a:schemeClr val="accent1"/>
            </a:solidFill>
            <a:ln>
              <a:noFill/>
            </a:ln>
            <a:effectLst/>
          </c:spPr>
          <c:invertIfNegative val="0"/>
          <c:cat>
            <c:strRef>
              <c:f>'Building Vintage'!$A$28:$A$31</c:f>
              <c:strCache>
                <c:ptCount val="4"/>
                <c:pt idx="0">
                  <c:v>Pre-1990</c:v>
                </c:pt>
                <c:pt idx="1">
                  <c:v>1990-2003</c:v>
                </c:pt>
                <c:pt idx="2">
                  <c:v>2004-2013</c:v>
                </c:pt>
                <c:pt idx="3">
                  <c:v>2014-2018</c:v>
                </c:pt>
              </c:strCache>
            </c:strRef>
          </c:cat>
          <c:val>
            <c:numRef>
              <c:f>'Building Vintage'!$C$28:$C$31</c:f>
              <c:numCache>
                <c:formatCode>#,##0</c:formatCode>
                <c:ptCount val="4"/>
                <c:pt idx="0">
                  <c:v>2174.8089882588802</c:v>
                </c:pt>
                <c:pt idx="1">
                  <c:v>793.18184417356804</c:v>
                </c:pt>
                <c:pt idx="2">
                  <c:v>349.80093977602002</c:v>
                </c:pt>
                <c:pt idx="3">
                  <c:v>106.136790811944</c:v>
                </c:pt>
              </c:numCache>
            </c:numRef>
          </c:val>
          <c:extLst>
            <c:ext xmlns:c16="http://schemas.microsoft.com/office/drawing/2014/chart" uri="{C3380CC4-5D6E-409C-BE32-E72D297353CC}">
              <c16:uniqueId val="{00000001-6768-499F-B8F0-C1CBC13B4A9A}"/>
            </c:ext>
          </c:extLst>
        </c:ser>
        <c:dLbls>
          <c:showLegendKey val="0"/>
          <c:showVal val="0"/>
          <c:showCatName val="0"/>
          <c:showSerName val="0"/>
          <c:showPercent val="0"/>
          <c:showBubbleSize val="0"/>
        </c:dLbls>
        <c:gapWidth val="219"/>
        <c:overlap val="-27"/>
        <c:axId val="850035424"/>
        <c:axId val="709128912"/>
      </c:barChart>
      <c:catAx>
        <c:axId val="85003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9128912"/>
        <c:crosses val="autoZero"/>
        <c:auto val="1"/>
        <c:lblAlgn val="ctr"/>
        <c:lblOffset val="100"/>
        <c:noMultiLvlLbl val="0"/>
      </c:catAx>
      <c:valAx>
        <c:axId val="709128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Regional Floor Space</a:t>
                </a:r>
              </a:p>
              <a:p>
                <a:pPr>
                  <a:defRPr sz="1400"/>
                </a:pPr>
                <a:r>
                  <a:rPr lang="en-US" sz="1400" baseline="0"/>
                  <a:t>(Million Square Feet)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03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73-488D-9E06-C78EC10A8E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73-488D-9E06-C78EC10A8ED4}"/>
              </c:ext>
            </c:extLst>
          </c:dPt>
          <c:dLbls>
            <c:dLbl>
              <c:idx val="0"/>
              <c:layout>
                <c:manualLayout>
                  <c:x val="-5.5555555555556572E-3"/>
                  <c:y val="-2.777777777777777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73-488D-9E06-C78EC10A8ED4}"/>
                </c:ext>
              </c:extLst>
            </c:dLbl>
            <c:dLbl>
              <c:idx val="1"/>
              <c:layout>
                <c:manualLayout>
                  <c:x val="-2.2222222222222247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73-488D-9E06-C78EC10A8ED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10'!$A$4,'Figure 10'!$A$7)</c:f>
              <c:strCache>
                <c:ptCount val="2"/>
                <c:pt idx="0">
                  <c:v>Public</c:v>
                </c:pt>
                <c:pt idx="1">
                  <c:v>Private</c:v>
                </c:pt>
              </c:strCache>
            </c:strRef>
          </c:cat>
          <c:val>
            <c:numRef>
              <c:f>('Figure 10'!$G$4,'Figure 10'!$G$7)</c:f>
              <c:numCache>
                <c:formatCode>0%</c:formatCode>
                <c:ptCount val="2"/>
                <c:pt idx="0">
                  <c:v>0.374833622333481</c:v>
                </c:pt>
                <c:pt idx="1">
                  <c:v>0.62516637766651895</c:v>
                </c:pt>
              </c:numCache>
            </c:numRef>
          </c:val>
          <c:extLst>
            <c:ext xmlns:c16="http://schemas.microsoft.com/office/drawing/2014/chart" uri="{C3380CC4-5D6E-409C-BE32-E72D297353CC}">
              <c16:uniqueId val="{00000004-AD73-488D-9E06-C78EC10A8E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'Heating Fuel'!$A$7</c:f>
              <c:strCache>
                <c:ptCount val="1"/>
                <c:pt idx="0">
                  <c:v>2014</c:v>
                </c:pt>
              </c:strCache>
            </c:strRef>
          </c:tx>
          <c:spPr>
            <a:solidFill>
              <a:schemeClr val="accent2"/>
            </a:solidFill>
            <a:ln>
              <a:noFill/>
            </a:ln>
            <a:effectLst/>
          </c:spPr>
          <c:invertIfNegative val="0"/>
          <c:cat>
            <c:strRef>
              <c:f>'Heating Fuel'!$B$2:$F$2</c:f>
              <c:strCache>
                <c:ptCount val="5"/>
                <c:pt idx="0">
                  <c:v>Electricity</c:v>
                </c:pt>
                <c:pt idx="1">
                  <c:v>Natural Gas</c:v>
                </c:pt>
                <c:pt idx="2">
                  <c:v>Oil</c:v>
                </c:pt>
                <c:pt idx="3">
                  <c:v>Other</c:v>
                </c:pt>
                <c:pt idx="4">
                  <c:v>Propane</c:v>
                </c:pt>
              </c:strCache>
            </c:strRef>
          </c:cat>
          <c:val>
            <c:numRef>
              <c:f>'Heating Fuel'!$B$8:$F$8</c:f>
              <c:numCache>
                <c:formatCode>0%</c:formatCode>
                <c:ptCount val="5"/>
                <c:pt idx="0">
                  <c:v>0.28352769679300299</c:v>
                </c:pt>
                <c:pt idx="1">
                  <c:v>0.67784256559766798</c:v>
                </c:pt>
                <c:pt idx="2">
                  <c:v>1.1661807580174899E-2</c:v>
                </c:pt>
                <c:pt idx="3">
                  <c:v>1.4941690962099101E-2</c:v>
                </c:pt>
                <c:pt idx="4">
                  <c:v>1.20262390670554E-2</c:v>
                </c:pt>
              </c:numCache>
            </c:numRef>
          </c:val>
          <c:extLst>
            <c:ext xmlns:c16="http://schemas.microsoft.com/office/drawing/2014/chart" uri="{C3380CC4-5D6E-409C-BE32-E72D297353CC}">
              <c16:uniqueId val="{00000000-77EE-475C-BF2C-79EBB98F65B3}"/>
            </c:ext>
          </c:extLst>
        </c:ser>
        <c:ser>
          <c:idx val="0"/>
          <c:order val="1"/>
          <c:tx>
            <c:strRef>
              <c:f>'Heating Fuel'!$A$4</c:f>
              <c:strCache>
                <c:ptCount val="1"/>
                <c:pt idx="0">
                  <c:v>2019</c:v>
                </c:pt>
              </c:strCache>
            </c:strRef>
          </c:tx>
          <c:spPr>
            <a:solidFill>
              <a:schemeClr val="accent1"/>
            </a:solidFill>
            <a:ln>
              <a:noFill/>
            </a:ln>
            <a:effectLst/>
          </c:spPr>
          <c:invertIfNegative val="0"/>
          <c:cat>
            <c:strRef>
              <c:f>'Heating Fuel'!$B$2:$F$2</c:f>
              <c:strCache>
                <c:ptCount val="5"/>
                <c:pt idx="0">
                  <c:v>Electricity</c:v>
                </c:pt>
                <c:pt idx="1">
                  <c:v>Natural Gas</c:v>
                </c:pt>
                <c:pt idx="2">
                  <c:v>Oil</c:v>
                </c:pt>
                <c:pt idx="3">
                  <c:v>Other</c:v>
                </c:pt>
                <c:pt idx="4">
                  <c:v>Propane</c:v>
                </c:pt>
              </c:strCache>
            </c:strRef>
          </c:cat>
          <c:val>
            <c:numRef>
              <c:f>'Heating Fuel'!$B$4:$F$4</c:f>
              <c:numCache>
                <c:formatCode>0%</c:formatCode>
                <c:ptCount val="5"/>
                <c:pt idx="0">
                  <c:v>0.186047310528895</c:v>
                </c:pt>
                <c:pt idx="1">
                  <c:v>0.79864793194655403</c:v>
                </c:pt>
                <c:pt idx="2">
                  <c:v>3.7912424284112199E-4</c:v>
                </c:pt>
                <c:pt idx="3">
                  <c:v>5.6596692100965504E-3</c:v>
                </c:pt>
                <c:pt idx="4">
                  <c:v>9.2659640716125993E-3</c:v>
                </c:pt>
              </c:numCache>
            </c:numRef>
          </c:val>
          <c:extLst>
            <c:ext xmlns:c16="http://schemas.microsoft.com/office/drawing/2014/chart" uri="{C3380CC4-5D6E-409C-BE32-E72D297353CC}">
              <c16:uniqueId val="{00000001-77EE-475C-BF2C-79EBB98F65B3}"/>
            </c:ext>
          </c:extLst>
        </c:ser>
        <c:dLbls>
          <c:showLegendKey val="0"/>
          <c:showVal val="0"/>
          <c:showCatName val="0"/>
          <c:showSerName val="0"/>
          <c:showPercent val="0"/>
          <c:showBubbleSize val="0"/>
        </c:dLbls>
        <c:gapWidth val="100"/>
        <c:axId val="1836668111"/>
        <c:axId val="1132538831"/>
      </c:barChart>
      <c:catAx>
        <c:axId val="18366681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2538831"/>
        <c:crosses val="autoZero"/>
        <c:auto val="1"/>
        <c:lblAlgn val="ctr"/>
        <c:lblOffset val="100"/>
        <c:noMultiLvlLbl val="0"/>
      </c:catAx>
      <c:valAx>
        <c:axId val="11325388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 of Regional Conditioned Floor Space</a:t>
                </a:r>
              </a:p>
            </c:rich>
          </c:tx>
          <c:layout>
            <c:manualLayout>
              <c:xMode val="edge"/>
              <c:yMode val="edge"/>
              <c:x val="0.2773940180848723"/>
              <c:y val="0.840997357144222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6668111"/>
        <c:crosses val="max"/>
        <c:crossBetween val="between"/>
        <c:majorUnit val="0.1"/>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'Heating Fuel by Building Type'!$A$31</c:f>
              <c:strCache>
                <c:ptCount val="1"/>
                <c:pt idx="0">
                  <c:v>Natural Gas</c:v>
                </c:pt>
              </c:strCache>
            </c:strRef>
          </c:tx>
          <c:spPr>
            <a:solidFill>
              <a:schemeClr val="accent1"/>
            </a:solidFill>
            <a:ln>
              <a:noFill/>
            </a:ln>
            <a:effectLst/>
          </c:spPr>
          <c:invertIfNegative val="0"/>
          <c:cat>
            <c:strRef>
              <c:f>'Heating Fuel by Building Type'!$B$29:$M$29</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'Heating Fuel by Building Type'!$B$31:$M$31</c:f>
              <c:numCache>
                <c:formatCode>0%</c:formatCode>
                <c:ptCount val="12"/>
                <c:pt idx="0">
                  <c:v>0.85966426072342095</c:v>
                </c:pt>
                <c:pt idx="1">
                  <c:v>0.42721075057756702</c:v>
                </c:pt>
                <c:pt idx="2">
                  <c:v>0.87405639316945305</c:v>
                </c:pt>
                <c:pt idx="3">
                  <c:v>0.41804490588527499</c:v>
                </c:pt>
                <c:pt idx="4">
                  <c:v>0.78086758793548405</c:v>
                </c:pt>
                <c:pt idx="5">
                  <c:v>0.75969872803452598</c:v>
                </c:pt>
                <c:pt idx="6">
                  <c:v>0.79859413544437396</c:v>
                </c:pt>
                <c:pt idx="7">
                  <c:v>0.89049447278662996</c:v>
                </c:pt>
                <c:pt idx="8">
                  <c:v>0.93584665013372204</c:v>
                </c:pt>
                <c:pt idx="9">
                  <c:v>0.956275330701579</c:v>
                </c:pt>
                <c:pt idx="10">
                  <c:v>0.77434596070159201</c:v>
                </c:pt>
                <c:pt idx="11">
                  <c:v>0.82302603032014499</c:v>
                </c:pt>
              </c:numCache>
            </c:numRef>
          </c:val>
          <c:extLst>
            <c:ext xmlns:c16="http://schemas.microsoft.com/office/drawing/2014/chart" uri="{C3380CC4-5D6E-409C-BE32-E72D297353CC}">
              <c16:uniqueId val="{00000000-D20A-4CEB-8B67-4BAA3E448B5D}"/>
            </c:ext>
          </c:extLst>
        </c:ser>
        <c:ser>
          <c:idx val="1"/>
          <c:order val="1"/>
          <c:tx>
            <c:strRef>
              <c:f>'Heating Fuel by Building Type'!$A$34</c:f>
              <c:strCache>
                <c:ptCount val="1"/>
                <c:pt idx="0">
                  <c:v>Electricity</c:v>
                </c:pt>
              </c:strCache>
            </c:strRef>
          </c:tx>
          <c:spPr>
            <a:solidFill>
              <a:schemeClr val="accent2"/>
            </a:solidFill>
            <a:ln>
              <a:noFill/>
            </a:ln>
            <a:effectLst/>
          </c:spPr>
          <c:invertIfNegative val="0"/>
          <c:cat>
            <c:strRef>
              <c:f>'Heating Fuel by Building Type'!$B$29:$M$29</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'Heating Fuel by Building Type'!$B$34:$M$34</c:f>
              <c:numCache>
                <c:formatCode>0%</c:formatCode>
                <c:ptCount val="12"/>
                <c:pt idx="0">
                  <c:v>0.118661359791652</c:v>
                </c:pt>
                <c:pt idx="1">
                  <c:v>0.50860752613441895</c:v>
                </c:pt>
                <c:pt idx="2">
                  <c:v>8.8117293221799106E-2</c:v>
                </c:pt>
                <c:pt idx="3">
                  <c:v>0.57783261215957304</c:v>
                </c:pt>
                <c:pt idx="4">
                  <c:v>0.18818227071871499</c:v>
                </c:pt>
                <c:pt idx="5">
                  <c:v>0.22420693716495799</c:v>
                </c:pt>
                <c:pt idx="6">
                  <c:v>7.9676886860672702E-2</c:v>
                </c:pt>
                <c:pt idx="7">
                  <c:v>0.10950552721336999</c:v>
                </c:pt>
                <c:pt idx="8">
                  <c:v>6.4153349866277604E-2</c:v>
                </c:pt>
                <c:pt idx="9">
                  <c:v>4.0927678182729001E-2</c:v>
                </c:pt>
                <c:pt idx="10">
                  <c:v>0.22565403929840799</c:v>
                </c:pt>
                <c:pt idx="11">
                  <c:v>0.14908624270503501</c:v>
                </c:pt>
              </c:numCache>
            </c:numRef>
          </c:val>
          <c:extLst>
            <c:ext xmlns:c16="http://schemas.microsoft.com/office/drawing/2014/chart" uri="{C3380CC4-5D6E-409C-BE32-E72D297353CC}">
              <c16:uniqueId val="{00000001-D20A-4CEB-8B67-4BAA3E448B5D}"/>
            </c:ext>
          </c:extLst>
        </c:ser>
        <c:ser>
          <c:idx val="2"/>
          <c:order val="2"/>
          <c:tx>
            <c:strRef>
              <c:f>'Heating Fuel by Building Type'!$A$37</c:f>
              <c:strCache>
                <c:ptCount val="1"/>
                <c:pt idx="0">
                  <c:v>Propane</c:v>
                </c:pt>
              </c:strCache>
            </c:strRef>
          </c:tx>
          <c:spPr>
            <a:solidFill>
              <a:schemeClr val="accent3"/>
            </a:solidFill>
            <a:ln>
              <a:noFill/>
            </a:ln>
            <a:effectLst/>
          </c:spPr>
          <c:invertIfNegative val="0"/>
          <c:cat>
            <c:strRef>
              <c:f>'Heating Fuel by Building Type'!$B$29:$M$29</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'Heating Fuel by Building Type'!$B$37:$M$37</c:f>
              <c:numCache>
                <c:formatCode>0%</c:formatCode>
                <c:ptCount val="12"/>
                <c:pt idx="0">
                  <c:v>1.30461522014861E-2</c:v>
                </c:pt>
                <c:pt idx="1">
                  <c:v>6.4181723288013595E-2</c:v>
                </c:pt>
                <c:pt idx="2">
                  <c:v>5.0704439064515796E-3</c:v>
                </c:pt>
                <c:pt idx="3">
                  <c:v>2.713431662236E-4</c:v>
                </c:pt>
                <c:pt idx="4">
                  <c:v>0</c:v>
                </c:pt>
                <c:pt idx="5">
                  <c:v>1.6094334800515898E-2</c:v>
                </c:pt>
                <c:pt idx="6">
                  <c:v>0.121728977694953</c:v>
                </c:pt>
                <c:pt idx="7">
                  <c:v>0</c:v>
                </c:pt>
                <c:pt idx="8">
                  <c:v>0</c:v>
                </c:pt>
                <c:pt idx="9">
                  <c:v>0</c:v>
                </c:pt>
                <c:pt idx="10">
                  <c:v>0</c:v>
                </c:pt>
                <c:pt idx="11">
                  <c:v>2.78877269748194E-2</c:v>
                </c:pt>
              </c:numCache>
            </c:numRef>
          </c:val>
          <c:extLst>
            <c:ext xmlns:c16="http://schemas.microsoft.com/office/drawing/2014/chart" uri="{C3380CC4-5D6E-409C-BE32-E72D297353CC}">
              <c16:uniqueId val="{00000002-D20A-4CEB-8B67-4BAA3E448B5D}"/>
            </c:ext>
          </c:extLst>
        </c:ser>
        <c:ser>
          <c:idx val="3"/>
          <c:order val="3"/>
          <c:tx>
            <c:strRef>
              <c:f>'Heating Fuel by Building Type'!$A$40</c:f>
              <c:strCache>
                <c:ptCount val="1"/>
                <c:pt idx="0">
                  <c:v>Other</c:v>
                </c:pt>
              </c:strCache>
            </c:strRef>
          </c:tx>
          <c:spPr>
            <a:solidFill>
              <a:schemeClr val="accent4"/>
            </a:solidFill>
            <a:ln>
              <a:noFill/>
            </a:ln>
            <a:effectLst/>
          </c:spPr>
          <c:invertIfNegative val="0"/>
          <c:cat>
            <c:strRef>
              <c:f>'Heating Fuel by Building Type'!$B$29:$M$29</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'Heating Fuel by Building Type'!$B$40:$M$40</c:f>
              <c:numCache>
                <c:formatCode>0%</c:formatCode>
                <c:ptCount val="12"/>
                <c:pt idx="0">
                  <c:v>8.6282272834416543E-3</c:v>
                </c:pt>
                <c:pt idx="1">
                  <c:v>0</c:v>
                </c:pt>
                <c:pt idx="2">
                  <c:v>3.2755869702296603E-2</c:v>
                </c:pt>
                <c:pt idx="3">
                  <c:v>3.8511387889287301E-3</c:v>
                </c:pt>
                <c:pt idx="4">
                  <c:v>3.09501413458005E-2</c:v>
                </c:pt>
                <c:pt idx="5">
                  <c:v>0</c:v>
                </c:pt>
                <c:pt idx="6">
                  <c:v>0</c:v>
                </c:pt>
                <c:pt idx="7">
                  <c:v>0</c:v>
                </c:pt>
                <c:pt idx="8">
                  <c:v>0</c:v>
                </c:pt>
                <c:pt idx="9">
                  <c:v>2.7969911156916598E-3</c:v>
                </c:pt>
                <c:pt idx="10">
                  <c:v>0</c:v>
                </c:pt>
                <c:pt idx="11">
                  <c:v>0</c:v>
                </c:pt>
              </c:numCache>
            </c:numRef>
          </c:val>
          <c:extLst>
            <c:ext xmlns:c16="http://schemas.microsoft.com/office/drawing/2014/chart" uri="{C3380CC4-5D6E-409C-BE32-E72D297353CC}">
              <c16:uniqueId val="{00000003-D20A-4CEB-8B67-4BAA3E448B5D}"/>
            </c:ext>
          </c:extLst>
        </c:ser>
        <c:dLbls>
          <c:showLegendKey val="0"/>
          <c:showVal val="0"/>
          <c:showCatName val="0"/>
          <c:showSerName val="0"/>
          <c:showPercent val="0"/>
          <c:showBubbleSize val="0"/>
        </c:dLbls>
        <c:gapWidth val="100"/>
        <c:overlap val="100"/>
        <c:axId val="1836667711"/>
        <c:axId val="1748879151"/>
      </c:barChart>
      <c:catAx>
        <c:axId val="18366677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8879151"/>
        <c:crosses val="autoZero"/>
        <c:auto val="1"/>
        <c:lblAlgn val="ctr"/>
        <c:lblOffset val="100"/>
        <c:noMultiLvlLbl val="0"/>
      </c:catAx>
      <c:valAx>
        <c:axId val="17488791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baseline="0"/>
                  <a:t>% of Conditioned Floor Space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6667711"/>
        <c:crosses val="max"/>
        <c:crossBetween val="between"/>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49468365885963"/>
          <c:y val="3.5214072319672191E-2"/>
          <c:w val="0.69383863457298689"/>
          <c:h val="0.65776862262311309"/>
        </c:manualLayout>
      </c:layout>
      <c:barChart>
        <c:barDir val="bar"/>
        <c:grouping val="percentStacked"/>
        <c:varyColors val="0"/>
        <c:ser>
          <c:idx val="0"/>
          <c:order val="0"/>
          <c:tx>
            <c:strRef>
              <c:f>'Primary Heating System'!$A$4</c:f>
              <c:strCache>
                <c:ptCount val="1"/>
                <c:pt idx="0">
                  <c:v>Furnace</c:v>
                </c:pt>
              </c:strCache>
            </c:strRef>
          </c:tx>
          <c:spPr>
            <a:solidFill>
              <a:schemeClr val="accent1"/>
            </a:solidFill>
            <a:ln>
              <a:noFill/>
            </a:ln>
            <a:effectLst/>
          </c:spPr>
          <c:invertIfNegative val="0"/>
          <c:cat>
            <c:strRef>
              <c:f>'Primary Heating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Heating System'!$B$4:$M$4</c:f>
              <c:numCache>
                <c:formatCode>0%</c:formatCode>
                <c:ptCount val="12"/>
                <c:pt idx="0">
                  <c:v>0.74756044289198798</c:v>
                </c:pt>
                <c:pt idx="1">
                  <c:v>0.51751558198798098</c:v>
                </c:pt>
                <c:pt idx="2">
                  <c:v>3.5769565214330702E-2</c:v>
                </c:pt>
                <c:pt idx="3">
                  <c:v>3.5434144662687198E-2</c:v>
                </c:pt>
                <c:pt idx="4">
                  <c:v>0.55055788805788597</c:v>
                </c:pt>
                <c:pt idx="5">
                  <c:v>0.61841800952529802</c:v>
                </c:pt>
                <c:pt idx="6">
                  <c:v>0.61046637532338399</c:v>
                </c:pt>
                <c:pt idx="7">
                  <c:v>0.57224244835412996</c:v>
                </c:pt>
                <c:pt idx="8">
                  <c:v>0.89100519653960297</c:v>
                </c:pt>
                <c:pt idx="9">
                  <c:v>0.60804309572467397</c:v>
                </c:pt>
                <c:pt idx="10">
                  <c:v>0.195499172198563</c:v>
                </c:pt>
                <c:pt idx="11">
                  <c:v>0.61135209708267502</c:v>
                </c:pt>
              </c:numCache>
            </c:numRef>
          </c:val>
          <c:extLst>
            <c:ext xmlns:c16="http://schemas.microsoft.com/office/drawing/2014/chart" uri="{C3380CC4-5D6E-409C-BE32-E72D297353CC}">
              <c16:uniqueId val="{00000000-C335-4B8D-A6F7-748B89CE8395}"/>
            </c:ext>
          </c:extLst>
        </c:ser>
        <c:ser>
          <c:idx val="1"/>
          <c:order val="1"/>
          <c:tx>
            <c:strRef>
              <c:f>'Primary Heating System'!$A$7</c:f>
              <c:strCache>
                <c:ptCount val="1"/>
                <c:pt idx="0">
                  <c:v>Boiler</c:v>
                </c:pt>
              </c:strCache>
            </c:strRef>
          </c:tx>
          <c:spPr>
            <a:solidFill>
              <a:schemeClr val="accent2"/>
            </a:solidFill>
            <a:ln>
              <a:noFill/>
            </a:ln>
            <a:effectLst/>
          </c:spPr>
          <c:invertIfNegative val="0"/>
          <c:cat>
            <c:strRef>
              <c:f>'Primary Heating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Heating System'!$B$7:$M$7</c:f>
              <c:numCache>
                <c:formatCode>0%</c:formatCode>
                <c:ptCount val="12"/>
                <c:pt idx="0">
                  <c:v>0.16126858471581701</c:v>
                </c:pt>
                <c:pt idx="1">
                  <c:v>0</c:v>
                </c:pt>
                <c:pt idx="2">
                  <c:v>0.85654249017565898</c:v>
                </c:pt>
                <c:pt idx="3">
                  <c:v>0.199057029522622</c:v>
                </c:pt>
                <c:pt idx="4">
                  <c:v>0.158753014002637</c:v>
                </c:pt>
                <c:pt idx="5">
                  <c:v>0.14490854401450601</c:v>
                </c:pt>
                <c:pt idx="6">
                  <c:v>0</c:v>
                </c:pt>
                <c:pt idx="7">
                  <c:v>0.13929820744597901</c:v>
                </c:pt>
                <c:pt idx="8">
                  <c:v>0</c:v>
                </c:pt>
                <c:pt idx="9">
                  <c:v>0</c:v>
                </c:pt>
                <c:pt idx="10">
                  <c:v>0.628961527370554</c:v>
                </c:pt>
                <c:pt idx="11">
                  <c:v>2.7387775422032298E-4</c:v>
                </c:pt>
              </c:numCache>
            </c:numRef>
          </c:val>
          <c:extLst>
            <c:ext xmlns:c16="http://schemas.microsoft.com/office/drawing/2014/chart" uri="{C3380CC4-5D6E-409C-BE32-E72D297353CC}">
              <c16:uniqueId val="{00000001-C335-4B8D-A6F7-748B89CE8395}"/>
            </c:ext>
          </c:extLst>
        </c:ser>
        <c:ser>
          <c:idx val="2"/>
          <c:order val="2"/>
          <c:tx>
            <c:strRef>
              <c:f>'Primary Heating System'!$A$10</c:f>
              <c:strCache>
                <c:ptCount val="1"/>
                <c:pt idx="0">
                  <c:v>Electric Resistance</c:v>
                </c:pt>
              </c:strCache>
            </c:strRef>
          </c:tx>
          <c:spPr>
            <a:solidFill>
              <a:schemeClr val="accent3"/>
            </a:solidFill>
            <a:ln>
              <a:noFill/>
            </a:ln>
            <a:effectLst/>
          </c:spPr>
          <c:invertIfNegative val="0"/>
          <c:cat>
            <c:strRef>
              <c:f>'Primary Heating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Heating System'!$B$10:$M$10</c:f>
              <c:numCache>
                <c:formatCode>0%</c:formatCode>
                <c:ptCount val="12"/>
                <c:pt idx="0">
                  <c:v>5.0110386654329203E-3</c:v>
                </c:pt>
                <c:pt idx="1">
                  <c:v>0.1839042161445</c:v>
                </c:pt>
                <c:pt idx="2">
                  <c:v>2.2233404584363702E-2</c:v>
                </c:pt>
                <c:pt idx="3">
                  <c:v>0.45114245974619999</c:v>
                </c:pt>
                <c:pt idx="4">
                  <c:v>0.10573675472889001</c:v>
                </c:pt>
                <c:pt idx="5">
                  <c:v>2.89782112880883E-2</c:v>
                </c:pt>
                <c:pt idx="6">
                  <c:v>3.7745463805315398E-2</c:v>
                </c:pt>
                <c:pt idx="7">
                  <c:v>0.17243753377455501</c:v>
                </c:pt>
                <c:pt idx="8">
                  <c:v>5.8415239144896998E-2</c:v>
                </c:pt>
                <c:pt idx="9">
                  <c:v>1.6098389141755001E-2</c:v>
                </c:pt>
                <c:pt idx="10">
                  <c:v>0.13407979528160299</c:v>
                </c:pt>
                <c:pt idx="11">
                  <c:v>1.3948961236829999E-2</c:v>
                </c:pt>
              </c:numCache>
            </c:numRef>
          </c:val>
          <c:extLst>
            <c:ext xmlns:c16="http://schemas.microsoft.com/office/drawing/2014/chart" uri="{C3380CC4-5D6E-409C-BE32-E72D297353CC}">
              <c16:uniqueId val="{00000002-C335-4B8D-A6F7-748B89CE8395}"/>
            </c:ext>
          </c:extLst>
        </c:ser>
        <c:ser>
          <c:idx val="3"/>
          <c:order val="3"/>
          <c:tx>
            <c:strRef>
              <c:f>'Primary Heating System'!$A$13</c:f>
              <c:strCache>
                <c:ptCount val="1"/>
                <c:pt idx="0">
                  <c:v>Heat Pump</c:v>
                </c:pt>
              </c:strCache>
            </c:strRef>
          </c:tx>
          <c:spPr>
            <a:solidFill>
              <a:schemeClr val="accent4"/>
            </a:solidFill>
            <a:ln>
              <a:noFill/>
            </a:ln>
            <a:effectLst/>
          </c:spPr>
          <c:invertIfNegative val="0"/>
          <c:cat>
            <c:strRef>
              <c:f>'Primary Heating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Heating System'!$B$13:$M$13</c:f>
              <c:numCache>
                <c:formatCode>0%</c:formatCode>
                <c:ptCount val="12"/>
                <c:pt idx="0">
                  <c:v>1.8569971759340501E-2</c:v>
                </c:pt>
                <c:pt idx="1">
                  <c:v>0.12946382251795199</c:v>
                </c:pt>
                <c:pt idx="2">
                  <c:v>1.67468528118274E-2</c:v>
                </c:pt>
                <c:pt idx="3">
                  <c:v>0.25685662789553798</c:v>
                </c:pt>
                <c:pt idx="4">
                  <c:v>8.9005096689292601E-2</c:v>
                </c:pt>
                <c:pt idx="5">
                  <c:v>0.14808174665943799</c:v>
                </c:pt>
                <c:pt idx="6">
                  <c:v>2.33307826895102E-2</c:v>
                </c:pt>
                <c:pt idx="7">
                  <c:v>5.6301231305884498E-2</c:v>
                </c:pt>
                <c:pt idx="8">
                  <c:v>1.04480610376324E-2</c:v>
                </c:pt>
                <c:pt idx="9">
                  <c:v>2.4088196077450701E-2</c:v>
                </c:pt>
                <c:pt idx="10">
                  <c:v>4.0049713431419699E-2</c:v>
                </c:pt>
                <c:pt idx="11">
                  <c:v>0.15450561740560001</c:v>
                </c:pt>
              </c:numCache>
            </c:numRef>
          </c:val>
          <c:extLst>
            <c:ext xmlns:c16="http://schemas.microsoft.com/office/drawing/2014/chart" uri="{C3380CC4-5D6E-409C-BE32-E72D297353CC}">
              <c16:uniqueId val="{00000003-C335-4B8D-A6F7-748B89CE8395}"/>
            </c:ext>
          </c:extLst>
        </c:ser>
        <c:ser>
          <c:idx val="4"/>
          <c:order val="4"/>
          <c:tx>
            <c:strRef>
              <c:f>'Primary Heating System'!$A$16</c:f>
              <c:strCache>
                <c:ptCount val="1"/>
                <c:pt idx="0">
                  <c:v>Unit Heater</c:v>
                </c:pt>
              </c:strCache>
            </c:strRef>
          </c:tx>
          <c:spPr>
            <a:solidFill>
              <a:schemeClr val="accent5"/>
            </a:solidFill>
            <a:ln>
              <a:noFill/>
            </a:ln>
            <a:effectLst/>
          </c:spPr>
          <c:invertIfNegative val="0"/>
          <c:cat>
            <c:strRef>
              <c:f>'Primary Heating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Heating System'!$B$16:$M$16</c:f>
              <c:numCache>
                <c:formatCode>0%</c:formatCode>
                <c:ptCount val="12"/>
                <c:pt idx="0">
                  <c:v>2.4358071873136801E-2</c:v>
                </c:pt>
                <c:pt idx="1">
                  <c:v>0.160022171586367</c:v>
                </c:pt>
                <c:pt idx="2">
                  <c:v>7.6442126079360202E-3</c:v>
                </c:pt>
                <c:pt idx="3">
                  <c:v>1.98276447174584E-2</c:v>
                </c:pt>
                <c:pt idx="4">
                  <c:v>4.6871787191791997E-2</c:v>
                </c:pt>
                <c:pt idx="5">
                  <c:v>1.5577587069356901E-2</c:v>
                </c:pt>
                <c:pt idx="6">
                  <c:v>0.193637981757429</c:v>
                </c:pt>
                <c:pt idx="7">
                  <c:v>5.1449902749527099E-2</c:v>
                </c:pt>
                <c:pt idx="8">
                  <c:v>4.0131503277867298E-2</c:v>
                </c:pt>
                <c:pt idx="9">
                  <c:v>0.29012941495180999</c:v>
                </c:pt>
                <c:pt idx="10">
                  <c:v>2.4139216152014201E-4</c:v>
                </c:pt>
                <c:pt idx="11">
                  <c:v>0.178353301222166</c:v>
                </c:pt>
              </c:numCache>
            </c:numRef>
          </c:val>
          <c:extLst>
            <c:ext xmlns:c16="http://schemas.microsoft.com/office/drawing/2014/chart" uri="{C3380CC4-5D6E-409C-BE32-E72D297353CC}">
              <c16:uniqueId val="{00000004-C335-4B8D-A6F7-748B89CE8395}"/>
            </c:ext>
          </c:extLst>
        </c:ser>
        <c:ser>
          <c:idx val="5"/>
          <c:order val="5"/>
          <c:tx>
            <c:strRef>
              <c:f>'Primary Heating System'!$A$19</c:f>
              <c:strCache>
                <c:ptCount val="1"/>
                <c:pt idx="0">
                  <c:v>Other</c:v>
                </c:pt>
              </c:strCache>
            </c:strRef>
          </c:tx>
          <c:spPr>
            <a:solidFill>
              <a:schemeClr val="accent6"/>
            </a:solidFill>
            <a:ln>
              <a:noFill/>
            </a:ln>
            <a:effectLst/>
          </c:spPr>
          <c:invertIfNegative val="0"/>
          <c:cat>
            <c:strRef>
              <c:f>'Primary Heating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Heating System'!$B$19:$M$19</c:f>
              <c:numCache>
                <c:formatCode>0%</c:formatCode>
                <c:ptCount val="12"/>
                <c:pt idx="0">
                  <c:v>4.3231890094284901E-2</c:v>
                </c:pt>
                <c:pt idx="1">
                  <c:v>9.0942077631998193E-3</c:v>
                </c:pt>
                <c:pt idx="2">
                  <c:v>6.1063474605883399E-2</c:v>
                </c:pt>
                <c:pt idx="3">
                  <c:v>3.7682093455493802E-2</c:v>
                </c:pt>
                <c:pt idx="4">
                  <c:v>4.9075459329503003E-2</c:v>
                </c:pt>
                <c:pt idx="5">
                  <c:v>4.4035901443312403E-2</c:v>
                </c:pt>
                <c:pt idx="6">
                  <c:v>0.134819396424362</c:v>
                </c:pt>
                <c:pt idx="7">
                  <c:v>8.2706763699246597E-3</c:v>
                </c:pt>
                <c:pt idx="8">
                  <c:v>0</c:v>
                </c:pt>
                <c:pt idx="9">
                  <c:v>6.1640904104310001E-2</c:v>
                </c:pt>
                <c:pt idx="10">
                  <c:v>1.16839955634043E-3</c:v>
                </c:pt>
                <c:pt idx="11">
                  <c:v>4.1566145298508002E-2</c:v>
                </c:pt>
              </c:numCache>
            </c:numRef>
          </c:val>
          <c:extLst>
            <c:ext xmlns:c16="http://schemas.microsoft.com/office/drawing/2014/chart" uri="{C3380CC4-5D6E-409C-BE32-E72D297353CC}">
              <c16:uniqueId val="{00000005-C335-4B8D-A6F7-748B89CE8395}"/>
            </c:ext>
          </c:extLst>
        </c:ser>
        <c:dLbls>
          <c:showLegendKey val="0"/>
          <c:showVal val="0"/>
          <c:showCatName val="0"/>
          <c:showSerName val="0"/>
          <c:showPercent val="0"/>
          <c:showBubbleSize val="0"/>
        </c:dLbls>
        <c:gapWidth val="100"/>
        <c:overlap val="100"/>
        <c:axId val="1747490623"/>
        <c:axId val="1840540719"/>
      </c:barChart>
      <c:catAx>
        <c:axId val="17474906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0540719"/>
        <c:crosses val="autoZero"/>
        <c:auto val="1"/>
        <c:lblAlgn val="ctr"/>
        <c:lblOffset val="100"/>
        <c:noMultiLvlLbl val="0"/>
      </c:catAx>
      <c:valAx>
        <c:axId val="18405407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 of Conditioned Floor Space</a:t>
                </a:r>
              </a:p>
            </c:rich>
          </c:tx>
          <c:layout>
            <c:manualLayout>
              <c:xMode val="edge"/>
              <c:yMode val="edge"/>
              <c:x val="0.41890627469786557"/>
              <c:y val="0.793748128385920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7490623"/>
        <c:crosses val="max"/>
        <c:crossBetween val="between"/>
      </c:valAx>
      <c:spPr>
        <a:noFill/>
        <a:ln w="12700">
          <a:solidFill>
            <a:schemeClr val="bg1">
              <a:lumMod val="50000"/>
            </a:schemeClr>
          </a:solidFill>
        </a:ln>
        <a:effectLst/>
      </c:spPr>
    </c:plotArea>
    <c:legend>
      <c:legendPos val="b"/>
      <c:layout>
        <c:manualLayout>
          <c:xMode val="edge"/>
          <c:yMode val="edge"/>
          <c:x val="2.6151774495594231E-2"/>
          <c:y val="0.83885415374811834"/>
          <c:w val="0.95832892399688152"/>
          <c:h val="0.1419381704411514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'Primary Cooling System'!$A$4</c:f>
              <c:strCache>
                <c:ptCount val="1"/>
                <c:pt idx="0">
                  <c:v>DX - Air</c:v>
                </c:pt>
              </c:strCache>
            </c:strRef>
          </c:tx>
          <c:spPr>
            <a:solidFill>
              <a:schemeClr val="accent1"/>
            </a:solidFill>
            <a:ln>
              <a:noFill/>
            </a:ln>
            <a:effectLst/>
          </c:spPr>
          <c:invertIfNegative val="0"/>
          <c:cat>
            <c:strRef>
              <c:f>'Primary Cooling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Cooling System'!$B$4:$M$4</c:f>
              <c:numCache>
                <c:formatCode>0%</c:formatCode>
                <c:ptCount val="12"/>
                <c:pt idx="0">
                  <c:v>0.72699815885585595</c:v>
                </c:pt>
                <c:pt idx="1">
                  <c:v>0.92502384922244796</c:v>
                </c:pt>
                <c:pt idx="2">
                  <c:v>0.14200247571293001</c:v>
                </c:pt>
                <c:pt idx="3">
                  <c:v>0.74597552721486104</c:v>
                </c:pt>
                <c:pt idx="4">
                  <c:v>0.92633210685636902</c:v>
                </c:pt>
                <c:pt idx="5">
                  <c:v>0.84087739392451999</c:v>
                </c:pt>
                <c:pt idx="6">
                  <c:v>1</c:v>
                </c:pt>
                <c:pt idx="7">
                  <c:v>0.91268118507283702</c:v>
                </c:pt>
                <c:pt idx="8">
                  <c:v>0.93087071506732499</c:v>
                </c:pt>
                <c:pt idx="9">
                  <c:v>0.95160513098962496</c:v>
                </c:pt>
                <c:pt idx="10">
                  <c:v>0.48350830877759898</c:v>
                </c:pt>
                <c:pt idx="11">
                  <c:v>0.91541207500425403</c:v>
                </c:pt>
              </c:numCache>
            </c:numRef>
          </c:val>
          <c:extLst>
            <c:ext xmlns:c16="http://schemas.microsoft.com/office/drawing/2014/chart" uri="{C3380CC4-5D6E-409C-BE32-E72D297353CC}">
              <c16:uniqueId val="{00000000-CBDE-4887-83C3-6040165DFD4E}"/>
            </c:ext>
          </c:extLst>
        </c:ser>
        <c:ser>
          <c:idx val="1"/>
          <c:order val="1"/>
          <c:tx>
            <c:strRef>
              <c:f>'Primary Cooling System'!$A$7</c:f>
              <c:strCache>
                <c:ptCount val="1"/>
                <c:pt idx="0">
                  <c:v>Chiller</c:v>
                </c:pt>
              </c:strCache>
            </c:strRef>
          </c:tx>
          <c:spPr>
            <a:solidFill>
              <a:schemeClr val="accent2"/>
            </a:solidFill>
            <a:ln>
              <a:noFill/>
            </a:ln>
            <a:effectLst/>
          </c:spPr>
          <c:invertIfNegative val="0"/>
          <c:cat>
            <c:strRef>
              <c:f>'Primary Cooling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Cooling System'!$B$7:$M$7</c:f>
              <c:numCache>
                <c:formatCode>0%</c:formatCode>
                <c:ptCount val="12"/>
                <c:pt idx="0">
                  <c:v>0.177629268480124</c:v>
                </c:pt>
                <c:pt idx="1">
                  <c:v>0</c:v>
                </c:pt>
                <c:pt idx="2">
                  <c:v>0.81823357281471198</c:v>
                </c:pt>
                <c:pt idx="3">
                  <c:v>0.172927541849068</c:v>
                </c:pt>
                <c:pt idx="4">
                  <c:v>5.3262117712708897E-2</c:v>
                </c:pt>
                <c:pt idx="5">
                  <c:v>0.124965799693268</c:v>
                </c:pt>
                <c:pt idx="6">
                  <c:v>0</c:v>
                </c:pt>
                <c:pt idx="7">
                  <c:v>7.0370708575250407E-2</c:v>
                </c:pt>
                <c:pt idx="8">
                  <c:v>0</c:v>
                </c:pt>
                <c:pt idx="9">
                  <c:v>0</c:v>
                </c:pt>
                <c:pt idx="10">
                  <c:v>0.50381919786474905</c:v>
                </c:pt>
                <c:pt idx="11">
                  <c:v>0</c:v>
                </c:pt>
              </c:numCache>
            </c:numRef>
          </c:val>
          <c:extLst>
            <c:ext xmlns:c16="http://schemas.microsoft.com/office/drawing/2014/chart" uri="{C3380CC4-5D6E-409C-BE32-E72D297353CC}">
              <c16:uniqueId val="{00000001-CBDE-4887-83C3-6040165DFD4E}"/>
            </c:ext>
          </c:extLst>
        </c:ser>
        <c:ser>
          <c:idx val="2"/>
          <c:order val="2"/>
          <c:tx>
            <c:strRef>
              <c:f>'Primary Cooling System'!$A$10</c:f>
              <c:strCache>
                <c:ptCount val="1"/>
                <c:pt idx="0">
                  <c:v>DX - Water</c:v>
                </c:pt>
              </c:strCache>
            </c:strRef>
          </c:tx>
          <c:spPr>
            <a:solidFill>
              <a:schemeClr val="accent3"/>
            </a:solidFill>
            <a:ln>
              <a:noFill/>
            </a:ln>
            <a:effectLst/>
          </c:spPr>
          <c:invertIfNegative val="0"/>
          <c:cat>
            <c:strRef>
              <c:f>'Primary Cooling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Cooling System'!$B$10:$M$10</c:f>
              <c:numCache>
                <c:formatCode>0%</c:formatCode>
                <c:ptCount val="12"/>
                <c:pt idx="0">
                  <c:v>0</c:v>
                </c:pt>
                <c:pt idx="1">
                  <c:v>0</c:v>
                </c:pt>
                <c:pt idx="2">
                  <c:v>3.85752957947785E-3</c:v>
                </c:pt>
                <c:pt idx="3">
                  <c:v>8.1096930936070996E-2</c:v>
                </c:pt>
                <c:pt idx="4">
                  <c:v>2.0405775430922399E-2</c:v>
                </c:pt>
                <c:pt idx="5">
                  <c:v>1.9152671488626E-2</c:v>
                </c:pt>
                <c:pt idx="6">
                  <c:v>0</c:v>
                </c:pt>
                <c:pt idx="7">
                  <c:v>1.69481063519124E-2</c:v>
                </c:pt>
                <c:pt idx="8">
                  <c:v>0</c:v>
                </c:pt>
                <c:pt idx="9">
                  <c:v>0</c:v>
                </c:pt>
                <c:pt idx="10">
                  <c:v>4.30027114253256E-3</c:v>
                </c:pt>
                <c:pt idx="11">
                  <c:v>7.3028797330837697E-2</c:v>
                </c:pt>
              </c:numCache>
            </c:numRef>
          </c:val>
          <c:extLst>
            <c:ext xmlns:c16="http://schemas.microsoft.com/office/drawing/2014/chart" uri="{C3380CC4-5D6E-409C-BE32-E72D297353CC}">
              <c16:uniqueId val="{00000002-CBDE-4887-83C3-6040165DFD4E}"/>
            </c:ext>
          </c:extLst>
        </c:ser>
        <c:ser>
          <c:idx val="3"/>
          <c:order val="3"/>
          <c:tx>
            <c:strRef>
              <c:f>'Primary Cooling System'!$A$13</c:f>
              <c:strCache>
                <c:ptCount val="1"/>
                <c:pt idx="0">
                  <c:v>Other</c:v>
                </c:pt>
              </c:strCache>
            </c:strRef>
          </c:tx>
          <c:spPr>
            <a:solidFill>
              <a:schemeClr val="accent4"/>
            </a:solidFill>
            <a:ln>
              <a:noFill/>
            </a:ln>
            <a:effectLst/>
          </c:spPr>
          <c:invertIfNegative val="0"/>
          <c:cat>
            <c:strRef>
              <c:f>'Primary Cooling System'!$B$2:$M$2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'Primary Cooling System'!$B$13:$M$13</c:f>
              <c:numCache>
                <c:formatCode>0%</c:formatCode>
                <c:ptCount val="12"/>
                <c:pt idx="0">
                  <c:v>9.5372572664020203E-2</c:v>
                </c:pt>
                <c:pt idx="1">
                  <c:v>7.4976150777552E-2</c:v>
                </c:pt>
                <c:pt idx="2">
                  <c:v>3.5906421892879903E-2</c:v>
                </c:pt>
                <c:pt idx="3">
                  <c:v>0</c:v>
                </c:pt>
                <c:pt idx="4">
                  <c:v>0</c:v>
                </c:pt>
                <c:pt idx="5">
                  <c:v>1.5004134893585999E-2</c:v>
                </c:pt>
                <c:pt idx="6">
                  <c:v>0</c:v>
                </c:pt>
                <c:pt idx="7">
                  <c:v>0</c:v>
                </c:pt>
                <c:pt idx="8">
                  <c:v>6.91292849326752E-2</c:v>
                </c:pt>
                <c:pt idx="9">
                  <c:v>4.8394869010375097E-2</c:v>
                </c:pt>
                <c:pt idx="10">
                  <c:v>8.3722222151197401E-3</c:v>
                </c:pt>
                <c:pt idx="11">
                  <c:v>1.1559127664908001E-2</c:v>
                </c:pt>
              </c:numCache>
            </c:numRef>
          </c:val>
          <c:extLst>
            <c:ext xmlns:c16="http://schemas.microsoft.com/office/drawing/2014/chart" uri="{C3380CC4-5D6E-409C-BE32-E72D297353CC}">
              <c16:uniqueId val="{00000003-CBDE-4887-83C3-6040165DFD4E}"/>
            </c:ext>
          </c:extLst>
        </c:ser>
        <c:dLbls>
          <c:showLegendKey val="0"/>
          <c:showVal val="0"/>
          <c:showCatName val="0"/>
          <c:showSerName val="0"/>
          <c:showPercent val="0"/>
          <c:showBubbleSize val="0"/>
        </c:dLbls>
        <c:gapWidth val="100"/>
        <c:overlap val="100"/>
        <c:axId val="751654111"/>
        <c:axId val="1748914511"/>
      </c:barChart>
      <c:catAx>
        <c:axId val="7516541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8914511"/>
        <c:crosses val="autoZero"/>
        <c:auto val="1"/>
        <c:lblAlgn val="ctr"/>
        <c:lblOffset val="100"/>
        <c:noMultiLvlLbl val="0"/>
      </c:catAx>
      <c:valAx>
        <c:axId val="17489145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 of Conditioned Floor Space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1654111"/>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'Water Heating Fuel'!$A$4</c:f>
              <c:strCache>
                <c:ptCount val="1"/>
                <c:pt idx="0">
                  <c:v>Natural Gas</c:v>
                </c:pt>
              </c:strCache>
            </c:strRef>
          </c:tx>
          <c:spPr>
            <a:solidFill>
              <a:schemeClr val="accent1"/>
            </a:solidFill>
            <a:ln>
              <a:noFill/>
            </a:ln>
            <a:effectLst/>
          </c:spPr>
          <c:invertIfNegative val="0"/>
          <c:cat>
            <c:strRef>
              <c:f>'Water Heating Fuel'!$B$2:$M$2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'Water Heating Fuel'!$B$4:$M$4</c:f>
              <c:numCache>
                <c:formatCode>0%</c:formatCode>
                <c:ptCount val="12"/>
                <c:pt idx="0">
                  <c:v>0.83086084102353897</c:v>
                </c:pt>
                <c:pt idx="1">
                  <c:v>0.62469340628547299</c:v>
                </c:pt>
                <c:pt idx="2">
                  <c:v>0.80966776885915404</c:v>
                </c:pt>
                <c:pt idx="3">
                  <c:v>0.93694266600067799</c:v>
                </c:pt>
                <c:pt idx="4">
                  <c:v>0.71315599641373895</c:v>
                </c:pt>
                <c:pt idx="5">
                  <c:v>0.58514032703722496</c:v>
                </c:pt>
                <c:pt idx="6">
                  <c:v>0.59119444154508405</c:v>
                </c:pt>
                <c:pt idx="7">
                  <c:v>0.97452535259298501</c:v>
                </c:pt>
                <c:pt idx="8">
                  <c:v>0.633013231306783</c:v>
                </c:pt>
                <c:pt idx="9">
                  <c:v>0.42784299604591203</c:v>
                </c:pt>
                <c:pt idx="10">
                  <c:v>0.87227273887052803</c:v>
                </c:pt>
                <c:pt idx="11">
                  <c:v>0.386774587439697</c:v>
                </c:pt>
              </c:numCache>
            </c:numRef>
          </c:val>
          <c:extLst>
            <c:ext xmlns:c16="http://schemas.microsoft.com/office/drawing/2014/chart" uri="{C3380CC4-5D6E-409C-BE32-E72D297353CC}">
              <c16:uniqueId val="{00000000-9ED1-460C-8196-E31CD5F8431F}"/>
            </c:ext>
          </c:extLst>
        </c:ser>
        <c:ser>
          <c:idx val="1"/>
          <c:order val="1"/>
          <c:tx>
            <c:strRef>
              <c:f>'Water Heating Fuel'!$A$7</c:f>
              <c:strCache>
                <c:ptCount val="1"/>
                <c:pt idx="0">
                  <c:v>Electricity</c:v>
                </c:pt>
              </c:strCache>
            </c:strRef>
          </c:tx>
          <c:spPr>
            <a:solidFill>
              <a:schemeClr val="accent2"/>
            </a:solidFill>
            <a:ln>
              <a:noFill/>
            </a:ln>
            <a:effectLst/>
          </c:spPr>
          <c:invertIfNegative val="0"/>
          <c:cat>
            <c:strRef>
              <c:f>'Water Heating Fuel'!$B$2:$M$2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'Water Heating Fuel'!$B$7:$M$7</c:f>
              <c:numCache>
                <c:formatCode>0%</c:formatCode>
                <c:ptCount val="12"/>
                <c:pt idx="0">
                  <c:v>0.155601636602195</c:v>
                </c:pt>
                <c:pt idx="1">
                  <c:v>0.26390291046018399</c:v>
                </c:pt>
                <c:pt idx="2">
                  <c:v>8.4914475678193296E-2</c:v>
                </c:pt>
                <c:pt idx="3">
                  <c:v>5.2007691340597503E-2</c:v>
                </c:pt>
                <c:pt idx="4">
                  <c:v>0.260514184070751</c:v>
                </c:pt>
                <c:pt idx="5">
                  <c:v>0.41485967296277498</c:v>
                </c:pt>
                <c:pt idx="6">
                  <c:v>0.38295214399667798</c:v>
                </c:pt>
                <c:pt idx="7">
                  <c:v>2.5474647407015199E-2</c:v>
                </c:pt>
                <c:pt idx="8">
                  <c:v>0.366986768693217</c:v>
                </c:pt>
                <c:pt idx="9">
                  <c:v>0.57215700395408797</c:v>
                </c:pt>
                <c:pt idx="10">
                  <c:v>0.127727261129472</c:v>
                </c:pt>
                <c:pt idx="11">
                  <c:v>0.59102834064159404</c:v>
                </c:pt>
              </c:numCache>
            </c:numRef>
          </c:val>
          <c:extLst>
            <c:ext xmlns:c16="http://schemas.microsoft.com/office/drawing/2014/chart" uri="{C3380CC4-5D6E-409C-BE32-E72D297353CC}">
              <c16:uniqueId val="{00000001-9ED1-460C-8196-E31CD5F8431F}"/>
            </c:ext>
          </c:extLst>
        </c:ser>
        <c:ser>
          <c:idx val="2"/>
          <c:order val="2"/>
          <c:tx>
            <c:strRef>
              <c:f>'Water Heating Fuel'!$A$10</c:f>
              <c:strCache>
                <c:ptCount val="1"/>
                <c:pt idx="0">
                  <c:v>Propane</c:v>
                </c:pt>
              </c:strCache>
            </c:strRef>
          </c:tx>
          <c:spPr>
            <a:solidFill>
              <a:schemeClr val="accent3"/>
            </a:solidFill>
            <a:ln>
              <a:noFill/>
            </a:ln>
            <a:effectLst/>
          </c:spPr>
          <c:invertIfNegative val="0"/>
          <c:cat>
            <c:strRef>
              <c:f>'Water Heating Fuel'!$B$2:$M$2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'Water Heating Fuel'!$B$10:$M$10</c:f>
              <c:numCache>
                <c:formatCode>0%</c:formatCode>
                <c:ptCount val="12"/>
                <c:pt idx="0">
                  <c:v>1.5386281500558601E-3</c:v>
                </c:pt>
                <c:pt idx="1">
                  <c:v>0.11140368325434299</c:v>
                </c:pt>
                <c:pt idx="2">
                  <c:v>5.1373817986595004E-3</c:v>
                </c:pt>
                <c:pt idx="3">
                  <c:v>1.10496426587242E-2</c:v>
                </c:pt>
                <c:pt idx="4">
                  <c:v>2.6329819515509601E-2</c:v>
                </c:pt>
                <c:pt idx="5">
                  <c:v>0</c:v>
                </c:pt>
                <c:pt idx="6">
                  <c:v>2.5853414458238001E-2</c:v>
                </c:pt>
                <c:pt idx="7">
                  <c:v>0</c:v>
                </c:pt>
                <c:pt idx="8">
                  <c:v>0</c:v>
                </c:pt>
                <c:pt idx="9">
                  <c:v>0</c:v>
                </c:pt>
                <c:pt idx="10">
                  <c:v>0</c:v>
                </c:pt>
                <c:pt idx="11">
                  <c:v>2.21970719187096E-2</c:v>
                </c:pt>
              </c:numCache>
            </c:numRef>
          </c:val>
          <c:extLst>
            <c:ext xmlns:c16="http://schemas.microsoft.com/office/drawing/2014/chart" uri="{C3380CC4-5D6E-409C-BE32-E72D297353CC}">
              <c16:uniqueId val="{00000002-9ED1-460C-8196-E31CD5F8431F}"/>
            </c:ext>
          </c:extLst>
        </c:ser>
        <c:ser>
          <c:idx val="3"/>
          <c:order val="3"/>
          <c:tx>
            <c:strRef>
              <c:f>'Water Heating Fuel'!$A$13</c:f>
              <c:strCache>
                <c:ptCount val="1"/>
                <c:pt idx="0">
                  <c:v>Other</c:v>
                </c:pt>
              </c:strCache>
            </c:strRef>
          </c:tx>
          <c:spPr>
            <a:solidFill>
              <a:schemeClr val="accent4"/>
            </a:solidFill>
            <a:ln>
              <a:noFill/>
            </a:ln>
            <a:effectLst/>
          </c:spPr>
          <c:invertIfNegative val="0"/>
          <c:cat>
            <c:strRef>
              <c:f>'Water Heating Fuel'!$B$2:$M$2</c:f>
              <c:strCache>
                <c:ptCount val="12"/>
                <c:pt idx="0">
                  <c:v>Assembly</c:v>
                </c:pt>
                <c:pt idx="1">
                  <c:v>Grocery</c:v>
                </c:pt>
                <c:pt idx="2">
                  <c:v>Hospital</c:v>
                </c:pt>
                <c:pt idx="3">
                  <c:v>Lodging</c:v>
                </c:pt>
                <c:pt idx="4">
                  <c:v>Mixed Commercial</c:v>
                </c:pt>
                <c:pt idx="5">
                  <c:v>Office</c:v>
                </c:pt>
                <c:pt idx="6">
                  <c:v>Other</c:v>
                </c:pt>
                <c:pt idx="7">
                  <c:v>Residential Care</c:v>
                </c:pt>
                <c:pt idx="8">
                  <c:v>Restaurant</c:v>
                </c:pt>
                <c:pt idx="9">
                  <c:v>Retail/Service</c:v>
                </c:pt>
                <c:pt idx="10">
                  <c:v>School</c:v>
                </c:pt>
                <c:pt idx="11">
                  <c:v>Warehouse</c:v>
                </c:pt>
              </c:strCache>
            </c:strRef>
          </c:cat>
          <c:val>
            <c:numRef>
              <c:f>'Water Heating Fuel'!$B$13:$M$13</c:f>
              <c:numCache>
                <c:formatCode>0%</c:formatCode>
                <c:ptCount val="12"/>
                <c:pt idx="0">
                  <c:v>1.1998894224209499E-2</c:v>
                </c:pt>
                <c:pt idx="1">
                  <c:v>0</c:v>
                </c:pt>
                <c:pt idx="2">
                  <c:v>0.10028037366399301</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3-9ED1-460C-8196-E31CD5F8431F}"/>
            </c:ext>
          </c:extLst>
        </c:ser>
        <c:dLbls>
          <c:showLegendKey val="0"/>
          <c:showVal val="0"/>
          <c:showCatName val="0"/>
          <c:showSerName val="0"/>
          <c:showPercent val="0"/>
          <c:showBubbleSize val="0"/>
        </c:dLbls>
        <c:gapWidth val="100"/>
        <c:overlap val="100"/>
        <c:axId val="760939551"/>
        <c:axId val="752570591"/>
      </c:barChart>
      <c:catAx>
        <c:axId val="7609395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2570591"/>
        <c:crosses val="autoZero"/>
        <c:auto val="1"/>
        <c:lblAlgn val="ctr"/>
        <c:lblOffset val="100"/>
        <c:noMultiLvlLbl val="0"/>
      </c:catAx>
      <c:valAx>
        <c:axId val="7525705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t>% of Total Capacity</a:t>
                </a:r>
              </a:p>
              <a:p>
                <a:pPr>
                  <a:defRPr sz="1400"/>
                </a:pPr>
                <a:r>
                  <a:rPr lang="en-US" sz="1400" b="1" baseline="0"/>
                  <a:t>(19,382 MMBtu/h)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939551"/>
        <c:crosses val="max"/>
        <c:crossBetween val="between"/>
      </c:valAx>
      <c:spPr>
        <a:noFill/>
        <a:ln w="12700">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9A64C-3C12-4CE4-BE64-083C2B510DC9}" type="doc">
      <dgm:prSet loTypeId="urn:microsoft.com/office/officeart/2005/8/layout/hProcess11" loCatId="process" qsTypeId="urn:microsoft.com/office/officeart/2005/8/quickstyle/simple1" qsCatId="simple" csTypeId="urn:microsoft.com/office/officeart/2005/8/colors/accent1_2" csCatId="accent1" phldr="1"/>
      <dgm:spPr/>
    </dgm:pt>
    <dgm:pt modelId="{AA07AE48-2ADC-4F13-8708-970634C20C8D}">
      <dgm:prSet phldrT="[Text]"/>
      <dgm:spPr/>
      <dgm:t>
        <a:bodyPr/>
        <a:lstStyle/>
        <a:p>
          <a:pPr algn="ctr"/>
          <a:r>
            <a:rPr lang="en-US"/>
            <a:t>2003</a:t>
          </a:r>
        </a:p>
      </dgm:t>
    </dgm:pt>
    <dgm:pt modelId="{BD12F697-308A-4A2E-9B37-E8FABA58430A}" type="parTrans" cxnId="{E836F7F5-8B3D-44BF-B9BE-5C4081581AC2}">
      <dgm:prSet/>
      <dgm:spPr/>
      <dgm:t>
        <a:bodyPr/>
        <a:lstStyle/>
        <a:p>
          <a:pPr algn="ctr"/>
          <a:endParaRPr lang="en-US"/>
        </a:p>
      </dgm:t>
    </dgm:pt>
    <dgm:pt modelId="{628D9E77-1C7A-44C7-AF8B-6259B9F0E79E}" type="sibTrans" cxnId="{E836F7F5-8B3D-44BF-B9BE-5C4081581AC2}">
      <dgm:prSet/>
      <dgm:spPr/>
      <dgm:t>
        <a:bodyPr/>
        <a:lstStyle/>
        <a:p>
          <a:pPr algn="ctr"/>
          <a:endParaRPr lang="en-US"/>
        </a:p>
      </dgm:t>
    </dgm:pt>
    <dgm:pt modelId="{94A55EE1-98E1-4ADD-94DF-460265E36599}">
      <dgm:prSet phldrT="[Text]"/>
      <dgm:spPr/>
      <dgm:t>
        <a:bodyPr/>
        <a:lstStyle/>
        <a:p>
          <a:pPr algn="ctr"/>
          <a:r>
            <a:rPr lang="en-US"/>
            <a:t>2014</a:t>
          </a:r>
        </a:p>
      </dgm:t>
    </dgm:pt>
    <dgm:pt modelId="{66E1D31A-C839-45F3-AF8A-E71E84A3E380}" type="parTrans" cxnId="{D66A642E-1450-41E9-8C29-BAD7CEF6D946}">
      <dgm:prSet/>
      <dgm:spPr/>
      <dgm:t>
        <a:bodyPr/>
        <a:lstStyle/>
        <a:p>
          <a:pPr algn="ctr"/>
          <a:endParaRPr lang="en-US"/>
        </a:p>
      </dgm:t>
    </dgm:pt>
    <dgm:pt modelId="{0D43B494-F561-4F5D-B32F-47D40E4E13A6}" type="sibTrans" cxnId="{D66A642E-1450-41E9-8C29-BAD7CEF6D946}">
      <dgm:prSet/>
      <dgm:spPr/>
      <dgm:t>
        <a:bodyPr/>
        <a:lstStyle/>
        <a:p>
          <a:pPr algn="ctr"/>
          <a:endParaRPr lang="en-US"/>
        </a:p>
      </dgm:t>
    </dgm:pt>
    <dgm:pt modelId="{1FCB706F-8C71-4322-B0F2-6A07E5905BF4}">
      <dgm:prSet phldrT="[Text]"/>
      <dgm:spPr/>
      <dgm:t>
        <a:bodyPr/>
        <a:lstStyle/>
        <a:p>
          <a:pPr algn="ctr"/>
          <a:r>
            <a:rPr lang="en-US" b="1"/>
            <a:t>2019</a:t>
          </a:r>
        </a:p>
      </dgm:t>
    </dgm:pt>
    <dgm:pt modelId="{AE1FDAAE-60ED-4725-9EF6-A3C38C9CB8D1}" type="parTrans" cxnId="{32D0BFE6-EB76-4995-B22C-25F1CC7FFC9F}">
      <dgm:prSet/>
      <dgm:spPr/>
      <dgm:t>
        <a:bodyPr/>
        <a:lstStyle/>
        <a:p>
          <a:pPr algn="ctr"/>
          <a:endParaRPr lang="en-US"/>
        </a:p>
      </dgm:t>
    </dgm:pt>
    <dgm:pt modelId="{B7140FD0-E608-482D-AE1D-70D5D82A97BA}" type="sibTrans" cxnId="{32D0BFE6-EB76-4995-B22C-25F1CC7FFC9F}">
      <dgm:prSet/>
      <dgm:spPr/>
      <dgm:t>
        <a:bodyPr/>
        <a:lstStyle/>
        <a:p>
          <a:pPr algn="ctr"/>
          <a:endParaRPr lang="en-US"/>
        </a:p>
      </dgm:t>
    </dgm:pt>
    <dgm:pt modelId="{F451D8E1-24DC-451F-8B1C-CAA5433BE26C}">
      <dgm:prSet phldrT="[Text]"/>
      <dgm:spPr/>
      <dgm:t>
        <a:bodyPr/>
        <a:lstStyle/>
        <a:p>
          <a:pPr algn="ctr"/>
          <a:r>
            <a:rPr lang="en-US"/>
            <a:t>2009</a:t>
          </a:r>
        </a:p>
      </dgm:t>
    </dgm:pt>
    <dgm:pt modelId="{33D97288-2781-40E5-81E1-8E8D0DF8A6D1}" type="parTrans" cxnId="{8D68EF91-F2FE-4A6B-A021-F9C2EED4A9D7}">
      <dgm:prSet/>
      <dgm:spPr/>
      <dgm:t>
        <a:bodyPr/>
        <a:lstStyle/>
        <a:p>
          <a:pPr algn="ctr"/>
          <a:endParaRPr lang="en-US"/>
        </a:p>
      </dgm:t>
    </dgm:pt>
    <dgm:pt modelId="{BE9C4631-A328-4E79-ADFC-125D86291099}" type="sibTrans" cxnId="{8D68EF91-F2FE-4A6B-A021-F9C2EED4A9D7}">
      <dgm:prSet/>
      <dgm:spPr/>
      <dgm:t>
        <a:bodyPr/>
        <a:lstStyle/>
        <a:p>
          <a:pPr algn="ctr"/>
          <a:endParaRPr lang="en-US"/>
        </a:p>
      </dgm:t>
    </dgm:pt>
    <dgm:pt modelId="{87AA1164-D222-4906-B493-B05B7947D300}" type="pres">
      <dgm:prSet presAssocID="{84C9A64C-3C12-4CE4-BE64-083C2B510DC9}" presName="Name0" presStyleCnt="0">
        <dgm:presLayoutVars>
          <dgm:dir/>
          <dgm:resizeHandles val="exact"/>
        </dgm:presLayoutVars>
      </dgm:prSet>
      <dgm:spPr/>
    </dgm:pt>
    <dgm:pt modelId="{4F812036-9624-4F9A-8204-9FA2D2CBAE66}" type="pres">
      <dgm:prSet presAssocID="{84C9A64C-3C12-4CE4-BE64-083C2B510DC9}" presName="arrow" presStyleLbl="bgShp" presStyleIdx="0" presStyleCnt="1"/>
      <dgm:spPr/>
    </dgm:pt>
    <dgm:pt modelId="{2161B51A-CFE1-4038-9DCB-885BBFE25735}" type="pres">
      <dgm:prSet presAssocID="{84C9A64C-3C12-4CE4-BE64-083C2B510DC9}" presName="points" presStyleCnt="0"/>
      <dgm:spPr/>
    </dgm:pt>
    <dgm:pt modelId="{4C4A8159-A767-4913-9D74-6F03216DFB13}" type="pres">
      <dgm:prSet presAssocID="{AA07AE48-2ADC-4F13-8708-970634C20C8D}" presName="compositeA" presStyleCnt="0"/>
      <dgm:spPr/>
    </dgm:pt>
    <dgm:pt modelId="{C4068794-F5C9-4685-892D-831A3A682098}" type="pres">
      <dgm:prSet presAssocID="{AA07AE48-2ADC-4F13-8708-970634C20C8D}" presName="textA" presStyleLbl="revTx" presStyleIdx="0" presStyleCnt="4">
        <dgm:presLayoutVars>
          <dgm:bulletEnabled val="1"/>
        </dgm:presLayoutVars>
      </dgm:prSet>
      <dgm:spPr/>
    </dgm:pt>
    <dgm:pt modelId="{38AEE35A-2642-42B6-BAFB-3DA0BABE09AF}" type="pres">
      <dgm:prSet presAssocID="{AA07AE48-2ADC-4F13-8708-970634C20C8D}" presName="circleA" presStyleLbl="node1" presStyleIdx="0" presStyleCnt="4"/>
      <dgm:spPr/>
    </dgm:pt>
    <dgm:pt modelId="{7E76D0A4-9E35-44E3-94FC-41131B37704E}" type="pres">
      <dgm:prSet presAssocID="{AA07AE48-2ADC-4F13-8708-970634C20C8D}" presName="spaceA" presStyleCnt="0"/>
      <dgm:spPr/>
    </dgm:pt>
    <dgm:pt modelId="{74CC1568-5A00-4F1F-AF48-653CC1D8A42D}" type="pres">
      <dgm:prSet presAssocID="{628D9E77-1C7A-44C7-AF8B-6259B9F0E79E}" presName="space" presStyleCnt="0"/>
      <dgm:spPr/>
    </dgm:pt>
    <dgm:pt modelId="{74014EDB-A5D0-49F9-A66C-45BA87E61ED5}" type="pres">
      <dgm:prSet presAssocID="{F451D8E1-24DC-451F-8B1C-CAA5433BE26C}" presName="compositeB" presStyleCnt="0"/>
      <dgm:spPr/>
    </dgm:pt>
    <dgm:pt modelId="{D0D04C4F-61D5-4A6B-BA6D-A28E1BC694EB}" type="pres">
      <dgm:prSet presAssocID="{F451D8E1-24DC-451F-8B1C-CAA5433BE26C}" presName="textB" presStyleLbl="revTx" presStyleIdx="1" presStyleCnt="4">
        <dgm:presLayoutVars>
          <dgm:bulletEnabled val="1"/>
        </dgm:presLayoutVars>
      </dgm:prSet>
      <dgm:spPr/>
    </dgm:pt>
    <dgm:pt modelId="{EAD342CF-D71D-4CA9-9403-EF699D409214}" type="pres">
      <dgm:prSet presAssocID="{F451D8E1-24DC-451F-8B1C-CAA5433BE26C}" presName="circleB" presStyleLbl="node1" presStyleIdx="1" presStyleCnt="4"/>
      <dgm:spPr/>
    </dgm:pt>
    <dgm:pt modelId="{45F19ECA-E8E9-42CB-9928-A891A054DF91}" type="pres">
      <dgm:prSet presAssocID="{F451D8E1-24DC-451F-8B1C-CAA5433BE26C}" presName="spaceB" presStyleCnt="0"/>
      <dgm:spPr/>
    </dgm:pt>
    <dgm:pt modelId="{E66D6DAA-A6DA-4503-8E6A-C62B929BF243}" type="pres">
      <dgm:prSet presAssocID="{BE9C4631-A328-4E79-ADFC-125D86291099}" presName="space" presStyleCnt="0"/>
      <dgm:spPr/>
    </dgm:pt>
    <dgm:pt modelId="{9C613C9D-9426-4B55-888A-28CB1A61E3D3}" type="pres">
      <dgm:prSet presAssocID="{94A55EE1-98E1-4ADD-94DF-460265E36599}" presName="compositeA" presStyleCnt="0"/>
      <dgm:spPr/>
    </dgm:pt>
    <dgm:pt modelId="{9CBA9FE9-F4DB-4FFB-8FA4-701E59D10E34}" type="pres">
      <dgm:prSet presAssocID="{94A55EE1-98E1-4ADD-94DF-460265E36599}" presName="textA" presStyleLbl="revTx" presStyleIdx="2" presStyleCnt="4">
        <dgm:presLayoutVars>
          <dgm:bulletEnabled val="1"/>
        </dgm:presLayoutVars>
      </dgm:prSet>
      <dgm:spPr/>
    </dgm:pt>
    <dgm:pt modelId="{05D7AB38-22C0-4A3A-B635-57235B7C0C4D}" type="pres">
      <dgm:prSet presAssocID="{94A55EE1-98E1-4ADD-94DF-460265E36599}" presName="circleA" presStyleLbl="node1" presStyleIdx="2" presStyleCnt="4"/>
      <dgm:spPr/>
    </dgm:pt>
    <dgm:pt modelId="{0A3A2828-3781-4B02-B274-E4860D873222}" type="pres">
      <dgm:prSet presAssocID="{94A55EE1-98E1-4ADD-94DF-460265E36599}" presName="spaceA" presStyleCnt="0"/>
      <dgm:spPr/>
    </dgm:pt>
    <dgm:pt modelId="{FEAD69D3-E55A-4CA2-B661-EF436CE9266A}" type="pres">
      <dgm:prSet presAssocID="{0D43B494-F561-4F5D-B32F-47D40E4E13A6}" presName="space" presStyleCnt="0"/>
      <dgm:spPr/>
    </dgm:pt>
    <dgm:pt modelId="{EC3E5F42-AF09-486F-8111-AC476FA28191}" type="pres">
      <dgm:prSet presAssocID="{1FCB706F-8C71-4322-B0F2-6A07E5905BF4}" presName="compositeB" presStyleCnt="0"/>
      <dgm:spPr/>
    </dgm:pt>
    <dgm:pt modelId="{D4B547A8-78D0-4387-9E99-3C32489A1E4E}" type="pres">
      <dgm:prSet presAssocID="{1FCB706F-8C71-4322-B0F2-6A07E5905BF4}" presName="textB" presStyleLbl="revTx" presStyleIdx="3" presStyleCnt="4">
        <dgm:presLayoutVars>
          <dgm:bulletEnabled val="1"/>
        </dgm:presLayoutVars>
      </dgm:prSet>
      <dgm:spPr/>
    </dgm:pt>
    <dgm:pt modelId="{B34B845B-2A10-4F19-85FD-E1DED41E3931}" type="pres">
      <dgm:prSet presAssocID="{1FCB706F-8C71-4322-B0F2-6A07E5905BF4}" presName="circleB" presStyleLbl="node1" presStyleIdx="3" presStyleCnt="4"/>
      <dgm:spPr/>
    </dgm:pt>
    <dgm:pt modelId="{6EA371F8-7DC0-4CFC-9E81-D21042A3DAA6}" type="pres">
      <dgm:prSet presAssocID="{1FCB706F-8C71-4322-B0F2-6A07E5905BF4}" presName="spaceB" presStyleCnt="0"/>
      <dgm:spPr/>
    </dgm:pt>
  </dgm:ptLst>
  <dgm:cxnLst>
    <dgm:cxn modelId="{A731A520-0B37-4DC3-87F5-254F3230C501}" type="presOf" srcId="{84C9A64C-3C12-4CE4-BE64-083C2B510DC9}" destId="{87AA1164-D222-4906-B493-B05B7947D300}" srcOrd="0" destOrd="0" presId="urn:microsoft.com/office/officeart/2005/8/layout/hProcess11"/>
    <dgm:cxn modelId="{D66A642E-1450-41E9-8C29-BAD7CEF6D946}" srcId="{84C9A64C-3C12-4CE4-BE64-083C2B510DC9}" destId="{94A55EE1-98E1-4ADD-94DF-460265E36599}" srcOrd="2" destOrd="0" parTransId="{66E1D31A-C839-45F3-AF8A-E71E84A3E380}" sibTransId="{0D43B494-F561-4F5D-B32F-47D40E4E13A6}"/>
    <dgm:cxn modelId="{1F4D225F-F82D-42AD-B846-C298403901A9}" type="presOf" srcId="{94A55EE1-98E1-4ADD-94DF-460265E36599}" destId="{9CBA9FE9-F4DB-4FFB-8FA4-701E59D10E34}" srcOrd="0" destOrd="0" presId="urn:microsoft.com/office/officeart/2005/8/layout/hProcess11"/>
    <dgm:cxn modelId="{48CBD247-8275-42B2-BA26-04ECC33012BB}" type="presOf" srcId="{F451D8E1-24DC-451F-8B1C-CAA5433BE26C}" destId="{D0D04C4F-61D5-4A6B-BA6D-A28E1BC694EB}" srcOrd="0" destOrd="0" presId="urn:microsoft.com/office/officeart/2005/8/layout/hProcess11"/>
    <dgm:cxn modelId="{8D68EF91-F2FE-4A6B-A021-F9C2EED4A9D7}" srcId="{84C9A64C-3C12-4CE4-BE64-083C2B510DC9}" destId="{F451D8E1-24DC-451F-8B1C-CAA5433BE26C}" srcOrd="1" destOrd="0" parTransId="{33D97288-2781-40E5-81E1-8E8D0DF8A6D1}" sibTransId="{BE9C4631-A328-4E79-ADFC-125D86291099}"/>
    <dgm:cxn modelId="{9E32C696-CB63-4323-831D-E5F9FE7D3758}" type="presOf" srcId="{AA07AE48-2ADC-4F13-8708-970634C20C8D}" destId="{C4068794-F5C9-4685-892D-831A3A682098}" srcOrd="0" destOrd="0" presId="urn:microsoft.com/office/officeart/2005/8/layout/hProcess11"/>
    <dgm:cxn modelId="{EA5A58A8-A2E8-44AF-B122-9C9E1A1DB051}" type="presOf" srcId="{1FCB706F-8C71-4322-B0F2-6A07E5905BF4}" destId="{D4B547A8-78D0-4387-9E99-3C32489A1E4E}" srcOrd="0" destOrd="0" presId="urn:microsoft.com/office/officeart/2005/8/layout/hProcess11"/>
    <dgm:cxn modelId="{32D0BFE6-EB76-4995-B22C-25F1CC7FFC9F}" srcId="{84C9A64C-3C12-4CE4-BE64-083C2B510DC9}" destId="{1FCB706F-8C71-4322-B0F2-6A07E5905BF4}" srcOrd="3" destOrd="0" parTransId="{AE1FDAAE-60ED-4725-9EF6-A3C38C9CB8D1}" sibTransId="{B7140FD0-E608-482D-AE1D-70D5D82A97BA}"/>
    <dgm:cxn modelId="{E836F7F5-8B3D-44BF-B9BE-5C4081581AC2}" srcId="{84C9A64C-3C12-4CE4-BE64-083C2B510DC9}" destId="{AA07AE48-2ADC-4F13-8708-970634C20C8D}" srcOrd="0" destOrd="0" parTransId="{BD12F697-308A-4A2E-9B37-E8FABA58430A}" sibTransId="{628D9E77-1C7A-44C7-AF8B-6259B9F0E79E}"/>
    <dgm:cxn modelId="{2457A18B-A8D2-452E-895C-7B4884888B08}" type="presParOf" srcId="{87AA1164-D222-4906-B493-B05B7947D300}" destId="{4F812036-9624-4F9A-8204-9FA2D2CBAE66}" srcOrd="0" destOrd="0" presId="urn:microsoft.com/office/officeart/2005/8/layout/hProcess11"/>
    <dgm:cxn modelId="{2A4FBEEA-1196-4C2C-BD17-829EE8389038}" type="presParOf" srcId="{87AA1164-D222-4906-B493-B05B7947D300}" destId="{2161B51A-CFE1-4038-9DCB-885BBFE25735}" srcOrd="1" destOrd="0" presId="urn:microsoft.com/office/officeart/2005/8/layout/hProcess11"/>
    <dgm:cxn modelId="{12678A25-257A-484A-98C8-3258A1216949}" type="presParOf" srcId="{2161B51A-CFE1-4038-9DCB-885BBFE25735}" destId="{4C4A8159-A767-4913-9D74-6F03216DFB13}" srcOrd="0" destOrd="0" presId="urn:microsoft.com/office/officeart/2005/8/layout/hProcess11"/>
    <dgm:cxn modelId="{FBEF8364-DA5A-43D8-88CC-F27180830AF4}" type="presParOf" srcId="{4C4A8159-A767-4913-9D74-6F03216DFB13}" destId="{C4068794-F5C9-4685-892D-831A3A682098}" srcOrd="0" destOrd="0" presId="urn:microsoft.com/office/officeart/2005/8/layout/hProcess11"/>
    <dgm:cxn modelId="{D0697731-64B6-49B0-997C-C566B76B0EFB}" type="presParOf" srcId="{4C4A8159-A767-4913-9D74-6F03216DFB13}" destId="{38AEE35A-2642-42B6-BAFB-3DA0BABE09AF}" srcOrd="1" destOrd="0" presId="urn:microsoft.com/office/officeart/2005/8/layout/hProcess11"/>
    <dgm:cxn modelId="{61489154-7E9C-487D-BF30-8FE84143FDC6}" type="presParOf" srcId="{4C4A8159-A767-4913-9D74-6F03216DFB13}" destId="{7E76D0A4-9E35-44E3-94FC-41131B37704E}" srcOrd="2" destOrd="0" presId="urn:microsoft.com/office/officeart/2005/8/layout/hProcess11"/>
    <dgm:cxn modelId="{4C2056C7-1554-4C75-BFBC-F615D5543555}" type="presParOf" srcId="{2161B51A-CFE1-4038-9DCB-885BBFE25735}" destId="{74CC1568-5A00-4F1F-AF48-653CC1D8A42D}" srcOrd="1" destOrd="0" presId="urn:microsoft.com/office/officeart/2005/8/layout/hProcess11"/>
    <dgm:cxn modelId="{B00F4D0B-406F-494B-8EEA-B3809297830F}" type="presParOf" srcId="{2161B51A-CFE1-4038-9DCB-885BBFE25735}" destId="{74014EDB-A5D0-49F9-A66C-45BA87E61ED5}" srcOrd="2" destOrd="0" presId="urn:microsoft.com/office/officeart/2005/8/layout/hProcess11"/>
    <dgm:cxn modelId="{A5875D8F-E507-4165-86E4-D5E06EB8C10A}" type="presParOf" srcId="{74014EDB-A5D0-49F9-A66C-45BA87E61ED5}" destId="{D0D04C4F-61D5-4A6B-BA6D-A28E1BC694EB}" srcOrd="0" destOrd="0" presId="urn:microsoft.com/office/officeart/2005/8/layout/hProcess11"/>
    <dgm:cxn modelId="{6A0B5EEB-47A1-43AB-95FF-68E681F0B2DA}" type="presParOf" srcId="{74014EDB-A5D0-49F9-A66C-45BA87E61ED5}" destId="{EAD342CF-D71D-4CA9-9403-EF699D409214}" srcOrd="1" destOrd="0" presId="urn:microsoft.com/office/officeart/2005/8/layout/hProcess11"/>
    <dgm:cxn modelId="{F79F3537-DC2C-401C-885C-E47201607DF8}" type="presParOf" srcId="{74014EDB-A5D0-49F9-A66C-45BA87E61ED5}" destId="{45F19ECA-E8E9-42CB-9928-A891A054DF91}" srcOrd="2" destOrd="0" presId="urn:microsoft.com/office/officeart/2005/8/layout/hProcess11"/>
    <dgm:cxn modelId="{CEC13F19-38DD-451A-9201-40AA54324B7D}" type="presParOf" srcId="{2161B51A-CFE1-4038-9DCB-885BBFE25735}" destId="{E66D6DAA-A6DA-4503-8E6A-C62B929BF243}" srcOrd="3" destOrd="0" presId="urn:microsoft.com/office/officeart/2005/8/layout/hProcess11"/>
    <dgm:cxn modelId="{9B40CDFA-B860-430A-8EAF-B909CBD593B2}" type="presParOf" srcId="{2161B51A-CFE1-4038-9DCB-885BBFE25735}" destId="{9C613C9D-9426-4B55-888A-28CB1A61E3D3}" srcOrd="4" destOrd="0" presId="urn:microsoft.com/office/officeart/2005/8/layout/hProcess11"/>
    <dgm:cxn modelId="{6EC73815-9E94-430D-A0AB-5518F6D54D8D}" type="presParOf" srcId="{9C613C9D-9426-4B55-888A-28CB1A61E3D3}" destId="{9CBA9FE9-F4DB-4FFB-8FA4-701E59D10E34}" srcOrd="0" destOrd="0" presId="urn:microsoft.com/office/officeart/2005/8/layout/hProcess11"/>
    <dgm:cxn modelId="{4F73903C-6E5C-4205-AA85-6F608F4A2B43}" type="presParOf" srcId="{9C613C9D-9426-4B55-888A-28CB1A61E3D3}" destId="{05D7AB38-22C0-4A3A-B635-57235B7C0C4D}" srcOrd="1" destOrd="0" presId="urn:microsoft.com/office/officeart/2005/8/layout/hProcess11"/>
    <dgm:cxn modelId="{2586673E-32B9-4D7B-AF6E-B7A755FC118A}" type="presParOf" srcId="{9C613C9D-9426-4B55-888A-28CB1A61E3D3}" destId="{0A3A2828-3781-4B02-B274-E4860D873222}" srcOrd="2" destOrd="0" presId="urn:microsoft.com/office/officeart/2005/8/layout/hProcess11"/>
    <dgm:cxn modelId="{A071AFF6-547B-4FDE-BA41-2B259B3EDAB8}" type="presParOf" srcId="{2161B51A-CFE1-4038-9DCB-885BBFE25735}" destId="{FEAD69D3-E55A-4CA2-B661-EF436CE9266A}" srcOrd="5" destOrd="0" presId="urn:microsoft.com/office/officeart/2005/8/layout/hProcess11"/>
    <dgm:cxn modelId="{079E57B2-ADF0-4655-B874-4664BD16A24D}" type="presParOf" srcId="{2161B51A-CFE1-4038-9DCB-885BBFE25735}" destId="{EC3E5F42-AF09-486F-8111-AC476FA28191}" srcOrd="6" destOrd="0" presId="urn:microsoft.com/office/officeart/2005/8/layout/hProcess11"/>
    <dgm:cxn modelId="{7062D36E-4339-4BD1-82AE-93851214D912}" type="presParOf" srcId="{EC3E5F42-AF09-486F-8111-AC476FA28191}" destId="{D4B547A8-78D0-4387-9E99-3C32489A1E4E}" srcOrd="0" destOrd="0" presId="urn:microsoft.com/office/officeart/2005/8/layout/hProcess11"/>
    <dgm:cxn modelId="{9BC03CF1-430D-44D7-9394-4D59AA1CBFF8}" type="presParOf" srcId="{EC3E5F42-AF09-486F-8111-AC476FA28191}" destId="{B34B845B-2A10-4F19-85FD-E1DED41E3931}" srcOrd="1" destOrd="0" presId="urn:microsoft.com/office/officeart/2005/8/layout/hProcess11"/>
    <dgm:cxn modelId="{80CC47AC-5A04-4498-A5EA-644521A76780}" type="presParOf" srcId="{EC3E5F42-AF09-486F-8111-AC476FA28191}" destId="{6EA371F8-7DC0-4CFC-9E81-D21042A3DAA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12036-9624-4F9A-8204-9FA2D2CBAE66}">
      <dsp:nvSpPr>
        <dsp:cNvPr id="0" name=""/>
        <dsp:cNvSpPr/>
      </dsp:nvSpPr>
      <dsp:spPr>
        <a:xfrm>
          <a:off x="0" y="890214"/>
          <a:ext cx="6867491" cy="118695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068794-F5C9-4685-892D-831A3A682098}">
      <dsp:nvSpPr>
        <dsp:cNvPr id="0" name=""/>
        <dsp:cNvSpPr/>
      </dsp:nvSpPr>
      <dsp:spPr>
        <a:xfrm>
          <a:off x="3093" y="0"/>
          <a:ext cx="1487844" cy="118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marL="0" lvl="0" indent="0" algn="ctr" defTabSz="1555750">
            <a:lnSpc>
              <a:spcPct val="90000"/>
            </a:lnSpc>
            <a:spcBef>
              <a:spcPct val="0"/>
            </a:spcBef>
            <a:spcAft>
              <a:spcPct val="35000"/>
            </a:spcAft>
            <a:buNone/>
          </a:pPr>
          <a:r>
            <a:rPr lang="en-US" sz="3500" kern="1200"/>
            <a:t>2003</a:t>
          </a:r>
        </a:p>
      </dsp:txBody>
      <dsp:txXfrm>
        <a:off x="3093" y="0"/>
        <a:ext cx="1487844" cy="1186952"/>
      </dsp:txXfrm>
    </dsp:sp>
    <dsp:sp modelId="{38AEE35A-2642-42B6-BAFB-3DA0BABE09AF}">
      <dsp:nvSpPr>
        <dsp:cNvPr id="0" name=""/>
        <dsp:cNvSpPr/>
      </dsp:nvSpPr>
      <dsp:spPr>
        <a:xfrm>
          <a:off x="598646" y="1335320"/>
          <a:ext cx="296738" cy="296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04C4F-61D5-4A6B-BA6D-A28E1BC694EB}">
      <dsp:nvSpPr>
        <dsp:cNvPr id="0" name=""/>
        <dsp:cNvSpPr/>
      </dsp:nvSpPr>
      <dsp:spPr>
        <a:xfrm>
          <a:off x="1565330" y="1780428"/>
          <a:ext cx="1487844" cy="118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n-US" sz="3500" kern="1200"/>
            <a:t>2009</a:t>
          </a:r>
        </a:p>
      </dsp:txBody>
      <dsp:txXfrm>
        <a:off x="1565330" y="1780428"/>
        <a:ext cx="1487844" cy="1186952"/>
      </dsp:txXfrm>
    </dsp:sp>
    <dsp:sp modelId="{EAD342CF-D71D-4CA9-9403-EF699D409214}">
      <dsp:nvSpPr>
        <dsp:cNvPr id="0" name=""/>
        <dsp:cNvSpPr/>
      </dsp:nvSpPr>
      <dsp:spPr>
        <a:xfrm>
          <a:off x="2160883" y="1335320"/>
          <a:ext cx="296738" cy="296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A9FE9-F4DB-4FFB-8FA4-701E59D10E34}">
      <dsp:nvSpPr>
        <dsp:cNvPr id="0" name=""/>
        <dsp:cNvSpPr/>
      </dsp:nvSpPr>
      <dsp:spPr>
        <a:xfrm>
          <a:off x="3127567" y="0"/>
          <a:ext cx="1487844" cy="118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b" anchorCtr="0">
          <a:noAutofit/>
        </a:bodyPr>
        <a:lstStyle/>
        <a:p>
          <a:pPr marL="0" lvl="0" indent="0" algn="ctr" defTabSz="1555750">
            <a:lnSpc>
              <a:spcPct val="90000"/>
            </a:lnSpc>
            <a:spcBef>
              <a:spcPct val="0"/>
            </a:spcBef>
            <a:spcAft>
              <a:spcPct val="35000"/>
            </a:spcAft>
            <a:buNone/>
          </a:pPr>
          <a:r>
            <a:rPr lang="en-US" sz="3500" kern="1200"/>
            <a:t>2014</a:t>
          </a:r>
        </a:p>
      </dsp:txBody>
      <dsp:txXfrm>
        <a:off x="3127567" y="0"/>
        <a:ext cx="1487844" cy="1186952"/>
      </dsp:txXfrm>
    </dsp:sp>
    <dsp:sp modelId="{05D7AB38-22C0-4A3A-B635-57235B7C0C4D}">
      <dsp:nvSpPr>
        <dsp:cNvPr id="0" name=""/>
        <dsp:cNvSpPr/>
      </dsp:nvSpPr>
      <dsp:spPr>
        <a:xfrm>
          <a:off x="3723120" y="1335320"/>
          <a:ext cx="296738" cy="296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547A8-78D0-4387-9E99-3C32489A1E4E}">
      <dsp:nvSpPr>
        <dsp:cNvPr id="0" name=""/>
        <dsp:cNvSpPr/>
      </dsp:nvSpPr>
      <dsp:spPr>
        <a:xfrm>
          <a:off x="4689803" y="1780428"/>
          <a:ext cx="1487844" cy="118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n-US" sz="3500" b="1" kern="1200"/>
            <a:t>2019</a:t>
          </a:r>
        </a:p>
      </dsp:txBody>
      <dsp:txXfrm>
        <a:off x="4689803" y="1780428"/>
        <a:ext cx="1487844" cy="1186952"/>
      </dsp:txXfrm>
    </dsp:sp>
    <dsp:sp modelId="{B34B845B-2A10-4F19-85FD-E1DED41E3931}">
      <dsp:nvSpPr>
        <dsp:cNvPr id="0" name=""/>
        <dsp:cNvSpPr/>
      </dsp:nvSpPr>
      <dsp:spPr>
        <a:xfrm>
          <a:off x="5285357" y="1335320"/>
          <a:ext cx="296738" cy="296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3BD3F-90AD-42B1-B82F-3A802ACF4E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85507C-05F4-4556-9C4A-02D0988BCA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EB4F9-9D52-48A4-BE3C-39B56638C5AC}" type="datetimeFigureOut">
              <a:rPr lang="en-US" smtClean="0"/>
              <a:t>5/11/2020</a:t>
            </a:fld>
            <a:endParaRPr lang="en-US"/>
          </a:p>
        </p:txBody>
      </p:sp>
      <p:sp>
        <p:nvSpPr>
          <p:cNvPr id="4" name="Footer Placeholder 3">
            <a:extLst>
              <a:ext uri="{FF2B5EF4-FFF2-40B4-BE49-F238E27FC236}">
                <a16:creationId xmlns:a16="http://schemas.microsoft.com/office/drawing/2014/main" id="{D558BC8D-129F-4F22-9B67-C4AE00EB64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C14BE0-09D8-49A5-969F-93B2D4CB1A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7A366-0D99-4A0F-9897-7C6701DD3867}" type="slidenum">
              <a:rPr lang="en-US" smtClean="0"/>
              <a:t>‹#›</a:t>
            </a:fld>
            <a:endParaRPr lang="en-US"/>
          </a:p>
        </p:txBody>
      </p:sp>
    </p:spTree>
    <p:extLst>
      <p:ext uri="{BB962C8B-B14F-4D97-AF65-F5344CB8AC3E}">
        <p14:creationId xmlns:p14="http://schemas.microsoft.com/office/powerpoint/2010/main" val="33756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B9613-9B55-4B7D-BA52-E5201747858A}"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46758-93ED-480C-BDA1-2BCDF7F6CAF5}" type="slidenum">
              <a:rPr lang="en-US" smtClean="0"/>
              <a:t>‹#›</a:t>
            </a:fld>
            <a:endParaRPr lang="en-US"/>
          </a:p>
        </p:txBody>
      </p:sp>
    </p:spTree>
    <p:extLst>
      <p:ext uri="{BB962C8B-B14F-4D97-AF65-F5344CB8AC3E}">
        <p14:creationId xmlns:p14="http://schemas.microsoft.com/office/powerpoint/2010/main" val="99631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3</a:t>
            </a:fld>
            <a:endParaRPr lang="en-US"/>
          </a:p>
        </p:txBody>
      </p:sp>
    </p:spTree>
    <p:extLst>
      <p:ext uri="{BB962C8B-B14F-4D97-AF65-F5344CB8AC3E}">
        <p14:creationId xmlns:p14="http://schemas.microsoft.com/office/powerpoint/2010/main" val="298837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After meeting the soft target for Washington state, we stopped active recruitment efforts in western Washington but increased targeting for sites in eastern Washington, which shares a similar climate to Idaho and Montana. </a:t>
            </a:r>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14</a:t>
            </a:fld>
            <a:endParaRPr lang="en-US"/>
          </a:p>
        </p:txBody>
      </p:sp>
    </p:spTree>
    <p:extLst>
      <p:ext uri="{BB962C8B-B14F-4D97-AF65-F5344CB8AC3E}">
        <p14:creationId xmlns:p14="http://schemas.microsoft.com/office/powerpoint/2010/main" val="36143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15</a:t>
            </a:fld>
            <a:endParaRPr lang="en-US"/>
          </a:p>
        </p:txBody>
      </p:sp>
    </p:spTree>
    <p:extLst>
      <p:ext uri="{BB962C8B-B14F-4D97-AF65-F5344CB8AC3E}">
        <p14:creationId xmlns:p14="http://schemas.microsoft.com/office/powerpoint/2010/main" val="309759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16</a:t>
            </a:fld>
            <a:endParaRPr lang="en-US"/>
          </a:p>
        </p:txBody>
      </p:sp>
    </p:spTree>
    <p:extLst>
      <p:ext uri="{BB962C8B-B14F-4D97-AF65-F5344CB8AC3E}">
        <p14:creationId xmlns:p14="http://schemas.microsoft.com/office/powerpoint/2010/main" val="36539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17</a:t>
            </a:fld>
            <a:endParaRPr lang="en-US"/>
          </a:p>
        </p:txBody>
      </p:sp>
    </p:spTree>
    <p:extLst>
      <p:ext uri="{BB962C8B-B14F-4D97-AF65-F5344CB8AC3E}">
        <p14:creationId xmlns:p14="http://schemas.microsoft.com/office/powerpoint/2010/main" val="242741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18</a:t>
            </a:fld>
            <a:endParaRPr lang="en-US"/>
          </a:p>
        </p:txBody>
      </p:sp>
    </p:spTree>
    <p:extLst>
      <p:ext uri="{BB962C8B-B14F-4D97-AF65-F5344CB8AC3E}">
        <p14:creationId xmlns:p14="http://schemas.microsoft.com/office/powerpoint/2010/main" val="4278619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19</a:t>
            </a:fld>
            <a:endParaRPr lang="en-US"/>
          </a:p>
        </p:txBody>
      </p:sp>
    </p:spTree>
    <p:extLst>
      <p:ext uri="{BB962C8B-B14F-4D97-AF65-F5344CB8AC3E}">
        <p14:creationId xmlns:p14="http://schemas.microsoft.com/office/powerpoint/2010/main" val="154674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20</a:t>
            </a:fld>
            <a:endParaRPr lang="en-US"/>
          </a:p>
        </p:txBody>
      </p:sp>
    </p:spTree>
    <p:extLst>
      <p:ext uri="{BB962C8B-B14F-4D97-AF65-F5344CB8AC3E}">
        <p14:creationId xmlns:p14="http://schemas.microsoft.com/office/powerpoint/2010/main" val="318230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22</a:t>
            </a:fld>
            <a:endParaRPr lang="en-US"/>
          </a:p>
        </p:txBody>
      </p:sp>
    </p:spTree>
    <p:extLst>
      <p:ext uri="{BB962C8B-B14F-4D97-AF65-F5344CB8AC3E}">
        <p14:creationId xmlns:p14="http://schemas.microsoft.com/office/powerpoint/2010/main" val="2166050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23</a:t>
            </a:fld>
            <a:endParaRPr lang="en-US"/>
          </a:p>
        </p:txBody>
      </p:sp>
    </p:spTree>
    <p:extLst>
      <p:ext uri="{BB962C8B-B14F-4D97-AF65-F5344CB8AC3E}">
        <p14:creationId xmlns:p14="http://schemas.microsoft.com/office/powerpoint/2010/main" val="25069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24</a:t>
            </a:fld>
            <a:endParaRPr lang="en-US"/>
          </a:p>
        </p:txBody>
      </p:sp>
    </p:spTree>
    <p:extLst>
      <p:ext uri="{BB962C8B-B14F-4D97-AF65-F5344CB8AC3E}">
        <p14:creationId xmlns:p14="http://schemas.microsoft.com/office/powerpoint/2010/main" val="174274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5</a:t>
            </a:fld>
            <a:endParaRPr lang="en-US"/>
          </a:p>
        </p:txBody>
      </p:sp>
    </p:spTree>
    <p:extLst>
      <p:ext uri="{BB962C8B-B14F-4D97-AF65-F5344CB8AC3E}">
        <p14:creationId xmlns:p14="http://schemas.microsoft.com/office/powerpoint/2010/main" val="60125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25</a:t>
            </a:fld>
            <a:endParaRPr lang="en-US"/>
          </a:p>
        </p:txBody>
      </p:sp>
    </p:spTree>
    <p:extLst>
      <p:ext uri="{BB962C8B-B14F-4D97-AF65-F5344CB8AC3E}">
        <p14:creationId xmlns:p14="http://schemas.microsoft.com/office/powerpoint/2010/main" val="2628260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26</a:t>
            </a:fld>
            <a:endParaRPr lang="en-US"/>
          </a:p>
        </p:txBody>
      </p:sp>
    </p:spTree>
    <p:extLst>
      <p:ext uri="{BB962C8B-B14F-4D97-AF65-F5344CB8AC3E}">
        <p14:creationId xmlns:p14="http://schemas.microsoft.com/office/powerpoint/2010/main" val="197126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27</a:t>
            </a:fld>
            <a:endParaRPr lang="en-US"/>
          </a:p>
        </p:txBody>
      </p:sp>
    </p:spTree>
    <p:extLst>
      <p:ext uri="{BB962C8B-B14F-4D97-AF65-F5344CB8AC3E}">
        <p14:creationId xmlns:p14="http://schemas.microsoft.com/office/powerpoint/2010/main" val="2776418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28</a:t>
            </a:fld>
            <a:endParaRPr lang="en-US"/>
          </a:p>
        </p:txBody>
      </p:sp>
    </p:spTree>
    <p:extLst>
      <p:ext uri="{BB962C8B-B14F-4D97-AF65-F5344CB8AC3E}">
        <p14:creationId xmlns:p14="http://schemas.microsoft.com/office/powerpoint/2010/main" val="1062523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29</a:t>
            </a:fld>
            <a:endParaRPr lang="en-US"/>
          </a:p>
        </p:txBody>
      </p:sp>
    </p:spTree>
    <p:extLst>
      <p:ext uri="{BB962C8B-B14F-4D97-AF65-F5344CB8AC3E}">
        <p14:creationId xmlns:p14="http://schemas.microsoft.com/office/powerpoint/2010/main" val="132197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primary HVAC system is designated as the system representing the largest fraction of total reported HVAC capacity. Boilers, chillers, and water source heat pumps are considered primary systems over packaged systems if both types of systems exist in the building. </a:t>
            </a:r>
          </a:p>
        </p:txBody>
      </p:sp>
      <p:sp>
        <p:nvSpPr>
          <p:cNvPr id="4" name="Slide Number Placeholder 3"/>
          <p:cNvSpPr>
            <a:spLocks noGrp="1"/>
          </p:cNvSpPr>
          <p:nvPr>
            <p:ph type="sldNum" sz="quarter" idx="5"/>
          </p:nvPr>
        </p:nvSpPr>
        <p:spPr/>
        <p:txBody>
          <a:bodyPr/>
          <a:lstStyle/>
          <a:p>
            <a:fld id="{949B6317-8E5C-0349-9739-63254E923F67}" type="slidenum">
              <a:rPr lang="en-US" smtClean="0"/>
              <a:t>30</a:t>
            </a:fld>
            <a:endParaRPr lang="en-US"/>
          </a:p>
        </p:txBody>
      </p:sp>
    </p:spTree>
    <p:extLst>
      <p:ext uri="{BB962C8B-B14F-4D97-AF65-F5344CB8AC3E}">
        <p14:creationId xmlns:p14="http://schemas.microsoft.com/office/powerpoint/2010/main" val="768963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primary HVAC system is designated as the system representing the largest fraction of total reported HVAC capacity. Boilers, chillers, and water source heat pumps are considered primary systems over packaged systems if both types of systems exist in the building. </a:t>
            </a:r>
          </a:p>
        </p:txBody>
      </p:sp>
      <p:sp>
        <p:nvSpPr>
          <p:cNvPr id="4" name="Slide Number Placeholder 3"/>
          <p:cNvSpPr>
            <a:spLocks noGrp="1"/>
          </p:cNvSpPr>
          <p:nvPr>
            <p:ph type="sldNum" sz="quarter" idx="5"/>
          </p:nvPr>
        </p:nvSpPr>
        <p:spPr/>
        <p:txBody>
          <a:bodyPr/>
          <a:lstStyle/>
          <a:p>
            <a:fld id="{949B6317-8E5C-0349-9739-63254E923F67}" type="slidenum">
              <a:rPr lang="en-US" smtClean="0"/>
              <a:t>31</a:t>
            </a:fld>
            <a:endParaRPr lang="en-US"/>
          </a:p>
        </p:txBody>
      </p:sp>
    </p:spTree>
    <p:extLst>
      <p:ext uri="{BB962C8B-B14F-4D97-AF65-F5344CB8AC3E}">
        <p14:creationId xmlns:p14="http://schemas.microsoft.com/office/powerpoint/2010/main" val="671245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32</a:t>
            </a:fld>
            <a:endParaRPr lang="en-US"/>
          </a:p>
        </p:txBody>
      </p:sp>
    </p:spTree>
    <p:extLst>
      <p:ext uri="{BB962C8B-B14F-4D97-AF65-F5344CB8AC3E}">
        <p14:creationId xmlns:p14="http://schemas.microsoft.com/office/powerpoint/2010/main" val="1168210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33</a:t>
            </a:fld>
            <a:endParaRPr lang="en-US"/>
          </a:p>
        </p:txBody>
      </p:sp>
    </p:spTree>
    <p:extLst>
      <p:ext uri="{BB962C8B-B14F-4D97-AF65-F5344CB8AC3E}">
        <p14:creationId xmlns:p14="http://schemas.microsoft.com/office/powerpoint/2010/main" val="2096958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Tankless water heating increased from 5% to 19% from 2014 to 2019</a:t>
            </a:r>
          </a:p>
        </p:txBody>
      </p:sp>
      <p:sp>
        <p:nvSpPr>
          <p:cNvPr id="4" name="Slide Number Placeholder 3"/>
          <p:cNvSpPr>
            <a:spLocks noGrp="1"/>
          </p:cNvSpPr>
          <p:nvPr>
            <p:ph type="sldNum" sz="quarter" idx="5"/>
          </p:nvPr>
        </p:nvSpPr>
        <p:spPr/>
        <p:txBody>
          <a:bodyPr/>
          <a:lstStyle/>
          <a:p>
            <a:fld id="{949B6317-8E5C-0349-9739-63254E923F67}" type="slidenum">
              <a:rPr lang="en-US" smtClean="0"/>
              <a:t>34</a:t>
            </a:fld>
            <a:endParaRPr lang="en-US"/>
          </a:p>
        </p:txBody>
      </p:sp>
    </p:spTree>
    <p:extLst>
      <p:ext uri="{BB962C8B-B14F-4D97-AF65-F5344CB8AC3E}">
        <p14:creationId xmlns:p14="http://schemas.microsoft.com/office/powerpoint/2010/main" val="224951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6</a:t>
            </a:fld>
            <a:endParaRPr lang="en-US"/>
          </a:p>
        </p:txBody>
      </p:sp>
    </p:spTree>
    <p:extLst>
      <p:ext uri="{BB962C8B-B14F-4D97-AF65-F5344CB8AC3E}">
        <p14:creationId xmlns:p14="http://schemas.microsoft.com/office/powerpoint/2010/main" val="1802370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35</a:t>
            </a:fld>
            <a:endParaRPr lang="en-US"/>
          </a:p>
        </p:txBody>
      </p:sp>
    </p:spTree>
    <p:extLst>
      <p:ext uri="{BB962C8B-B14F-4D97-AF65-F5344CB8AC3E}">
        <p14:creationId xmlns:p14="http://schemas.microsoft.com/office/powerpoint/2010/main" val="1532102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36</a:t>
            </a:fld>
            <a:endParaRPr lang="en-US"/>
          </a:p>
        </p:txBody>
      </p:sp>
    </p:spTree>
    <p:extLst>
      <p:ext uri="{BB962C8B-B14F-4D97-AF65-F5344CB8AC3E}">
        <p14:creationId xmlns:p14="http://schemas.microsoft.com/office/powerpoint/2010/main" val="2487815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37</a:t>
            </a:fld>
            <a:endParaRPr lang="en-US"/>
          </a:p>
        </p:txBody>
      </p:sp>
    </p:spTree>
    <p:extLst>
      <p:ext uri="{BB962C8B-B14F-4D97-AF65-F5344CB8AC3E}">
        <p14:creationId xmlns:p14="http://schemas.microsoft.com/office/powerpoint/2010/main" val="278826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38</a:t>
            </a:fld>
            <a:endParaRPr lang="en-US"/>
          </a:p>
        </p:txBody>
      </p:sp>
    </p:spTree>
    <p:extLst>
      <p:ext uri="{BB962C8B-B14F-4D97-AF65-F5344CB8AC3E}">
        <p14:creationId xmlns:p14="http://schemas.microsoft.com/office/powerpoint/2010/main" val="3399013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39</a:t>
            </a:fld>
            <a:endParaRPr lang="en-US"/>
          </a:p>
        </p:txBody>
      </p:sp>
    </p:spTree>
    <p:extLst>
      <p:ext uri="{BB962C8B-B14F-4D97-AF65-F5344CB8AC3E}">
        <p14:creationId xmlns:p14="http://schemas.microsoft.com/office/powerpoint/2010/main" val="3179803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40</a:t>
            </a:fld>
            <a:endParaRPr lang="en-US"/>
          </a:p>
        </p:txBody>
      </p:sp>
    </p:spTree>
    <p:extLst>
      <p:ext uri="{BB962C8B-B14F-4D97-AF65-F5344CB8AC3E}">
        <p14:creationId xmlns:p14="http://schemas.microsoft.com/office/powerpoint/2010/main" val="374865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41</a:t>
            </a:fld>
            <a:endParaRPr lang="en-US"/>
          </a:p>
        </p:txBody>
      </p:sp>
    </p:spTree>
    <p:extLst>
      <p:ext uri="{BB962C8B-B14F-4D97-AF65-F5344CB8AC3E}">
        <p14:creationId xmlns:p14="http://schemas.microsoft.com/office/powerpoint/2010/main" val="3397542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42</a:t>
            </a:fld>
            <a:endParaRPr lang="en-US"/>
          </a:p>
        </p:txBody>
      </p:sp>
    </p:spTree>
    <p:extLst>
      <p:ext uri="{BB962C8B-B14F-4D97-AF65-F5344CB8AC3E}">
        <p14:creationId xmlns:p14="http://schemas.microsoft.com/office/powerpoint/2010/main" val="626920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43</a:t>
            </a:fld>
            <a:endParaRPr lang="en-US"/>
          </a:p>
        </p:txBody>
      </p:sp>
    </p:spTree>
    <p:extLst>
      <p:ext uri="{BB962C8B-B14F-4D97-AF65-F5344CB8AC3E}">
        <p14:creationId xmlns:p14="http://schemas.microsoft.com/office/powerpoint/2010/main" val="2952339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45</a:t>
            </a:fld>
            <a:endParaRPr lang="en-US"/>
          </a:p>
        </p:txBody>
      </p:sp>
    </p:spTree>
    <p:extLst>
      <p:ext uri="{BB962C8B-B14F-4D97-AF65-F5344CB8AC3E}">
        <p14:creationId xmlns:p14="http://schemas.microsoft.com/office/powerpoint/2010/main" val="316457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7</a:t>
            </a:fld>
            <a:endParaRPr lang="en-US"/>
          </a:p>
        </p:txBody>
      </p:sp>
    </p:spTree>
    <p:extLst>
      <p:ext uri="{BB962C8B-B14F-4D97-AF65-F5344CB8AC3E}">
        <p14:creationId xmlns:p14="http://schemas.microsoft.com/office/powerpoint/2010/main" val="1088355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46</a:t>
            </a:fld>
            <a:endParaRPr lang="en-US"/>
          </a:p>
        </p:txBody>
      </p:sp>
    </p:spTree>
    <p:extLst>
      <p:ext uri="{BB962C8B-B14F-4D97-AF65-F5344CB8AC3E}">
        <p14:creationId xmlns:p14="http://schemas.microsoft.com/office/powerpoint/2010/main" val="3917428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47</a:t>
            </a:fld>
            <a:endParaRPr lang="en-US"/>
          </a:p>
        </p:txBody>
      </p:sp>
    </p:spTree>
    <p:extLst>
      <p:ext uri="{BB962C8B-B14F-4D97-AF65-F5344CB8AC3E}">
        <p14:creationId xmlns:p14="http://schemas.microsoft.com/office/powerpoint/2010/main" val="2691749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48</a:t>
            </a:fld>
            <a:endParaRPr lang="en-US"/>
          </a:p>
        </p:txBody>
      </p:sp>
    </p:spTree>
    <p:extLst>
      <p:ext uri="{BB962C8B-B14F-4D97-AF65-F5344CB8AC3E}">
        <p14:creationId xmlns:p14="http://schemas.microsoft.com/office/powerpoint/2010/main" val="1436568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49</a:t>
            </a:fld>
            <a:endParaRPr lang="en-US"/>
          </a:p>
        </p:txBody>
      </p:sp>
    </p:spTree>
    <p:extLst>
      <p:ext uri="{BB962C8B-B14F-4D97-AF65-F5344CB8AC3E}">
        <p14:creationId xmlns:p14="http://schemas.microsoft.com/office/powerpoint/2010/main" val="3016020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9B6317-8E5C-0349-9739-63254E923F67}" type="slidenum">
              <a:rPr lang="en-US" smtClean="0"/>
              <a:t>50</a:t>
            </a:fld>
            <a:endParaRPr lang="en-US"/>
          </a:p>
        </p:txBody>
      </p:sp>
    </p:spTree>
    <p:extLst>
      <p:ext uri="{BB962C8B-B14F-4D97-AF65-F5344CB8AC3E}">
        <p14:creationId xmlns:p14="http://schemas.microsoft.com/office/powerpoint/2010/main" val="287254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8</a:t>
            </a:fld>
            <a:endParaRPr lang="en-US"/>
          </a:p>
        </p:txBody>
      </p:sp>
    </p:spTree>
    <p:extLst>
      <p:ext uri="{BB962C8B-B14F-4D97-AF65-F5344CB8AC3E}">
        <p14:creationId xmlns:p14="http://schemas.microsoft.com/office/powerpoint/2010/main" val="360997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9</a:t>
            </a:fld>
            <a:endParaRPr lang="en-US"/>
          </a:p>
        </p:txBody>
      </p:sp>
    </p:spTree>
    <p:extLst>
      <p:ext uri="{BB962C8B-B14F-4D97-AF65-F5344CB8AC3E}">
        <p14:creationId xmlns:p14="http://schemas.microsoft.com/office/powerpoint/2010/main" val="1073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10</a:t>
            </a:fld>
            <a:endParaRPr lang="en-US"/>
          </a:p>
        </p:txBody>
      </p:sp>
    </p:spTree>
    <p:extLst>
      <p:ext uri="{BB962C8B-B14F-4D97-AF65-F5344CB8AC3E}">
        <p14:creationId xmlns:p14="http://schemas.microsoft.com/office/powerpoint/2010/main" val="244865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Google Places – updated business and establishment info, including sites not often reflected in tax assessor data (non-profits, hospitals, government buildings)</a:t>
            </a:r>
          </a:p>
          <a:p>
            <a:r>
              <a:rPr lang="en-US"/>
              <a:t>SMR – traditional tax assessor dataset, but included both actual and imputed floor areas in many cases</a:t>
            </a:r>
          </a:p>
          <a:p>
            <a:r>
              <a:rPr lang="en-US"/>
              <a:t>Census bureau – geospatial polygons for determining census block borders</a:t>
            </a:r>
          </a:p>
          <a:p>
            <a:endParaRPr lang="en-US"/>
          </a:p>
        </p:txBody>
      </p:sp>
      <p:sp>
        <p:nvSpPr>
          <p:cNvPr id="4" name="Slide Number Placeholder 3"/>
          <p:cNvSpPr>
            <a:spLocks noGrp="1"/>
          </p:cNvSpPr>
          <p:nvPr>
            <p:ph type="sldNum" sz="quarter" idx="5"/>
          </p:nvPr>
        </p:nvSpPr>
        <p:spPr/>
        <p:txBody>
          <a:bodyPr/>
          <a:lstStyle/>
          <a:p>
            <a:fld id="{949B6317-8E5C-0349-9739-63254E923F67}" type="slidenum">
              <a:rPr lang="en-US" smtClean="0"/>
              <a:t>12</a:t>
            </a:fld>
            <a:endParaRPr lang="en-US"/>
          </a:p>
        </p:txBody>
      </p:sp>
    </p:spTree>
    <p:extLst>
      <p:ext uri="{BB962C8B-B14F-4D97-AF65-F5344CB8AC3E}">
        <p14:creationId xmlns:p14="http://schemas.microsoft.com/office/powerpoint/2010/main" val="37618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Stage 1 sample: stratified based on measure of size, region, utility type, urban/rural, and commercial floor area density</a:t>
            </a:r>
          </a:p>
          <a:p>
            <a:r>
              <a:rPr lang="en-US"/>
              <a:t>Top 1,500 blocks selected with certainty</a:t>
            </a:r>
          </a:p>
          <a:p>
            <a:pPr lvl="0"/>
            <a:r>
              <a:rPr lang="en-US"/>
              <a:t>Manual review through Shiny app with aerial imagery and Google searches</a:t>
            </a:r>
          </a:p>
          <a:p>
            <a:pPr lvl="0"/>
            <a:r>
              <a:rPr lang="en-US" sz="1200" kern="1200">
                <a:solidFill>
                  <a:schemeClr val="tx1"/>
                </a:solidFill>
                <a:effectLst/>
                <a:latin typeface="+mn-lt"/>
                <a:ea typeface="+mn-ea"/>
                <a:cs typeface="+mn-cs"/>
              </a:rPr>
              <a:t>Verified and updated building type categories and commercial floor areas</a:t>
            </a:r>
          </a:p>
          <a:p>
            <a:pPr lvl="0"/>
            <a:r>
              <a:rPr lang="en-US" sz="1200" kern="1200">
                <a:solidFill>
                  <a:schemeClr val="tx1"/>
                </a:solidFill>
                <a:effectLst/>
                <a:latin typeface="+mn-lt"/>
                <a:ea typeface="+mn-ea"/>
                <a:cs typeface="+mn-cs"/>
              </a:rPr>
              <a:t>Flagged ineligible sites, including the following:</a:t>
            </a:r>
          </a:p>
          <a:p>
            <a:pPr lvl="1"/>
            <a:r>
              <a:rPr lang="en-US" sz="1200" kern="1200">
                <a:solidFill>
                  <a:schemeClr val="tx1"/>
                </a:solidFill>
                <a:effectLst/>
                <a:latin typeface="+mn-lt"/>
                <a:ea typeface="+mn-ea"/>
                <a:cs typeface="+mn-cs"/>
              </a:rPr>
              <a:t>Commercial sites smaller than 1,000 square feet</a:t>
            </a:r>
          </a:p>
          <a:p>
            <a:pPr lvl="1"/>
            <a:r>
              <a:rPr lang="en-US" sz="1200" kern="1200">
                <a:solidFill>
                  <a:schemeClr val="tx1"/>
                </a:solidFill>
                <a:effectLst/>
                <a:latin typeface="+mn-lt"/>
                <a:ea typeface="+mn-ea"/>
                <a:cs typeface="+mn-cs"/>
              </a:rPr>
              <a:t>Home-based businesses</a:t>
            </a:r>
          </a:p>
          <a:p>
            <a:pPr lvl="1"/>
            <a:r>
              <a:rPr lang="en-US" sz="1200" kern="1200">
                <a:solidFill>
                  <a:schemeClr val="tx1"/>
                </a:solidFill>
                <a:effectLst/>
                <a:latin typeface="+mn-lt"/>
                <a:ea typeface="+mn-ea"/>
                <a:cs typeface="+mn-cs"/>
              </a:rPr>
              <a:t>Addresses corresponding to nonexistent commercial buildings</a:t>
            </a:r>
          </a:p>
          <a:p>
            <a:pPr lvl="1"/>
            <a:r>
              <a:rPr lang="en-US" sz="1200" kern="1200">
                <a:solidFill>
                  <a:schemeClr val="tx1"/>
                </a:solidFill>
                <a:effectLst/>
                <a:latin typeface="+mn-lt"/>
                <a:ea typeface="+mn-ea"/>
                <a:cs typeface="+mn-cs"/>
              </a:rPr>
              <a:t>Sites incorrectly identified as commercial </a:t>
            </a:r>
          </a:p>
          <a:p>
            <a:pPr lvl="1"/>
            <a:r>
              <a:rPr lang="en-US" sz="1200" kern="1200">
                <a:solidFill>
                  <a:schemeClr val="tx1"/>
                </a:solidFill>
                <a:effectLst/>
                <a:latin typeface="+mn-lt"/>
                <a:ea typeface="+mn-ea"/>
                <a:cs typeface="+mn-cs"/>
              </a:rPr>
              <a:t>Duplicate commercial sites observed in both the SMR parcel and Google Places data not previously identified as being the same site </a:t>
            </a:r>
          </a:p>
          <a:p>
            <a:endParaRPr lang="en-US"/>
          </a:p>
        </p:txBody>
      </p:sp>
      <p:sp>
        <p:nvSpPr>
          <p:cNvPr id="4" name="Slide Number Placeholder 3"/>
          <p:cNvSpPr>
            <a:spLocks noGrp="1"/>
          </p:cNvSpPr>
          <p:nvPr>
            <p:ph type="sldNum" sz="quarter" idx="5"/>
          </p:nvPr>
        </p:nvSpPr>
        <p:spPr/>
        <p:txBody>
          <a:bodyPr/>
          <a:lstStyle/>
          <a:p>
            <a:fld id="{2BE46758-93ED-480C-BDA1-2BCDF7F6CAF5}" type="slidenum">
              <a:rPr lang="en-US" smtClean="0"/>
              <a:t>13</a:t>
            </a:fld>
            <a:endParaRPr lang="en-US"/>
          </a:p>
        </p:txBody>
      </p:sp>
    </p:spTree>
    <p:extLst>
      <p:ext uri="{BB962C8B-B14F-4D97-AF65-F5344CB8AC3E}">
        <p14:creationId xmlns:p14="http://schemas.microsoft.com/office/powerpoint/2010/main" val="2743880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ontana)">
    <p:spTree>
      <p:nvGrpSpPr>
        <p:cNvPr id="1" name=""/>
        <p:cNvGrpSpPr/>
        <p:nvPr/>
      </p:nvGrpSpPr>
      <p:grpSpPr>
        <a:xfrm>
          <a:off x="0" y="0"/>
          <a:ext cx="0" cy="0"/>
          <a:chOff x="0" y="0"/>
          <a:chExt cx="0" cy="0"/>
        </a:xfrm>
      </p:grpSpPr>
      <p:pic>
        <p:nvPicPr>
          <p:cNvPr id="4" name="Picture 3" descr="A field with a mountain in the background&#10;&#10;Description automatically generated">
            <a:extLst>
              <a:ext uri="{FF2B5EF4-FFF2-40B4-BE49-F238E27FC236}">
                <a16:creationId xmlns:a16="http://schemas.microsoft.com/office/drawing/2014/main" id="{6378E057-5831-C542-913A-39EDD6CD7A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711200"/>
          </a:xfrm>
          <a:prstGeom prst="rect">
            <a:avLst/>
          </a:prstGeom>
        </p:spPr>
      </p:pic>
      <p:sp>
        <p:nvSpPr>
          <p:cNvPr id="18" name="Rectangle 17">
            <a:extLst>
              <a:ext uri="{FF2B5EF4-FFF2-40B4-BE49-F238E27FC236}">
                <a16:creationId xmlns:a16="http://schemas.microsoft.com/office/drawing/2014/main" id="{4AC15DE1-C484-9141-8C40-532FAD95E960}"/>
              </a:ext>
            </a:extLst>
          </p:cNvPr>
          <p:cNvSpPr/>
          <p:nvPr userDrawn="1"/>
        </p:nvSpPr>
        <p:spPr>
          <a:xfrm>
            <a:off x="1" y="0"/>
            <a:ext cx="12191999" cy="6707795"/>
          </a:xfrm>
          <a:prstGeom prst="rect">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7998DCA-4F54-A54A-9FFB-087ACEAFCBFF}"/>
              </a:ext>
            </a:extLst>
          </p:cNvPr>
          <p:cNvSpPr/>
          <p:nvPr userDrawn="1"/>
        </p:nvSpPr>
        <p:spPr>
          <a:xfrm>
            <a:off x="1007488" y="933784"/>
            <a:ext cx="10171322" cy="489802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0186BA37-F94F-CE41-B653-E35C0B66EBB9}"/>
              </a:ext>
            </a:extLst>
          </p:cNvPr>
          <p:cNvPicPr>
            <a:picLocks noChangeAspect="1"/>
          </p:cNvPicPr>
          <p:nvPr userDrawn="1"/>
        </p:nvPicPr>
        <p:blipFill rotWithShape="1">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p:blipFill>
        <p:spPr>
          <a:xfrm>
            <a:off x="9191892" y="4596478"/>
            <a:ext cx="1844543" cy="1102032"/>
          </a:xfrm>
          <a:prstGeom prst="rect">
            <a:avLst/>
          </a:prstGeom>
        </p:spPr>
      </p:pic>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Arial"/>
                <a:ea typeface="+mn-ea"/>
                <a:cs typeface="Arial"/>
              </a:rPr>
              <a:t>©2020 Copyright NEEA.</a:t>
            </a:r>
            <a:r>
              <a:rPr kumimoji="0" lang="en-US" sz="849" b="0" i="0" u="none" strike="noStrike" kern="1200" cap="none" spc="-3" normalizeH="0" baseline="0" noProof="0">
                <a:ln>
                  <a:noFill/>
                </a:ln>
                <a:solidFill>
                  <a:srgbClr val="FFFFFF"/>
                </a:solidFill>
                <a:effectLst/>
                <a:uLnTx/>
                <a:uFillTx/>
                <a:latin typeface="Arial"/>
                <a:ea typeface="+mn-ea"/>
                <a:cs typeface="Arial"/>
              </a:rPr>
              <a:t> </a:t>
            </a:r>
          </a:p>
        </p:txBody>
      </p:sp>
      <p:sp>
        <p:nvSpPr>
          <p:cNvPr id="19" name="object 113">
            <a:extLst>
              <a:ext uri="{FF2B5EF4-FFF2-40B4-BE49-F238E27FC236}">
                <a16:creationId xmlns:a16="http://schemas.microsoft.com/office/drawing/2014/main" id="{438B7500-7C9B-3343-97DA-B85390FBE125}"/>
              </a:ext>
            </a:extLst>
          </p:cNvPr>
          <p:cNvSpPr/>
          <p:nvPr userDrawn="1"/>
        </p:nvSpPr>
        <p:spPr>
          <a:xfrm>
            <a:off x="1007487" y="1811729"/>
            <a:ext cx="714442" cy="693116"/>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20" name="Picture 19" descr="A close up of a logo&#10;&#10;Description automatically generated">
            <a:extLst>
              <a:ext uri="{FF2B5EF4-FFF2-40B4-BE49-F238E27FC236}">
                <a16:creationId xmlns:a16="http://schemas.microsoft.com/office/drawing/2014/main" id="{8A6877E8-3CED-D94D-AA21-74A1FC5FBB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213356" y="1954396"/>
            <a:ext cx="354325" cy="458034"/>
          </a:xfrm>
          <a:prstGeom prst="rect">
            <a:avLst/>
          </a:prstGeom>
        </p:spPr>
      </p:pic>
      <p:sp>
        <p:nvSpPr>
          <p:cNvPr id="21" name="Text Placeholder 3">
            <a:extLst>
              <a:ext uri="{FF2B5EF4-FFF2-40B4-BE49-F238E27FC236}">
                <a16:creationId xmlns:a16="http://schemas.microsoft.com/office/drawing/2014/main" id="{93E0D43F-BC46-2648-8AFD-C09C36C941FC}"/>
              </a:ext>
            </a:extLst>
          </p:cNvPr>
          <p:cNvSpPr>
            <a:spLocks noGrp="1"/>
          </p:cNvSpPr>
          <p:nvPr>
            <p:ph type="body" sz="quarter" idx="10" hasCustomPrompt="1"/>
          </p:nvPr>
        </p:nvSpPr>
        <p:spPr>
          <a:xfrm>
            <a:off x="1890805" y="2980091"/>
            <a:ext cx="7392693" cy="447927"/>
          </a:xfrm>
          <a:prstGeom prst="rect">
            <a:avLst/>
          </a:prstGeom>
        </p:spPr>
        <p:txBody>
          <a:bodyPr>
            <a:normAutofit/>
          </a:bodyPr>
          <a:lstStyle>
            <a:lvl1pPr marL="0" indent="0">
              <a:buNone/>
              <a:defRPr sz="2911" b="1" i="0">
                <a:solidFill>
                  <a:srgbClr val="11AAE3"/>
                </a:solidFill>
                <a:latin typeface="Helvetica" pitchFamily="2" charset="0"/>
              </a:defRPr>
            </a:lvl1pPr>
          </a:lstStyle>
          <a:p>
            <a:pPr lvl="0"/>
            <a:r>
              <a:rPr lang="en-US"/>
              <a:t>Presenter Name</a:t>
            </a:r>
          </a:p>
        </p:txBody>
      </p:sp>
      <p:sp>
        <p:nvSpPr>
          <p:cNvPr id="22" name="Text Placeholder 3">
            <a:extLst>
              <a:ext uri="{FF2B5EF4-FFF2-40B4-BE49-F238E27FC236}">
                <a16:creationId xmlns:a16="http://schemas.microsoft.com/office/drawing/2014/main" id="{A5527675-C75F-8B4B-9114-9CF3E1347E0C}"/>
              </a:ext>
            </a:extLst>
          </p:cNvPr>
          <p:cNvSpPr>
            <a:spLocks noGrp="1"/>
          </p:cNvSpPr>
          <p:nvPr>
            <p:ph type="body" sz="quarter" idx="11" hasCustomPrompt="1"/>
          </p:nvPr>
        </p:nvSpPr>
        <p:spPr>
          <a:xfrm>
            <a:off x="1890805" y="3549717"/>
            <a:ext cx="7392693" cy="335945"/>
          </a:xfrm>
          <a:prstGeom prst="rect">
            <a:avLst/>
          </a:prstGeom>
        </p:spPr>
        <p:txBody>
          <a:bodyPr>
            <a:normAutofit/>
          </a:bodyPr>
          <a:lstStyle>
            <a:lvl1pPr marL="0" indent="0">
              <a:buNone/>
              <a:defRPr sz="2182" b="0" i="1">
                <a:solidFill>
                  <a:srgbClr val="11AAE3"/>
                </a:solidFill>
                <a:latin typeface="Helvetica" pitchFamily="2" charset="0"/>
              </a:defRPr>
            </a:lvl1pPr>
          </a:lstStyle>
          <a:p>
            <a:pPr lvl="0"/>
            <a:r>
              <a:rPr lang="en-US"/>
              <a:t>Title, Company</a:t>
            </a:r>
          </a:p>
        </p:txBody>
      </p:sp>
      <p:sp>
        <p:nvSpPr>
          <p:cNvPr id="23" name="Text Placeholder 3">
            <a:extLst>
              <a:ext uri="{FF2B5EF4-FFF2-40B4-BE49-F238E27FC236}">
                <a16:creationId xmlns:a16="http://schemas.microsoft.com/office/drawing/2014/main" id="{E29C4BF0-B009-B84E-8D11-9E6C24FE4F75}"/>
              </a:ext>
            </a:extLst>
          </p:cNvPr>
          <p:cNvSpPr>
            <a:spLocks noGrp="1"/>
          </p:cNvSpPr>
          <p:nvPr>
            <p:ph type="body" sz="quarter" idx="12" hasCustomPrompt="1"/>
          </p:nvPr>
        </p:nvSpPr>
        <p:spPr>
          <a:xfrm>
            <a:off x="1885260" y="4033135"/>
            <a:ext cx="7392693" cy="335945"/>
          </a:xfrm>
          <a:prstGeom prst="rect">
            <a:avLst/>
          </a:prstGeom>
        </p:spPr>
        <p:txBody>
          <a:bodyPr>
            <a:normAutofit/>
          </a:bodyPr>
          <a:lstStyle>
            <a:lvl1pPr marL="0" indent="0">
              <a:buNone/>
              <a:defRPr sz="2182" b="0" i="1">
                <a:solidFill>
                  <a:srgbClr val="11AAE3"/>
                </a:solidFill>
                <a:latin typeface="Helvetica" pitchFamily="2" charset="0"/>
              </a:defRPr>
            </a:lvl1pPr>
          </a:lstStyle>
          <a:p>
            <a:pPr lvl="0"/>
            <a:r>
              <a:rPr lang="en-US"/>
              <a:t>Date</a:t>
            </a:r>
          </a:p>
        </p:txBody>
      </p:sp>
      <p:sp>
        <p:nvSpPr>
          <p:cNvPr id="24" name="Holder 2">
            <a:extLst>
              <a:ext uri="{FF2B5EF4-FFF2-40B4-BE49-F238E27FC236}">
                <a16:creationId xmlns:a16="http://schemas.microsoft.com/office/drawing/2014/main" id="{74AB3EC5-29E3-5C47-9AA0-293E20E07D24}"/>
              </a:ext>
            </a:extLst>
          </p:cNvPr>
          <p:cNvSpPr>
            <a:spLocks noGrp="1"/>
          </p:cNvSpPr>
          <p:nvPr>
            <p:ph type="title" hasCustomPrompt="1"/>
          </p:nvPr>
        </p:nvSpPr>
        <p:spPr>
          <a:xfrm>
            <a:off x="1890805" y="1517367"/>
            <a:ext cx="8594565" cy="1315250"/>
          </a:xfrm>
          <a:prstGeom prst="rect">
            <a:avLst/>
          </a:prstGeom>
        </p:spPr>
        <p:txBody>
          <a:bodyPr lIns="0" tIns="0" rIns="0" bIns="0" anchor="ctr" anchorCtr="0">
            <a:normAutofit/>
          </a:bodyPr>
          <a:lstStyle>
            <a:lvl1pPr>
              <a:defRPr sz="4851" b="1" i="1" spc="-91">
                <a:solidFill>
                  <a:srgbClr val="8CC546"/>
                </a:solidFill>
                <a:latin typeface="Helvetica" pitchFamily="2" charset="0"/>
                <a:cs typeface="Arial" panose="020B0604020202020204" pitchFamily="34" charset="0"/>
              </a:defRPr>
            </a:lvl1pPr>
          </a:lstStyle>
          <a:p>
            <a:r>
              <a:rPr lang="en-US"/>
              <a:t>Insert Slide Title </a:t>
            </a:r>
            <a:endParaRPr/>
          </a:p>
        </p:txBody>
      </p:sp>
    </p:spTree>
    <p:extLst>
      <p:ext uri="{BB962C8B-B14F-4D97-AF65-F5344CB8AC3E}">
        <p14:creationId xmlns:p14="http://schemas.microsoft.com/office/powerpoint/2010/main" val="349901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column text (blue sidebar)">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22" name="Text Placeholder 16">
            <a:extLst>
              <a:ext uri="{FF2B5EF4-FFF2-40B4-BE49-F238E27FC236}">
                <a16:creationId xmlns:a16="http://schemas.microsoft.com/office/drawing/2014/main" id="{BBBFC6B6-2310-1A43-B05A-41AD749343D7}"/>
              </a:ext>
            </a:extLst>
          </p:cNvPr>
          <p:cNvSpPr>
            <a:spLocks noGrp="1"/>
          </p:cNvSpPr>
          <p:nvPr>
            <p:ph type="body" sz="quarter" idx="13" hasCustomPrompt="1"/>
          </p:nvPr>
        </p:nvSpPr>
        <p:spPr>
          <a:xfrm>
            <a:off x="887181" y="1395859"/>
            <a:ext cx="7311445" cy="820098"/>
          </a:xfrm>
          <a:prstGeom prst="rect">
            <a:avLst/>
          </a:prstGeom>
        </p:spPr>
        <p:txBody>
          <a:bodyPr anchor="b" anchorCtr="0">
            <a:normAutofit/>
          </a:bodyPr>
          <a:lstStyle>
            <a:lvl1pPr marL="0" indent="0">
              <a:buNone/>
              <a:defRPr sz="2426" b="1" i="1">
                <a:solidFill>
                  <a:schemeClr val="tx1"/>
                </a:solidFill>
                <a:latin typeface="Helvetica" pitchFamily="2" charset="0"/>
                <a:cs typeface="Arial Narrow" panose="020B0604020202020204" pitchFamily="34" charset="0"/>
              </a:defRPr>
            </a:lvl1pPr>
          </a:lstStyle>
          <a:p>
            <a:pPr lvl="0"/>
            <a:r>
              <a:rPr lang="en-US"/>
              <a:t>Sub-headline</a:t>
            </a:r>
          </a:p>
        </p:txBody>
      </p:sp>
      <p:sp>
        <p:nvSpPr>
          <p:cNvPr id="11" name="object 3">
            <a:extLst>
              <a:ext uri="{FF2B5EF4-FFF2-40B4-BE49-F238E27FC236}">
                <a16:creationId xmlns:a16="http://schemas.microsoft.com/office/drawing/2014/main" id="{C938A7FF-500D-2248-B573-A06E75E38E5D}"/>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Picture Placeholder 9">
            <a:extLst>
              <a:ext uri="{FF2B5EF4-FFF2-40B4-BE49-F238E27FC236}">
                <a16:creationId xmlns:a16="http://schemas.microsoft.com/office/drawing/2014/main" id="{63400D0E-1D73-5A4E-8738-D509CBEB47C8}"/>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p>
        </p:txBody>
      </p:sp>
      <p:sp>
        <p:nvSpPr>
          <p:cNvPr id="14" name="Content Placeholder 2">
            <a:extLst>
              <a:ext uri="{FF2B5EF4-FFF2-40B4-BE49-F238E27FC236}">
                <a16:creationId xmlns:a16="http://schemas.microsoft.com/office/drawing/2014/main" id="{D82A0168-91F8-3C44-8D48-83BBD277B1AC}"/>
              </a:ext>
            </a:extLst>
          </p:cNvPr>
          <p:cNvSpPr>
            <a:spLocks noGrp="1"/>
          </p:cNvSpPr>
          <p:nvPr>
            <p:ph sz="quarter" idx="19" hasCustomPrompt="1"/>
          </p:nvPr>
        </p:nvSpPr>
        <p:spPr>
          <a:xfrm>
            <a:off x="881636" y="2472793"/>
            <a:ext cx="7319336" cy="3543841"/>
          </a:xfrm>
          <a:prstGeom prst="rect">
            <a:avLst/>
          </a:prstGeom>
        </p:spPr>
        <p:txBody>
          <a:bodyPr>
            <a:normAutofit/>
          </a:bodyPr>
          <a:lstStyle>
            <a:lvl1pPr marL="285868" indent="-285868">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554480" indent="-277246">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spcAft>
                <a:spcPts val="728"/>
              </a:spcAft>
              <a:buClr>
                <a:srgbClr val="8CC546"/>
              </a:buClr>
              <a:buFont typeface="Courier New" panose="02070309020205020404" pitchFamily="49" charset="0"/>
              <a:buChar char="o"/>
              <a:defRPr sz="1940">
                <a:solidFill>
                  <a:srgbClr val="4E453F"/>
                </a:solidFill>
                <a:latin typeface="Helvetica" pitchFamily="2" charset="0"/>
              </a:defRPr>
            </a:lvl3pPr>
          </a:lstStyle>
          <a:p>
            <a:pPr lvl="0"/>
            <a:r>
              <a:rPr lang="en-US"/>
              <a:t>Bullet</a:t>
            </a:r>
          </a:p>
          <a:p>
            <a:pPr lvl="1"/>
            <a:r>
              <a:rPr lang="en-US"/>
              <a:t>Bullet</a:t>
            </a:r>
          </a:p>
          <a:p>
            <a:pPr lvl="2"/>
            <a:r>
              <a:rPr lang="en-US"/>
              <a:t>Bullet </a:t>
            </a:r>
          </a:p>
        </p:txBody>
      </p:sp>
      <p:sp>
        <p:nvSpPr>
          <p:cNvPr id="15" name="Holder 2">
            <a:extLst>
              <a:ext uri="{FF2B5EF4-FFF2-40B4-BE49-F238E27FC236}">
                <a16:creationId xmlns:a16="http://schemas.microsoft.com/office/drawing/2014/main" id="{6610F779-4C73-5F44-BD6E-44DB6F35E95B}"/>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a:p>
        </p:txBody>
      </p:sp>
    </p:spTree>
    <p:extLst>
      <p:ext uri="{BB962C8B-B14F-4D97-AF65-F5344CB8AC3E}">
        <p14:creationId xmlns:p14="http://schemas.microsoft.com/office/powerpoint/2010/main" val="1084456492"/>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column text (blue sidebar w/quot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7" name="object 3">
            <a:extLst>
              <a:ext uri="{FF2B5EF4-FFF2-40B4-BE49-F238E27FC236}">
                <a16:creationId xmlns:a16="http://schemas.microsoft.com/office/drawing/2014/main" id="{47E5CEBC-BBEE-A944-9AA3-8D111D61EA8C}"/>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3" name="Text Placeholder 2">
            <a:extLst>
              <a:ext uri="{FF2B5EF4-FFF2-40B4-BE49-F238E27FC236}">
                <a16:creationId xmlns:a16="http://schemas.microsoft.com/office/drawing/2014/main" id="{48079C6F-8BD5-E24F-BDEE-B99FD055DD8A}"/>
              </a:ext>
            </a:extLst>
          </p:cNvPr>
          <p:cNvSpPr>
            <a:spLocks noGrp="1"/>
          </p:cNvSpPr>
          <p:nvPr>
            <p:ph type="body" sz="quarter" idx="17" hasCustomPrompt="1"/>
          </p:nvPr>
        </p:nvSpPr>
        <p:spPr>
          <a:xfrm>
            <a:off x="9496534" y="2269057"/>
            <a:ext cx="2310366" cy="2519586"/>
          </a:xfrm>
          <a:prstGeom prst="rect">
            <a:avLst/>
          </a:prstGeom>
        </p:spPr>
        <p:txBody>
          <a:bodyPr/>
          <a:lstStyle>
            <a:lvl1pPr marL="0" indent="0">
              <a:buNone/>
              <a:defRPr sz="3274" b="0">
                <a:solidFill>
                  <a:schemeClr val="bg1"/>
                </a:solidFill>
              </a:defRPr>
            </a:lvl1pPr>
          </a:lstStyle>
          <a:p>
            <a:pPr lvl="0"/>
            <a:r>
              <a:rPr lang="en-US" b="0"/>
              <a:t>Lorem ipsum dolor sit </a:t>
            </a:r>
            <a:r>
              <a:rPr lang="en-US" b="0" err="1"/>
              <a:t>amet</a:t>
            </a:r>
            <a:r>
              <a:rPr lang="en-US" b="0"/>
              <a:t>, </a:t>
            </a:r>
            <a:r>
              <a:rPr lang="en-US" b="0" err="1"/>
              <a:t>consectetur</a:t>
            </a:r>
            <a:r>
              <a:rPr lang="en-US" b="0"/>
              <a:t> </a:t>
            </a:r>
            <a:r>
              <a:rPr lang="en-US" b="0" err="1"/>
              <a:t>adipiscing</a:t>
            </a:r>
            <a:r>
              <a:rPr lang="en-US" b="0"/>
              <a:t>.</a:t>
            </a:r>
            <a:endParaRPr lang="en-US"/>
          </a:p>
        </p:txBody>
      </p:sp>
      <p:sp>
        <p:nvSpPr>
          <p:cNvPr id="11" name="TextBox 10">
            <a:extLst>
              <a:ext uri="{FF2B5EF4-FFF2-40B4-BE49-F238E27FC236}">
                <a16:creationId xmlns:a16="http://schemas.microsoft.com/office/drawing/2014/main" id="{CA74F3F6-1FF7-B946-AF4F-414EFF599891}"/>
              </a:ext>
            </a:extLst>
          </p:cNvPr>
          <p:cNvSpPr txBox="1"/>
          <p:nvPr userDrawn="1"/>
        </p:nvSpPr>
        <p:spPr>
          <a:xfrm>
            <a:off x="9376721" y="1534483"/>
            <a:ext cx="1016562" cy="1380058"/>
          </a:xfrm>
          <a:prstGeom prst="rect">
            <a:avLst/>
          </a:prstGeom>
          <a:noFill/>
        </p:spPr>
        <p:txBody>
          <a:bodyPr wrap="square" rtlCol="0">
            <a:spAutoFit/>
          </a:bodyPr>
          <a:lstStyle/>
          <a:p>
            <a:pPr marL="0" marR="0" lvl="0" indent="0" algn="l" defTabSz="554412" rtl="0" eaLnBrk="1" fontAlgn="auto" latinLnBrk="0" hangingPunct="1">
              <a:lnSpc>
                <a:spcPct val="100000"/>
              </a:lnSpc>
              <a:spcBef>
                <a:spcPts val="0"/>
              </a:spcBef>
              <a:spcAft>
                <a:spcPts val="0"/>
              </a:spcAft>
              <a:buClrTx/>
              <a:buSzTx/>
              <a:buFontTx/>
              <a:buNone/>
              <a:tabLst/>
              <a:defRPr/>
            </a:pPr>
            <a:r>
              <a:rPr kumimoji="0" lang="en-US" sz="8368" b="1"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13" name="Text Placeholder 12">
            <a:extLst>
              <a:ext uri="{FF2B5EF4-FFF2-40B4-BE49-F238E27FC236}">
                <a16:creationId xmlns:a16="http://schemas.microsoft.com/office/drawing/2014/main" id="{58CE6E94-9B3D-994E-866A-265EBE948F08}"/>
              </a:ext>
            </a:extLst>
          </p:cNvPr>
          <p:cNvSpPr>
            <a:spLocks noGrp="1"/>
          </p:cNvSpPr>
          <p:nvPr>
            <p:ph type="body" sz="quarter" idx="18" hasCustomPrompt="1"/>
          </p:nvPr>
        </p:nvSpPr>
        <p:spPr>
          <a:xfrm>
            <a:off x="9496574" y="5046271"/>
            <a:ext cx="2310366" cy="223963"/>
          </a:xfrm>
          <a:prstGeom prst="rect">
            <a:avLst/>
          </a:prstGeom>
        </p:spPr>
        <p:txBody>
          <a:bodyPr/>
          <a:lstStyle>
            <a:lvl1pPr marL="0" indent="0">
              <a:buNone/>
              <a:defRPr sz="1455" i="1">
                <a:solidFill>
                  <a:schemeClr val="bg1"/>
                </a:solidFill>
              </a:defRPr>
            </a:lvl1pPr>
          </a:lstStyle>
          <a:p>
            <a:pPr lvl="0"/>
            <a:r>
              <a:rPr lang="en-US"/>
              <a:t>- Author of Quote</a:t>
            </a:r>
          </a:p>
        </p:txBody>
      </p:sp>
      <p:sp>
        <p:nvSpPr>
          <p:cNvPr id="42" name="Holder 2">
            <a:extLst>
              <a:ext uri="{FF2B5EF4-FFF2-40B4-BE49-F238E27FC236}">
                <a16:creationId xmlns:a16="http://schemas.microsoft.com/office/drawing/2014/main" id="{E55351B6-5C5C-7149-95DE-954FA878BC70}"/>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a:p>
        </p:txBody>
      </p:sp>
      <p:sp>
        <p:nvSpPr>
          <p:cNvPr id="43" name="Picture Placeholder 13">
            <a:extLst>
              <a:ext uri="{FF2B5EF4-FFF2-40B4-BE49-F238E27FC236}">
                <a16:creationId xmlns:a16="http://schemas.microsoft.com/office/drawing/2014/main" id="{4E26DF02-BD7C-534A-9F84-4D76F0CB8F19}"/>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a:t>Icon</a:t>
            </a:r>
          </a:p>
        </p:txBody>
      </p:sp>
      <p:sp>
        <p:nvSpPr>
          <p:cNvPr id="44" name="Picture Placeholder 13">
            <a:extLst>
              <a:ext uri="{FF2B5EF4-FFF2-40B4-BE49-F238E27FC236}">
                <a16:creationId xmlns:a16="http://schemas.microsoft.com/office/drawing/2014/main" id="{73693565-49E1-D147-99F0-674ED2762B16}"/>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a:t>Icon</a:t>
            </a:r>
          </a:p>
        </p:txBody>
      </p:sp>
      <p:sp>
        <p:nvSpPr>
          <p:cNvPr id="45" name="Text Placeholder 16">
            <a:extLst>
              <a:ext uri="{FF2B5EF4-FFF2-40B4-BE49-F238E27FC236}">
                <a16:creationId xmlns:a16="http://schemas.microsoft.com/office/drawing/2014/main" id="{1E3B6999-F1AB-DA47-8C7F-D03970688CDB}"/>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a:t>Sub-headline</a:t>
            </a:r>
          </a:p>
        </p:txBody>
      </p:sp>
      <p:sp>
        <p:nvSpPr>
          <p:cNvPr id="47" name="Text Placeholder 16">
            <a:extLst>
              <a:ext uri="{FF2B5EF4-FFF2-40B4-BE49-F238E27FC236}">
                <a16:creationId xmlns:a16="http://schemas.microsoft.com/office/drawing/2014/main" id="{F60E0120-76C1-AE40-A550-0A955A522967}"/>
              </a:ext>
            </a:extLst>
          </p:cNvPr>
          <p:cNvSpPr>
            <a:spLocks noGrp="1"/>
          </p:cNvSpPr>
          <p:nvPr>
            <p:ph type="body" sz="quarter" idx="20"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a:t>Sub-headline</a:t>
            </a:r>
          </a:p>
        </p:txBody>
      </p:sp>
      <p:sp>
        <p:nvSpPr>
          <p:cNvPr id="18" name="Content Placeholder 2">
            <a:extLst>
              <a:ext uri="{FF2B5EF4-FFF2-40B4-BE49-F238E27FC236}">
                <a16:creationId xmlns:a16="http://schemas.microsoft.com/office/drawing/2014/main" id="{86BB9675-5C4C-2C49-AC1C-B3901E894E9B}"/>
              </a:ext>
            </a:extLst>
          </p:cNvPr>
          <p:cNvSpPr>
            <a:spLocks noGrp="1"/>
          </p:cNvSpPr>
          <p:nvPr>
            <p:ph sz="quarter" idx="21"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a:t>Bullet</a:t>
            </a:r>
          </a:p>
          <a:p>
            <a:pPr lvl="1"/>
            <a:r>
              <a:rPr lang="en-US"/>
              <a:t>Bullet</a:t>
            </a:r>
          </a:p>
          <a:p>
            <a:pPr lvl="2"/>
            <a:r>
              <a:rPr lang="en-US"/>
              <a:t>Bullet</a:t>
            </a:r>
          </a:p>
        </p:txBody>
      </p:sp>
      <p:sp>
        <p:nvSpPr>
          <p:cNvPr id="19" name="Content Placeholder 2">
            <a:extLst>
              <a:ext uri="{FF2B5EF4-FFF2-40B4-BE49-F238E27FC236}">
                <a16:creationId xmlns:a16="http://schemas.microsoft.com/office/drawing/2014/main" id="{D20FFCD7-9465-4D4B-9495-B95081383413}"/>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a:t>Bullet </a:t>
            </a:r>
          </a:p>
          <a:p>
            <a:pPr lvl="1"/>
            <a:r>
              <a:rPr lang="en-US"/>
              <a:t>Bullet</a:t>
            </a:r>
          </a:p>
          <a:p>
            <a:pPr lvl="2"/>
            <a:r>
              <a:rPr lang="en-US"/>
              <a:t>Bullet </a:t>
            </a:r>
          </a:p>
          <a:p>
            <a:pPr lvl="0"/>
            <a:endParaRPr lang="en-US"/>
          </a:p>
        </p:txBody>
      </p:sp>
    </p:spTree>
    <p:extLst>
      <p:ext uri="{BB962C8B-B14F-4D97-AF65-F5344CB8AC3E}">
        <p14:creationId xmlns:p14="http://schemas.microsoft.com/office/powerpoint/2010/main" val="2253771230"/>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column text (blue sidebar w/tex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object 3">
            <a:extLst>
              <a:ext uri="{FF2B5EF4-FFF2-40B4-BE49-F238E27FC236}">
                <a16:creationId xmlns:a16="http://schemas.microsoft.com/office/drawing/2014/main" id="{BEE09AAE-D820-8E49-AFEF-6EACB2E8AF8B}"/>
              </a:ext>
            </a:extLst>
          </p:cNvPr>
          <p:cNvSpPr/>
          <p:nvPr userDrawn="1"/>
        </p:nvSpPr>
        <p:spPr>
          <a:xfrm>
            <a:off x="9142316" y="3533"/>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3" name="Text Placeholder 2">
            <a:extLst>
              <a:ext uri="{FF2B5EF4-FFF2-40B4-BE49-F238E27FC236}">
                <a16:creationId xmlns:a16="http://schemas.microsoft.com/office/drawing/2014/main" id="{48079C6F-8BD5-E24F-BDEE-B99FD055DD8A}"/>
              </a:ext>
            </a:extLst>
          </p:cNvPr>
          <p:cNvSpPr>
            <a:spLocks noGrp="1"/>
          </p:cNvSpPr>
          <p:nvPr>
            <p:ph type="body" sz="quarter" idx="17" hasCustomPrompt="1"/>
          </p:nvPr>
        </p:nvSpPr>
        <p:spPr>
          <a:xfrm>
            <a:off x="9496534" y="2269059"/>
            <a:ext cx="2310366" cy="2015669"/>
          </a:xfrm>
          <a:prstGeom prst="rect">
            <a:avLst/>
          </a:prstGeom>
        </p:spPr>
        <p:txBody>
          <a:bodyPr/>
          <a:lstStyle>
            <a:lvl1pPr marL="0" indent="0">
              <a:buNone/>
              <a:defRPr sz="3274" b="0">
                <a:solidFill>
                  <a:schemeClr val="bg1"/>
                </a:solidFill>
                <a:latin typeface="Helvetica" pitchFamily="2" charset="0"/>
              </a:defRPr>
            </a:lvl1pPr>
          </a:lstStyle>
          <a:p>
            <a:pPr lvl="0"/>
            <a:r>
              <a:rPr lang="en-US" b="0"/>
              <a:t>Slide Highlight Text Goes Here</a:t>
            </a:r>
            <a:endParaRPr lang="en-US"/>
          </a:p>
        </p:txBody>
      </p:sp>
      <p:sp>
        <p:nvSpPr>
          <p:cNvPr id="41" name="Holder 2">
            <a:extLst>
              <a:ext uri="{FF2B5EF4-FFF2-40B4-BE49-F238E27FC236}">
                <a16:creationId xmlns:a16="http://schemas.microsoft.com/office/drawing/2014/main" id="{B0D94EF6-60EF-A84D-90BC-B625C05421E9}"/>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a:p>
        </p:txBody>
      </p:sp>
      <p:sp>
        <p:nvSpPr>
          <p:cNvPr id="42" name="Picture Placeholder 13">
            <a:extLst>
              <a:ext uri="{FF2B5EF4-FFF2-40B4-BE49-F238E27FC236}">
                <a16:creationId xmlns:a16="http://schemas.microsoft.com/office/drawing/2014/main" id="{A08426B4-26BF-D841-81B2-11DFA73F67CB}"/>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a:t>Icon</a:t>
            </a:r>
          </a:p>
        </p:txBody>
      </p:sp>
      <p:sp>
        <p:nvSpPr>
          <p:cNvPr id="43" name="Picture Placeholder 13">
            <a:extLst>
              <a:ext uri="{FF2B5EF4-FFF2-40B4-BE49-F238E27FC236}">
                <a16:creationId xmlns:a16="http://schemas.microsoft.com/office/drawing/2014/main" id="{88C1CE03-19BE-504E-8050-BE08D0EB73D3}"/>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a:t>Icon</a:t>
            </a:r>
          </a:p>
        </p:txBody>
      </p:sp>
      <p:sp>
        <p:nvSpPr>
          <p:cNvPr id="44" name="Text Placeholder 16">
            <a:extLst>
              <a:ext uri="{FF2B5EF4-FFF2-40B4-BE49-F238E27FC236}">
                <a16:creationId xmlns:a16="http://schemas.microsoft.com/office/drawing/2014/main" id="{82C47BB5-6868-0B4C-9362-ADF4E7962F3F}"/>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a:t>Sub-headline</a:t>
            </a:r>
          </a:p>
        </p:txBody>
      </p:sp>
      <p:sp>
        <p:nvSpPr>
          <p:cNvPr id="46" name="Text Placeholder 16">
            <a:extLst>
              <a:ext uri="{FF2B5EF4-FFF2-40B4-BE49-F238E27FC236}">
                <a16:creationId xmlns:a16="http://schemas.microsoft.com/office/drawing/2014/main" id="{B0325FDA-945A-6C4A-85BF-D201D56743D3}"/>
              </a:ext>
            </a:extLst>
          </p:cNvPr>
          <p:cNvSpPr>
            <a:spLocks noGrp="1"/>
          </p:cNvSpPr>
          <p:nvPr>
            <p:ph type="body" sz="quarter" idx="19"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a:t>Sub-headline</a:t>
            </a:r>
          </a:p>
        </p:txBody>
      </p:sp>
      <p:sp>
        <p:nvSpPr>
          <p:cNvPr id="16" name="Content Placeholder 2">
            <a:extLst>
              <a:ext uri="{FF2B5EF4-FFF2-40B4-BE49-F238E27FC236}">
                <a16:creationId xmlns:a16="http://schemas.microsoft.com/office/drawing/2014/main" id="{AD6F7CB5-25A7-8349-BB51-E02CD601AFBF}"/>
              </a:ext>
            </a:extLst>
          </p:cNvPr>
          <p:cNvSpPr>
            <a:spLocks noGrp="1"/>
          </p:cNvSpPr>
          <p:nvPr>
            <p:ph sz="quarter" idx="20"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a:t>Bullet</a:t>
            </a:r>
          </a:p>
          <a:p>
            <a:pPr lvl="1"/>
            <a:r>
              <a:rPr lang="en-US"/>
              <a:t>Bullet</a:t>
            </a:r>
          </a:p>
          <a:p>
            <a:pPr lvl="2"/>
            <a:r>
              <a:rPr lang="en-US"/>
              <a:t>Bullet</a:t>
            </a:r>
          </a:p>
        </p:txBody>
      </p:sp>
      <p:sp>
        <p:nvSpPr>
          <p:cNvPr id="17" name="Content Placeholder 2">
            <a:extLst>
              <a:ext uri="{FF2B5EF4-FFF2-40B4-BE49-F238E27FC236}">
                <a16:creationId xmlns:a16="http://schemas.microsoft.com/office/drawing/2014/main" id="{C9BCC7C5-8327-5949-B81B-D2E8D5121C63}"/>
              </a:ext>
            </a:extLst>
          </p:cNvPr>
          <p:cNvSpPr>
            <a:spLocks noGrp="1"/>
          </p:cNvSpPr>
          <p:nvPr>
            <p:ph sz="quarter" idx="21"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a:t>Bullet </a:t>
            </a:r>
          </a:p>
          <a:p>
            <a:pPr lvl="1"/>
            <a:r>
              <a:rPr lang="en-US"/>
              <a:t>Bullet</a:t>
            </a:r>
          </a:p>
          <a:p>
            <a:pPr lvl="2"/>
            <a:r>
              <a:rPr lang="en-US"/>
              <a:t>Bullet</a:t>
            </a:r>
          </a:p>
          <a:p>
            <a:pPr lvl="0"/>
            <a:endParaRPr lang="en-US"/>
          </a:p>
        </p:txBody>
      </p:sp>
    </p:spTree>
    <p:extLst>
      <p:ext uri="{BB962C8B-B14F-4D97-AF65-F5344CB8AC3E}">
        <p14:creationId xmlns:p14="http://schemas.microsoft.com/office/powerpoint/2010/main" val="3406169632"/>
      </p:ext>
    </p:extLst>
  </p:cSld>
  <p:clrMapOvr>
    <a:masterClrMapping/>
  </p:clrMapOvr>
  <p:extLst>
    <p:ext uri="{DCECCB84-F9BA-43D5-87BE-67443E8EF086}">
      <p15:sldGuideLst xmlns:p15="http://schemas.microsoft.com/office/powerpoint/2012/main">
        <p15:guide id="1" orient="horz" pos="3034">
          <p15:clr>
            <a:srgbClr val="FBAE40"/>
          </p15:clr>
        </p15:guide>
        <p15:guide id="2" pos="9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lumn text (green sidebar)">
    <p:spTree>
      <p:nvGrpSpPr>
        <p:cNvPr id="1" name=""/>
        <p:cNvGrpSpPr/>
        <p:nvPr/>
      </p:nvGrpSpPr>
      <p:grpSpPr>
        <a:xfrm>
          <a:off x="0" y="0"/>
          <a:ext cx="0" cy="0"/>
          <a:chOff x="0" y="0"/>
          <a:chExt cx="0" cy="0"/>
        </a:xfrm>
      </p:grpSpPr>
      <p:sp>
        <p:nvSpPr>
          <p:cNvPr id="8" name="object 116">
            <a:extLst>
              <a:ext uri="{FF2B5EF4-FFF2-40B4-BE49-F238E27FC236}">
                <a16:creationId xmlns:a16="http://schemas.microsoft.com/office/drawing/2014/main" id="{E127063C-4E97-CB4B-BEDC-194FC4442BF0}"/>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D091F85E-4E26-BA41-BAC9-C5DAC8AD13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19" name="object 3">
            <a:extLst>
              <a:ext uri="{FF2B5EF4-FFF2-40B4-BE49-F238E27FC236}">
                <a16:creationId xmlns:a16="http://schemas.microsoft.com/office/drawing/2014/main" id="{6A9B0143-2966-CA4E-B358-C07DFB5D78C8}"/>
              </a:ext>
            </a:extLst>
          </p:cNvPr>
          <p:cNvSpPr/>
          <p:nvPr userDrawn="1"/>
        </p:nvSpPr>
        <p:spPr>
          <a:xfrm>
            <a:off x="9157282" y="-367"/>
            <a:ext cx="307186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pic>
        <p:nvPicPr>
          <p:cNvPr id="9" name="Picture 8" descr="A close up of a logo&#10;&#10;Description automatically generated">
            <a:extLst>
              <a:ext uri="{FF2B5EF4-FFF2-40B4-BE49-F238E27FC236}">
                <a16:creationId xmlns:a16="http://schemas.microsoft.com/office/drawing/2014/main" id="{AC9AB12F-450A-4641-91B8-C1184C5CC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2" name="object 6">
            <a:extLst>
              <a:ext uri="{FF2B5EF4-FFF2-40B4-BE49-F238E27FC236}">
                <a16:creationId xmlns:a16="http://schemas.microsoft.com/office/drawing/2014/main" id="{EED09FFF-0A88-E84D-9E0B-667E3F121620}"/>
              </a:ext>
            </a:extLst>
          </p:cNvPr>
          <p:cNvSpPr/>
          <p:nvPr userDrawn="1"/>
        </p:nvSpPr>
        <p:spPr>
          <a:xfrm>
            <a:off x="-7968" y="424918"/>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A841AF94-759F-3A49-B4C4-B5D85B071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826" y="521598"/>
            <a:ext cx="315750" cy="408168"/>
          </a:xfrm>
          <a:prstGeom prst="rect">
            <a:avLst/>
          </a:prstGeom>
        </p:spPr>
      </p:pic>
      <p:sp>
        <p:nvSpPr>
          <p:cNvPr id="35" name="object 117">
            <a:extLst>
              <a:ext uri="{FF2B5EF4-FFF2-40B4-BE49-F238E27FC236}">
                <a16:creationId xmlns:a16="http://schemas.microsoft.com/office/drawing/2014/main" id="{1B0CEFF4-3D11-CA4C-BA9D-3B33661CAF04}"/>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18" name="Picture Placeholder 9">
            <a:extLst>
              <a:ext uri="{FF2B5EF4-FFF2-40B4-BE49-F238E27FC236}">
                <a16:creationId xmlns:a16="http://schemas.microsoft.com/office/drawing/2014/main" id="{F7A3E0E9-EBCE-064A-B031-7E6045D51F6F}"/>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p>
        </p:txBody>
      </p:sp>
      <p:sp>
        <p:nvSpPr>
          <p:cNvPr id="45" name="Holder 2">
            <a:extLst>
              <a:ext uri="{FF2B5EF4-FFF2-40B4-BE49-F238E27FC236}">
                <a16:creationId xmlns:a16="http://schemas.microsoft.com/office/drawing/2014/main" id="{1BC91DB5-4A76-474B-A3E4-4DE5EA6FECAD}"/>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a:p>
        </p:txBody>
      </p:sp>
      <p:sp>
        <p:nvSpPr>
          <p:cNvPr id="46" name="Picture Placeholder 13">
            <a:extLst>
              <a:ext uri="{FF2B5EF4-FFF2-40B4-BE49-F238E27FC236}">
                <a16:creationId xmlns:a16="http://schemas.microsoft.com/office/drawing/2014/main" id="{7363F217-D23E-C04D-BF6B-C8A2F949C39F}"/>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buNone/>
              <a:defRPr sz="1092"/>
            </a:lvl1pPr>
          </a:lstStyle>
          <a:p>
            <a:r>
              <a:rPr lang="en-US"/>
              <a:t>Icon</a:t>
            </a:r>
          </a:p>
        </p:txBody>
      </p:sp>
      <p:sp>
        <p:nvSpPr>
          <p:cNvPr id="47" name="Picture Placeholder 13">
            <a:extLst>
              <a:ext uri="{FF2B5EF4-FFF2-40B4-BE49-F238E27FC236}">
                <a16:creationId xmlns:a16="http://schemas.microsoft.com/office/drawing/2014/main" id="{E38C1C77-1FC6-6F4D-91E3-40BFF0BF1770}"/>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a:t>Icon</a:t>
            </a:r>
          </a:p>
        </p:txBody>
      </p:sp>
      <p:sp>
        <p:nvSpPr>
          <p:cNvPr id="48" name="Text Placeholder 16">
            <a:extLst>
              <a:ext uri="{FF2B5EF4-FFF2-40B4-BE49-F238E27FC236}">
                <a16:creationId xmlns:a16="http://schemas.microsoft.com/office/drawing/2014/main" id="{AB717C7D-D28D-BC4B-B86B-CEF10FBFE366}"/>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a:t>Sub-headline</a:t>
            </a:r>
          </a:p>
        </p:txBody>
      </p:sp>
      <p:sp>
        <p:nvSpPr>
          <p:cNvPr id="50" name="Text Placeholder 16">
            <a:extLst>
              <a:ext uri="{FF2B5EF4-FFF2-40B4-BE49-F238E27FC236}">
                <a16:creationId xmlns:a16="http://schemas.microsoft.com/office/drawing/2014/main" id="{172D49D8-FC8A-294F-9F14-E5A706E474AE}"/>
              </a:ext>
            </a:extLst>
          </p:cNvPr>
          <p:cNvSpPr>
            <a:spLocks noGrp="1"/>
          </p:cNvSpPr>
          <p:nvPr>
            <p:ph type="body" sz="quarter" idx="18"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a:t>Sub-headline</a:t>
            </a:r>
          </a:p>
        </p:txBody>
      </p:sp>
      <p:sp>
        <p:nvSpPr>
          <p:cNvPr id="20" name="Content Placeholder 2">
            <a:extLst>
              <a:ext uri="{FF2B5EF4-FFF2-40B4-BE49-F238E27FC236}">
                <a16:creationId xmlns:a16="http://schemas.microsoft.com/office/drawing/2014/main" id="{94F81477-A8B3-4942-8AAA-C481B9EC1811}"/>
              </a:ext>
            </a:extLst>
          </p:cNvPr>
          <p:cNvSpPr>
            <a:spLocks noGrp="1"/>
          </p:cNvSpPr>
          <p:nvPr>
            <p:ph sz="quarter" idx="17"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a:t>Bullet</a:t>
            </a:r>
          </a:p>
          <a:p>
            <a:pPr lvl="1"/>
            <a:r>
              <a:rPr lang="en-US"/>
              <a:t>Bullet</a:t>
            </a:r>
          </a:p>
          <a:p>
            <a:pPr lvl="2"/>
            <a:r>
              <a:rPr lang="en-US"/>
              <a:t>Bullet</a:t>
            </a:r>
          </a:p>
        </p:txBody>
      </p:sp>
      <p:sp>
        <p:nvSpPr>
          <p:cNvPr id="21" name="Content Placeholder 2">
            <a:extLst>
              <a:ext uri="{FF2B5EF4-FFF2-40B4-BE49-F238E27FC236}">
                <a16:creationId xmlns:a16="http://schemas.microsoft.com/office/drawing/2014/main" id="{8B84A589-7000-1E4B-8D3C-09C7C492CA9C}"/>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a:t>Bullet</a:t>
            </a:r>
          </a:p>
          <a:p>
            <a:pPr lvl="1"/>
            <a:r>
              <a:rPr lang="en-US"/>
              <a:t>Bullet</a:t>
            </a:r>
          </a:p>
          <a:p>
            <a:pPr lvl="2"/>
            <a:r>
              <a:rPr lang="en-US"/>
              <a:t>Bullet </a:t>
            </a:r>
          </a:p>
          <a:p>
            <a:pPr lvl="0"/>
            <a:endParaRPr lang="en-US"/>
          </a:p>
        </p:txBody>
      </p:sp>
    </p:spTree>
    <p:extLst>
      <p:ext uri="{BB962C8B-B14F-4D97-AF65-F5344CB8AC3E}">
        <p14:creationId xmlns:p14="http://schemas.microsoft.com/office/powerpoint/2010/main" val="2547925313"/>
      </p:ext>
    </p:extLst>
  </p:cSld>
  <p:clrMapOvr>
    <a:masterClrMapping/>
  </p:clrMapOvr>
  <p:extLst>
    <p:ext uri="{DCECCB84-F9BA-43D5-87BE-67443E8EF086}">
      <p15:sldGuideLst xmlns:p15="http://schemas.microsoft.com/office/powerpoint/2012/main">
        <p15:guide id="1" orient="horz" pos="4283">
          <p15:clr>
            <a:srgbClr val="FBAE40"/>
          </p15:clr>
        </p15:guide>
        <p15:guide id="2" pos="988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column text (green sideba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1F85E-4E26-BA41-BAC9-C5DAC8AD1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8" name="object 116">
            <a:extLst>
              <a:ext uri="{FF2B5EF4-FFF2-40B4-BE49-F238E27FC236}">
                <a16:creationId xmlns:a16="http://schemas.microsoft.com/office/drawing/2014/main" id="{E127063C-4E97-CB4B-BEDC-194FC4442BF0}"/>
              </a:ext>
            </a:extLst>
          </p:cNvPr>
          <p:cNvSpPr/>
          <p:nvPr userDrawn="1"/>
        </p:nvSpPr>
        <p:spPr>
          <a:xfrm>
            <a:off x="1" y="6707795"/>
            <a:ext cx="12191999" cy="14999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object 3">
            <a:extLst>
              <a:ext uri="{FF2B5EF4-FFF2-40B4-BE49-F238E27FC236}">
                <a16:creationId xmlns:a16="http://schemas.microsoft.com/office/drawing/2014/main" id="{5A20DA78-EECF-3141-9D36-4845FD41033D}"/>
              </a:ext>
            </a:extLst>
          </p:cNvPr>
          <p:cNvSpPr/>
          <p:nvPr userDrawn="1"/>
        </p:nvSpPr>
        <p:spPr>
          <a:xfrm>
            <a:off x="9157282" y="-367"/>
            <a:ext cx="307186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pic>
        <p:nvPicPr>
          <p:cNvPr id="9" name="Picture 8" descr="A close up of a logo&#10;&#10;Description automatically generated">
            <a:extLst>
              <a:ext uri="{FF2B5EF4-FFF2-40B4-BE49-F238E27FC236}">
                <a16:creationId xmlns:a16="http://schemas.microsoft.com/office/drawing/2014/main" id="{AC9AB12F-450A-4641-91B8-C1184C5CC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2" name="object 6">
            <a:extLst>
              <a:ext uri="{FF2B5EF4-FFF2-40B4-BE49-F238E27FC236}">
                <a16:creationId xmlns:a16="http://schemas.microsoft.com/office/drawing/2014/main" id="{EED09FFF-0A88-E84D-9E0B-667E3F121620}"/>
              </a:ext>
            </a:extLst>
          </p:cNvPr>
          <p:cNvSpPr/>
          <p:nvPr userDrawn="1"/>
        </p:nvSpPr>
        <p:spPr>
          <a:xfrm>
            <a:off x="-7968" y="424918"/>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A841AF94-759F-3A49-B4C4-B5D85B071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8826" y="521598"/>
            <a:ext cx="315750" cy="408168"/>
          </a:xfrm>
          <a:prstGeom prst="rect">
            <a:avLst/>
          </a:prstGeom>
        </p:spPr>
      </p:pic>
      <p:sp>
        <p:nvSpPr>
          <p:cNvPr id="35" name="object 117">
            <a:extLst>
              <a:ext uri="{FF2B5EF4-FFF2-40B4-BE49-F238E27FC236}">
                <a16:creationId xmlns:a16="http://schemas.microsoft.com/office/drawing/2014/main" id="{1B0CEFF4-3D11-CA4C-BA9D-3B33661CAF04}"/>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15" name="Picture Placeholder 9">
            <a:extLst>
              <a:ext uri="{FF2B5EF4-FFF2-40B4-BE49-F238E27FC236}">
                <a16:creationId xmlns:a16="http://schemas.microsoft.com/office/drawing/2014/main" id="{72351DC5-6605-B447-9C62-2846F84CDD1C}"/>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p>
        </p:txBody>
      </p:sp>
      <p:sp>
        <p:nvSpPr>
          <p:cNvPr id="23" name="Holder 2">
            <a:extLst>
              <a:ext uri="{FF2B5EF4-FFF2-40B4-BE49-F238E27FC236}">
                <a16:creationId xmlns:a16="http://schemas.microsoft.com/office/drawing/2014/main" id="{D0133995-1F7D-B54A-B105-49790524B48C}"/>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a:p>
        </p:txBody>
      </p:sp>
      <p:sp>
        <p:nvSpPr>
          <p:cNvPr id="24" name="Text Placeholder 16">
            <a:extLst>
              <a:ext uri="{FF2B5EF4-FFF2-40B4-BE49-F238E27FC236}">
                <a16:creationId xmlns:a16="http://schemas.microsoft.com/office/drawing/2014/main" id="{C171A799-F373-8547-9BAA-F448A44CA52A}"/>
              </a:ext>
            </a:extLst>
          </p:cNvPr>
          <p:cNvSpPr>
            <a:spLocks noGrp="1"/>
          </p:cNvSpPr>
          <p:nvPr>
            <p:ph type="body" sz="quarter" idx="13" hasCustomPrompt="1"/>
          </p:nvPr>
        </p:nvSpPr>
        <p:spPr>
          <a:xfrm>
            <a:off x="887181" y="1395859"/>
            <a:ext cx="7311445" cy="820098"/>
          </a:xfrm>
          <a:prstGeom prst="rect">
            <a:avLst/>
          </a:prstGeom>
        </p:spPr>
        <p:txBody>
          <a:bodyPr anchor="b" anchorCtr="0">
            <a:normAutofit/>
          </a:bodyPr>
          <a:lstStyle>
            <a:lvl1pPr marL="0" indent="0">
              <a:buNone/>
              <a:defRPr sz="2426" b="1" i="1">
                <a:solidFill>
                  <a:schemeClr val="tx1"/>
                </a:solidFill>
                <a:latin typeface="Helvetica" pitchFamily="2" charset="0"/>
                <a:cs typeface="Arial Narrow" panose="020B0604020202020204" pitchFamily="34" charset="0"/>
              </a:defRPr>
            </a:lvl1pPr>
          </a:lstStyle>
          <a:p>
            <a:pPr lvl="0"/>
            <a:r>
              <a:rPr lang="en-US"/>
              <a:t>Sub-headline</a:t>
            </a:r>
          </a:p>
        </p:txBody>
      </p:sp>
      <p:sp>
        <p:nvSpPr>
          <p:cNvPr id="14" name="Content Placeholder 2">
            <a:extLst>
              <a:ext uri="{FF2B5EF4-FFF2-40B4-BE49-F238E27FC236}">
                <a16:creationId xmlns:a16="http://schemas.microsoft.com/office/drawing/2014/main" id="{B2FCB693-91C9-3347-9BA5-2C74745A0018}"/>
              </a:ext>
            </a:extLst>
          </p:cNvPr>
          <p:cNvSpPr>
            <a:spLocks noGrp="1"/>
          </p:cNvSpPr>
          <p:nvPr>
            <p:ph sz="quarter" idx="19" hasCustomPrompt="1"/>
          </p:nvPr>
        </p:nvSpPr>
        <p:spPr>
          <a:xfrm>
            <a:off x="881636" y="2472793"/>
            <a:ext cx="7319336" cy="3543841"/>
          </a:xfrm>
          <a:prstGeom prst="rect">
            <a:avLst/>
          </a:prstGeom>
        </p:spPr>
        <p:txBody>
          <a:bodyPr>
            <a:normAutofit/>
          </a:bodyPr>
          <a:lstStyle>
            <a:lvl1pPr marL="285868" indent="-285868">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554480" indent="-277246">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spcAft>
                <a:spcPts val="728"/>
              </a:spcAft>
              <a:buClr>
                <a:srgbClr val="8CC546"/>
              </a:buClr>
              <a:buFont typeface="Courier New" panose="02070309020205020404" pitchFamily="49" charset="0"/>
              <a:buChar char="o"/>
              <a:defRPr sz="1940">
                <a:solidFill>
                  <a:srgbClr val="4E453F"/>
                </a:solidFill>
                <a:latin typeface="Helvetica" pitchFamily="2" charset="0"/>
              </a:defRPr>
            </a:lvl3pPr>
          </a:lstStyle>
          <a:p>
            <a:pPr lvl="0"/>
            <a:r>
              <a:rPr lang="en-US"/>
              <a:t>Bullet</a:t>
            </a:r>
          </a:p>
          <a:p>
            <a:pPr lvl="1"/>
            <a:r>
              <a:rPr lang="en-US"/>
              <a:t>Bullet</a:t>
            </a:r>
          </a:p>
          <a:p>
            <a:pPr lvl="2"/>
            <a:r>
              <a:rPr lang="en-US"/>
              <a:t>Bullet</a:t>
            </a:r>
          </a:p>
        </p:txBody>
      </p:sp>
    </p:spTree>
    <p:extLst>
      <p:ext uri="{BB962C8B-B14F-4D97-AF65-F5344CB8AC3E}">
        <p14:creationId xmlns:p14="http://schemas.microsoft.com/office/powerpoint/2010/main" val="4059716270"/>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image + half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EFA7E7-ACF4-B04F-8218-8FD25DDAD41A}"/>
              </a:ext>
            </a:extLst>
          </p:cNvPr>
          <p:cNvSpPr>
            <a:spLocks noGrp="1"/>
          </p:cNvSpPr>
          <p:nvPr>
            <p:ph type="pic" sz="quarter" idx="12"/>
          </p:nvPr>
        </p:nvSpPr>
        <p:spPr>
          <a:xfrm>
            <a:off x="0" y="1"/>
            <a:ext cx="5819237" cy="6743535"/>
          </a:xfrm>
          <a:prstGeom prst="rect">
            <a:avLst/>
          </a:prstGeom>
        </p:spPr>
        <p:txBody>
          <a:bodyPr>
            <a:normAutofit/>
          </a:bodyPr>
          <a:lstStyle>
            <a:lvl1pPr marL="0" indent="0">
              <a:buNone/>
              <a:defRPr sz="1092"/>
            </a:lvl1pPr>
          </a:lstStyle>
          <a:p>
            <a:r>
              <a:rPr lang="en-US"/>
              <a:t>Click icon to add picture</a:t>
            </a:r>
          </a:p>
        </p:txBody>
      </p:sp>
      <p:sp>
        <p:nvSpPr>
          <p:cNvPr id="8" name="object 9">
            <a:extLst>
              <a:ext uri="{FF2B5EF4-FFF2-40B4-BE49-F238E27FC236}">
                <a16:creationId xmlns:a16="http://schemas.microsoft.com/office/drawing/2014/main" id="{72B63D47-6AD0-3A45-BCDE-F6729EB5B622}"/>
              </a:ext>
            </a:extLst>
          </p:cNvPr>
          <p:cNvSpPr/>
          <p:nvPr userDrawn="1"/>
        </p:nvSpPr>
        <p:spPr>
          <a:xfrm>
            <a:off x="1" y="6743536"/>
            <a:ext cx="12192000" cy="114464"/>
          </a:xfrm>
          <a:prstGeom prst="rect">
            <a:avLst/>
          </a:prstGeom>
          <a:blipFill>
            <a:blip r:embed="rId2"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DD68932F-080E-3D4E-B452-27800FEF4F94}"/>
              </a:ext>
            </a:extLst>
          </p:cNvPr>
          <p:cNvSpPr/>
          <p:nvPr userDrawn="1"/>
        </p:nvSpPr>
        <p:spPr>
          <a:xfrm>
            <a:off x="5818757" y="1050455"/>
            <a:ext cx="508280" cy="415870"/>
          </a:xfrm>
          <a:custGeom>
            <a:avLst/>
            <a:gdLst/>
            <a:ahLst/>
            <a:cxnLst/>
            <a:rect l="l" t="t" r="r" b="b"/>
            <a:pathLst>
              <a:path w="485139" h="417194">
                <a:moveTo>
                  <a:pt x="484657" y="416979"/>
                </a:moveTo>
                <a:lnTo>
                  <a:pt x="0" y="416979"/>
                </a:lnTo>
                <a:lnTo>
                  <a:pt x="0" y="0"/>
                </a:lnTo>
                <a:lnTo>
                  <a:pt x="484657" y="0"/>
                </a:lnTo>
                <a:lnTo>
                  <a:pt x="484657" y="416979"/>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object 13">
            <a:extLst>
              <a:ext uri="{FF2B5EF4-FFF2-40B4-BE49-F238E27FC236}">
                <a16:creationId xmlns:a16="http://schemas.microsoft.com/office/drawing/2014/main" id="{570A1AD3-631A-E24A-9AA8-5B713B7F63E2}"/>
              </a:ext>
            </a:extLst>
          </p:cNvPr>
          <p:cNvSpPr/>
          <p:nvPr userDrawn="1"/>
        </p:nvSpPr>
        <p:spPr>
          <a:xfrm>
            <a:off x="5985152" y="1113686"/>
            <a:ext cx="221699" cy="289413"/>
          </a:xfrm>
          <a:prstGeom prst="rect">
            <a:avLst/>
          </a:prstGeom>
          <a:blipFill>
            <a:blip r:embed="rId3"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Text Placeholder 17">
            <a:extLst>
              <a:ext uri="{FF2B5EF4-FFF2-40B4-BE49-F238E27FC236}">
                <a16:creationId xmlns:a16="http://schemas.microsoft.com/office/drawing/2014/main" id="{145A4EE7-A956-2546-846D-8CB54EBFCC06}"/>
              </a:ext>
            </a:extLst>
          </p:cNvPr>
          <p:cNvSpPr>
            <a:spLocks noGrp="1"/>
          </p:cNvSpPr>
          <p:nvPr>
            <p:ph type="body" sz="quarter" idx="10" hasCustomPrompt="1"/>
          </p:nvPr>
        </p:nvSpPr>
        <p:spPr>
          <a:xfrm>
            <a:off x="6509691" y="702743"/>
            <a:ext cx="4851289" cy="831739"/>
          </a:xfrm>
          <a:prstGeom prst="rect">
            <a:avLst/>
          </a:prstGeom>
        </p:spPr>
        <p:txBody>
          <a:bodyPr anchor="b" anchorCtr="0">
            <a:normAutofit/>
          </a:bodyPr>
          <a:lstStyle>
            <a:lvl1pPr marL="0" indent="0">
              <a:buNone/>
              <a:defRPr sz="2426" b="1" i="1">
                <a:solidFill>
                  <a:schemeClr val="tx2"/>
                </a:solidFill>
                <a:latin typeface="Helvetica" pitchFamily="2" charset="0"/>
                <a:cs typeface="Arial Narrow" panose="020B0604020202020204" pitchFamily="34" charset="0"/>
              </a:defRPr>
            </a:lvl1pPr>
          </a:lstStyle>
          <a:p>
            <a:pPr lvl="0"/>
            <a:r>
              <a:rPr lang="en-US"/>
              <a:t>Click here to insert headline</a:t>
            </a:r>
          </a:p>
        </p:txBody>
      </p:sp>
      <p:sp>
        <p:nvSpPr>
          <p:cNvPr id="10" name="object 117">
            <a:extLst>
              <a:ext uri="{FF2B5EF4-FFF2-40B4-BE49-F238E27FC236}">
                <a16:creationId xmlns:a16="http://schemas.microsoft.com/office/drawing/2014/main" id="{7FCEB2D3-B96D-5940-9FBC-810093CAED53}"/>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a:ln>
                  <a:noFill/>
                </a:ln>
                <a:solidFill>
                  <a:srgbClr val="FFFFFF"/>
                </a:solidFill>
                <a:effectLst/>
                <a:uLnTx/>
                <a:uFillTx/>
                <a:latin typeface="Arial"/>
                <a:ea typeface="+mn-ea"/>
                <a:cs typeface="Arial"/>
              </a:rPr>
              <a:t> </a:t>
            </a:r>
          </a:p>
        </p:txBody>
      </p:sp>
      <p:sp>
        <p:nvSpPr>
          <p:cNvPr id="9" name="Holder 4">
            <a:extLst>
              <a:ext uri="{FF2B5EF4-FFF2-40B4-BE49-F238E27FC236}">
                <a16:creationId xmlns:a16="http://schemas.microsoft.com/office/drawing/2014/main" id="{11FC9F00-DC7A-9E47-93A5-12A6355BF3B9}"/>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Arial"/>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15" name="object 117">
            <a:extLst>
              <a:ext uri="{FF2B5EF4-FFF2-40B4-BE49-F238E27FC236}">
                <a16:creationId xmlns:a16="http://schemas.microsoft.com/office/drawing/2014/main" id="{9A7FA7A3-F3D9-0041-812F-CF0EE457ACDB}"/>
              </a:ext>
            </a:extLst>
          </p:cNvPr>
          <p:cNvSpPr txBox="1">
            <a:spLocks/>
          </p:cNvSpPr>
          <p:nvPr userDrawn="1"/>
        </p:nvSpPr>
        <p:spPr>
          <a:xfrm>
            <a:off x="458705" y="6478714"/>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a:ln>
                  <a:noFill/>
                </a:ln>
                <a:solidFill>
                  <a:srgbClr val="FFFFFF"/>
                </a:solidFill>
                <a:effectLst/>
                <a:uLnTx/>
                <a:uFillTx/>
                <a:latin typeface="Arial"/>
                <a:ea typeface="+mn-ea"/>
                <a:cs typeface="Arial"/>
              </a:rPr>
              <a:t> </a:t>
            </a:r>
          </a:p>
        </p:txBody>
      </p:sp>
      <p:sp>
        <p:nvSpPr>
          <p:cNvPr id="19" name="object 117">
            <a:extLst>
              <a:ext uri="{FF2B5EF4-FFF2-40B4-BE49-F238E27FC236}">
                <a16:creationId xmlns:a16="http://schemas.microsoft.com/office/drawing/2014/main" id="{8CD29939-7064-4240-B867-E9DE6154017E}"/>
              </a:ext>
            </a:extLst>
          </p:cNvPr>
          <p:cNvSpPr txBox="1">
            <a:spLocks/>
          </p:cNvSpPr>
          <p:nvPr userDrawn="1"/>
        </p:nvSpPr>
        <p:spPr>
          <a:xfrm>
            <a:off x="10120463"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r"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14" name="Content Placeholder 2">
            <a:extLst>
              <a:ext uri="{FF2B5EF4-FFF2-40B4-BE49-F238E27FC236}">
                <a16:creationId xmlns:a16="http://schemas.microsoft.com/office/drawing/2014/main" id="{5FB8169C-1404-244A-BBB7-D91B0B28275F}"/>
              </a:ext>
            </a:extLst>
          </p:cNvPr>
          <p:cNvSpPr>
            <a:spLocks noGrp="1"/>
          </p:cNvSpPr>
          <p:nvPr>
            <p:ph sz="quarter" idx="17" hasCustomPrompt="1"/>
          </p:nvPr>
        </p:nvSpPr>
        <p:spPr>
          <a:xfrm>
            <a:off x="6509691" y="1807872"/>
            <a:ext cx="4851289"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2911">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426">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a:t>Bullet	</a:t>
            </a:r>
          </a:p>
          <a:p>
            <a:pPr lvl="1"/>
            <a:r>
              <a:rPr lang="en-US"/>
              <a:t>Bullet</a:t>
            </a:r>
          </a:p>
          <a:p>
            <a:pPr lvl="2"/>
            <a:r>
              <a:rPr lang="en-US"/>
              <a:t>Bullet</a:t>
            </a:r>
          </a:p>
          <a:p>
            <a:pPr lvl="1"/>
            <a:endParaRPr lang="en-US"/>
          </a:p>
          <a:p>
            <a:pPr lvl="2"/>
            <a:endParaRPr lang="en-US"/>
          </a:p>
          <a:p>
            <a:pPr lvl="1"/>
            <a:endParaRPr lang="en-US"/>
          </a:p>
        </p:txBody>
      </p:sp>
    </p:spTree>
    <p:extLst>
      <p:ext uri="{BB962C8B-B14F-4D97-AF65-F5344CB8AC3E}">
        <p14:creationId xmlns:p14="http://schemas.microsoft.com/office/powerpoint/2010/main" val="2726265900"/>
      </p:ext>
    </p:extLst>
  </p:cSld>
  <p:clrMapOvr>
    <a:masterClrMapping/>
  </p:clrMapOvr>
  <p:extLst>
    <p:ext uri="{DCECCB84-F9BA-43D5-87BE-67443E8EF086}">
      <p15:sldGuideLst xmlns:p15="http://schemas.microsoft.com/office/powerpoint/2012/main">
        <p15:guide id="1" orient="horz" pos="6346">
          <p15:clr>
            <a:srgbClr val="FBAE40"/>
          </p15:clr>
        </p15:guide>
        <p15:guide id="2" pos="604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8" name="object 9">
            <a:extLst>
              <a:ext uri="{FF2B5EF4-FFF2-40B4-BE49-F238E27FC236}">
                <a16:creationId xmlns:a16="http://schemas.microsoft.com/office/drawing/2014/main" id="{72B63D47-6AD0-3A45-BCDE-F6729EB5B622}"/>
              </a:ext>
            </a:extLst>
          </p:cNvPr>
          <p:cNvSpPr/>
          <p:nvPr userDrawn="1"/>
        </p:nvSpPr>
        <p:spPr>
          <a:xfrm>
            <a:off x="1" y="6743536"/>
            <a:ext cx="12192000" cy="114464"/>
          </a:xfrm>
          <a:prstGeom prst="rect">
            <a:avLst/>
          </a:prstGeom>
          <a:blipFill>
            <a:blip r:embed="rId2"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DD68932F-080E-3D4E-B452-27800FEF4F94}"/>
              </a:ext>
            </a:extLst>
          </p:cNvPr>
          <p:cNvSpPr/>
          <p:nvPr userDrawn="1"/>
        </p:nvSpPr>
        <p:spPr>
          <a:xfrm>
            <a:off x="-3369" y="1050455"/>
            <a:ext cx="508280" cy="415870"/>
          </a:xfrm>
          <a:custGeom>
            <a:avLst/>
            <a:gdLst/>
            <a:ahLst/>
            <a:cxnLst/>
            <a:rect l="l" t="t" r="r" b="b"/>
            <a:pathLst>
              <a:path w="485139" h="417194">
                <a:moveTo>
                  <a:pt x="484657" y="416979"/>
                </a:moveTo>
                <a:lnTo>
                  <a:pt x="0" y="416979"/>
                </a:lnTo>
                <a:lnTo>
                  <a:pt x="0" y="0"/>
                </a:lnTo>
                <a:lnTo>
                  <a:pt x="484657" y="0"/>
                </a:lnTo>
                <a:lnTo>
                  <a:pt x="484657" y="416979"/>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object 13">
            <a:extLst>
              <a:ext uri="{FF2B5EF4-FFF2-40B4-BE49-F238E27FC236}">
                <a16:creationId xmlns:a16="http://schemas.microsoft.com/office/drawing/2014/main" id="{570A1AD3-631A-E24A-9AA8-5B713B7F63E2}"/>
              </a:ext>
            </a:extLst>
          </p:cNvPr>
          <p:cNvSpPr/>
          <p:nvPr userDrawn="1"/>
        </p:nvSpPr>
        <p:spPr>
          <a:xfrm>
            <a:off x="163027" y="1113686"/>
            <a:ext cx="221699" cy="289413"/>
          </a:xfrm>
          <a:prstGeom prst="rect">
            <a:avLst/>
          </a:prstGeom>
          <a:blipFill>
            <a:blip r:embed="rId3"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0" name="object 117">
            <a:extLst>
              <a:ext uri="{FF2B5EF4-FFF2-40B4-BE49-F238E27FC236}">
                <a16:creationId xmlns:a16="http://schemas.microsoft.com/office/drawing/2014/main" id="{7FCEB2D3-B96D-5940-9FBC-810093CAED53}"/>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a:ln>
                  <a:noFill/>
                </a:ln>
                <a:solidFill>
                  <a:srgbClr val="FFFFFF"/>
                </a:solidFill>
                <a:effectLst/>
                <a:uLnTx/>
                <a:uFillTx/>
                <a:latin typeface="Arial"/>
                <a:ea typeface="+mn-ea"/>
                <a:cs typeface="Arial"/>
              </a:rPr>
              <a:t> </a:t>
            </a:r>
          </a:p>
        </p:txBody>
      </p:sp>
      <p:sp>
        <p:nvSpPr>
          <p:cNvPr id="9" name="Holder 4">
            <a:extLst>
              <a:ext uri="{FF2B5EF4-FFF2-40B4-BE49-F238E27FC236}">
                <a16:creationId xmlns:a16="http://schemas.microsoft.com/office/drawing/2014/main" id="{11FC9F00-DC7A-9E47-93A5-12A6355BF3B9}"/>
              </a:ext>
            </a:extLst>
          </p:cNvPr>
          <p:cNvSpPr>
            <a:spLocks noGrp="1"/>
          </p:cNvSpPr>
          <p:nvPr>
            <p:ph type="sldNum" sz="quarter" idx="7"/>
          </p:nvPr>
        </p:nvSpPr>
        <p:spPr>
          <a:xfrm>
            <a:off x="130828" y="6478712"/>
            <a:ext cx="235462" cy="154017"/>
          </a:xfrm>
          <a:prstGeom prst="rect">
            <a:avLst/>
          </a:prstGeom>
        </p:spPr>
        <p:txBody>
          <a:bodyPr lIns="0" tIns="0" rIns="0" bIns="0"/>
          <a:lstStyle>
            <a:lvl1pPr>
              <a:defRPr sz="1001" b="0" i="0">
                <a:solidFill>
                  <a:srgbClr val="999999"/>
                </a:solidFill>
                <a:latin typeface="Arial"/>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15" name="object 117">
            <a:extLst>
              <a:ext uri="{FF2B5EF4-FFF2-40B4-BE49-F238E27FC236}">
                <a16:creationId xmlns:a16="http://schemas.microsoft.com/office/drawing/2014/main" id="{9A7FA7A3-F3D9-0041-812F-CF0EE457ACDB}"/>
              </a:ext>
            </a:extLst>
          </p:cNvPr>
          <p:cNvSpPr txBox="1">
            <a:spLocks/>
          </p:cNvSpPr>
          <p:nvPr userDrawn="1"/>
        </p:nvSpPr>
        <p:spPr>
          <a:xfrm>
            <a:off x="458705" y="6478714"/>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Arial"/>
                <a:ea typeface="+mn-ea"/>
                <a:cs typeface="Arial"/>
              </a:rPr>
              <a:t>|  ©2020 Copyright NEEA.</a:t>
            </a:r>
            <a:r>
              <a:rPr kumimoji="0" lang="en-US" sz="849" b="0" i="0" u="none" strike="noStrike" kern="1200" cap="none" spc="-3" normalizeH="0" baseline="0" noProof="0">
                <a:ln>
                  <a:noFill/>
                </a:ln>
                <a:solidFill>
                  <a:srgbClr val="FFFFFF"/>
                </a:solidFill>
                <a:effectLst/>
                <a:uLnTx/>
                <a:uFillTx/>
                <a:latin typeface="Arial"/>
                <a:ea typeface="+mn-ea"/>
                <a:cs typeface="Arial"/>
              </a:rPr>
              <a:t> </a:t>
            </a:r>
          </a:p>
        </p:txBody>
      </p:sp>
      <p:sp>
        <p:nvSpPr>
          <p:cNvPr id="6" name="Content Placeholder 5">
            <a:extLst>
              <a:ext uri="{FF2B5EF4-FFF2-40B4-BE49-F238E27FC236}">
                <a16:creationId xmlns:a16="http://schemas.microsoft.com/office/drawing/2014/main" id="{288AB99F-9398-8441-8935-1782B750B61B}"/>
              </a:ext>
            </a:extLst>
          </p:cNvPr>
          <p:cNvSpPr>
            <a:spLocks noGrp="1"/>
          </p:cNvSpPr>
          <p:nvPr>
            <p:ph sz="quarter" idx="20"/>
          </p:nvPr>
        </p:nvSpPr>
        <p:spPr>
          <a:xfrm>
            <a:off x="6373244" y="0"/>
            <a:ext cx="5818755" cy="6743536"/>
          </a:xfrm>
          <a:prstGeom prst="rect">
            <a:avLst/>
          </a:prstGeom>
        </p:spPr>
        <p:txBody>
          <a:bodyPr>
            <a:normAutofit/>
          </a:bodyPr>
          <a:lstStyle>
            <a:lvl1pPr marL="0" indent="0">
              <a:buNone/>
              <a:defRPr sz="1334">
                <a:latin typeface="Helvetica" pitchFamily="2" charset="0"/>
              </a:defRPr>
            </a:lvl1pPr>
          </a:lstStyle>
          <a:p>
            <a:pPr lvl="0"/>
            <a:r>
              <a:rPr lang="en-US"/>
              <a:t>Click to edit Master text styles</a:t>
            </a:r>
          </a:p>
        </p:txBody>
      </p:sp>
      <p:sp>
        <p:nvSpPr>
          <p:cNvPr id="17" name="object 117">
            <a:extLst>
              <a:ext uri="{FF2B5EF4-FFF2-40B4-BE49-F238E27FC236}">
                <a16:creationId xmlns:a16="http://schemas.microsoft.com/office/drawing/2014/main" id="{89745440-2BE0-7E43-A1DE-D4A4FAEF2F8B}"/>
              </a:ext>
            </a:extLst>
          </p:cNvPr>
          <p:cNvSpPr txBox="1">
            <a:spLocks/>
          </p:cNvSpPr>
          <p:nvPr userDrawn="1"/>
        </p:nvSpPr>
        <p:spPr>
          <a:xfrm>
            <a:off x="384725" y="649815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20" name="Text Placeholder 17">
            <a:extLst>
              <a:ext uri="{FF2B5EF4-FFF2-40B4-BE49-F238E27FC236}">
                <a16:creationId xmlns:a16="http://schemas.microsoft.com/office/drawing/2014/main" id="{173F15F6-83FF-B543-8217-63BB9F18813C}"/>
              </a:ext>
            </a:extLst>
          </p:cNvPr>
          <p:cNvSpPr>
            <a:spLocks noGrp="1"/>
          </p:cNvSpPr>
          <p:nvPr>
            <p:ph type="body" sz="quarter" idx="10" hasCustomPrompt="1"/>
          </p:nvPr>
        </p:nvSpPr>
        <p:spPr>
          <a:xfrm>
            <a:off x="690223" y="702743"/>
            <a:ext cx="4851289" cy="831739"/>
          </a:xfrm>
          <a:prstGeom prst="rect">
            <a:avLst/>
          </a:prstGeom>
        </p:spPr>
        <p:txBody>
          <a:bodyPr anchor="b" anchorCtr="0">
            <a:normAutofit/>
          </a:bodyPr>
          <a:lstStyle>
            <a:lvl1pPr marL="0" indent="0">
              <a:buNone/>
              <a:defRPr sz="2426" b="1" i="1">
                <a:solidFill>
                  <a:schemeClr val="tx2"/>
                </a:solidFill>
                <a:latin typeface="Helvetica" pitchFamily="2" charset="0"/>
                <a:cs typeface="Arial Narrow" panose="020B0604020202020204" pitchFamily="34" charset="0"/>
              </a:defRPr>
            </a:lvl1pPr>
          </a:lstStyle>
          <a:p>
            <a:pPr lvl="0"/>
            <a:r>
              <a:rPr lang="en-US"/>
              <a:t>Click here to insert headline</a:t>
            </a:r>
          </a:p>
        </p:txBody>
      </p:sp>
      <p:sp>
        <p:nvSpPr>
          <p:cNvPr id="14" name="Content Placeholder 2">
            <a:extLst>
              <a:ext uri="{FF2B5EF4-FFF2-40B4-BE49-F238E27FC236}">
                <a16:creationId xmlns:a16="http://schemas.microsoft.com/office/drawing/2014/main" id="{0725D63F-8604-034C-9B90-C27AD55E395D}"/>
              </a:ext>
            </a:extLst>
          </p:cNvPr>
          <p:cNvSpPr>
            <a:spLocks noGrp="1"/>
          </p:cNvSpPr>
          <p:nvPr>
            <p:ph sz="quarter" idx="17" hasCustomPrompt="1"/>
          </p:nvPr>
        </p:nvSpPr>
        <p:spPr>
          <a:xfrm>
            <a:off x="690223" y="1832905"/>
            <a:ext cx="4851289"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2911">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426">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a:t>Bullet	</a:t>
            </a:r>
          </a:p>
          <a:p>
            <a:pPr lvl="1"/>
            <a:r>
              <a:rPr lang="en-US"/>
              <a:t>Bullet</a:t>
            </a:r>
          </a:p>
          <a:p>
            <a:pPr lvl="2"/>
            <a:r>
              <a:rPr lang="en-US"/>
              <a:t>Bullet</a:t>
            </a:r>
          </a:p>
          <a:p>
            <a:pPr lvl="1"/>
            <a:endParaRPr lang="en-US"/>
          </a:p>
          <a:p>
            <a:pPr lvl="2"/>
            <a:endParaRPr lang="en-US"/>
          </a:p>
          <a:p>
            <a:pPr lvl="1"/>
            <a:endParaRPr lang="en-US"/>
          </a:p>
        </p:txBody>
      </p:sp>
    </p:spTree>
    <p:extLst>
      <p:ext uri="{BB962C8B-B14F-4D97-AF65-F5344CB8AC3E}">
        <p14:creationId xmlns:p14="http://schemas.microsoft.com/office/powerpoint/2010/main" val="1703471976"/>
      </p:ext>
    </p:extLst>
  </p:cSld>
  <p:clrMapOvr>
    <a:masterClrMapping/>
  </p:clrMapOvr>
  <p:extLst>
    <p:ext uri="{DCECCB84-F9BA-43D5-87BE-67443E8EF086}">
      <p15:sldGuideLst xmlns:p15="http://schemas.microsoft.com/office/powerpoint/2012/main">
        <p15:guide id="1" orient="horz" pos="6346">
          <p15:clr>
            <a:srgbClr val="FBAE40"/>
          </p15:clr>
        </p15:guide>
        <p15:guide id="2" pos="60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erstitial slide w/photo (blu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9644C0B-BA59-EE42-A338-051EABC0A0CD}"/>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130828" y="6484470"/>
            <a:ext cx="235462"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p>
        </p:txBody>
      </p:sp>
      <p:sp>
        <p:nvSpPr>
          <p:cNvPr id="8" name="object 117">
            <a:extLst>
              <a:ext uri="{FF2B5EF4-FFF2-40B4-BE49-F238E27FC236}">
                <a16:creationId xmlns:a16="http://schemas.microsoft.com/office/drawing/2014/main" id="{70706AD6-C6B1-A748-9E35-F72A1B54FF48}"/>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FFFFFF"/>
                </a:solidFill>
                <a:effectLst/>
                <a:uLnTx/>
                <a:uFillTx/>
                <a:latin typeface="Helvetica" pitchFamily="2" charset="0"/>
                <a:ea typeface="+mn-ea"/>
                <a:cs typeface="Arial"/>
              </a:rPr>
              <a:t> </a:t>
            </a:r>
          </a:p>
        </p:txBody>
      </p:sp>
      <p:sp>
        <p:nvSpPr>
          <p:cNvPr id="9" name="object 5">
            <a:extLst>
              <a:ext uri="{FF2B5EF4-FFF2-40B4-BE49-F238E27FC236}">
                <a16:creationId xmlns:a16="http://schemas.microsoft.com/office/drawing/2014/main" id="{2F8BDFD8-5F19-604F-A3E6-ED9F4E93BA2B}"/>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6">
            <a:extLst>
              <a:ext uri="{FF2B5EF4-FFF2-40B4-BE49-F238E27FC236}">
                <a16:creationId xmlns:a16="http://schemas.microsoft.com/office/drawing/2014/main" id="{B273B1EE-C075-2640-A170-6857D1BCC2CE}"/>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3" name="Text Placeholder 9">
            <a:extLst>
              <a:ext uri="{FF2B5EF4-FFF2-40B4-BE49-F238E27FC236}">
                <a16:creationId xmlns:a16="http://schemas.microsoft.com/office/drawing/2014/main" id="{C0B10FDB-65F1-454C-9096-026AB7A2E15E}"/>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a:t>Click to add headline or quotation</a:t>
            </a:r>
          </a:p>
        </p:txBody>
      </p:sp>
    </p:spTree>
    <p:extLst>
      <p:ext uri="{BB962C8B-B14F-4D97-AF65-F5344CB8AC3E}">
        <p14:creationId xmlns:p14="http://schemas.microsoft.com/office/powerpoint/2010/main" val="243030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stitial slide w/photo (green)">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9644C0B-BA59-EE42-A338-051EABC0A0CD}"/>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8CC54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215805" y="10693372"/>
            <a:ext cx="388398"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p>
        </p:txBody>
      </p:sp>
      <p:sp>
        <p:nvSpPr>
          <p:cNvPr id="9" name="object 117">
            <a:extLst>
              <a:ext uri="{FF2B5EF4-FFF2-40B4-BE49-F238E27FC236}">
                <a16:creationId xmlns:a16="http://schemas.microsoft.com/office/drawing/2014/main" id="{3B1D368C-A5B1-724A-AE5F-81C450493AC1}"/>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FFFFFF"/>
                </a:solidFill>
                <a:effectLst/>
                <a:uLnTx/>
                <a:uFillTx/>
                <a:latin typeface="Helvetica" pitchFamily="2" charset="0"/>
                <a:ea typeface="+mn-ea"/>
                <a:cs typeface="Arial"/>
              </a:rPr>
              <a:t> </a:t>
            </a:r>
          </a:p>
        </p:txBody>
      </p:sp>
      <p:sp>
        <p:nvSpPr>
          <p:cNvPr id="11" name="Slide Number Placeholder 2">
            <a:extLst>
              <a:ext uri="{FF2B5EF4-FFF2-40B4-BE49-F238E27FC236}">
                <a16:creationId xmlns:a16="http://schemas.microsoft.com/office/drawing/2014/main" id="{A20CCE37-36BE-6A45-BAA0-D001F320AB1C}"/>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a:ln>
                <a:noFill/>
              </a:ln>
              <a:solidFill>
                <a:srgbClr val="FFFFFF"/>
              </a:solidFill>
              <a:effectLst/>
              <a:uLnTx/>
              <a:uFillTx/>
              <a:latin typeface="Helvetica" pitchFamily="2" charset="0"/>
              <a:ea typeface="+mn-ea"/>
              <a:cs typeface="Arial"/>
            </a:endParaRPr>
          </a:p>
        </p:txBody>
      </p:sp>
      <p:sp>
        <p:nvSpPr>
          <p:cNvPr id="14" name="object 5">
            <a:extLst>
              <a:ext uri="{FF2B5EF4-FFF2-40B4-BE49-F238E27FC236}">
                <a16:creationId xmlns:a16="http://schemas.microsoft.com/office/drawing/2014/main" id="{F20A861E-3E72-0C4B-AF10-1306D9662506}"/>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5" name="object 6">
            <a:extLst>
              <a:ext uri="{FF2B5EF4-FFF2-40B4-BE49-F238E27FC236}">
                <a16:creationId xmlns:a16="http://schemas.microsoft.com/office/drawing/2014/main" id="{D2862DC7-6A47-644E-A6ED-2D1D15471509}"/>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Text Placeholder 9">
            <a:extLst>
              <a:ext uri="{FF2B5EF4-FFF2-40B4-BE49-F238E27FC236}">
                <a16:creationId xmlns:a16="http://schemas.microsoft.com/office/drawing/2014/main" id="{22AC06D4-9B05-2045-A97A-E17F8A1E9695}"/>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a:t>Click to add headline or quotation</a:t>
            </a:r>
          </a:p>
        </p:txBody>
      </p:sp>
    </p:spTree>
    <p:extLst>
      <p:ext uri="{BB962C8B-B14F-4D97-AF65-F5344CB8AC3E}">
        <p14:creationId xmlns:p14="http://schemas.microsoft.com/office/powerpoint/2010/main" val="3435377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stitial slide w/photo (orange)">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1CEE340-3CA0-D544-9D71-50B96DA30FFE}"/>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F17026"/>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67ACF4-3E98-D54B-B9C1-06BEF52CA155}"/>
              </a:ext>
            </a:extLst>
          </p:cNvPr>
          <p:cNvSpPr>
            <a:spLocks noGrp="1"/>
          </p:cNvSpPr>
          <p:nvPr>
            <p:ph type="sldNum" sz="quarter" idx="10"/>
          </p:nvPr>
        </p:nvSpPr>
        <p:spPr>
          <a:xfrm>
            <a:off x="215805" y="10693372"/>
            <a:ext cx="388398"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6" name="object 5">
            <a:extLst>
              <a:ext uri="{FF2B5EF4-FFF2-40B4-BE49-F238E27FC236}">
                <a16:creationId xmlns:a16="http://schemas.microsoft.com/office/drawing/2014/main" id="{BB2666D5-3D06-8745-9489-A78F2B3CE6CA}"/>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6">
            <a:extLst>
              <a:ext uri="{FF2B5EF4-FFF2-40B4-BE49-F238E27FC236}">
                <a16:creationId xmlns:a16="http://schemas.microsoft.com/office/drawing/2014/main" id="{5C3D1138-93A4-8545-8F22-C360A8BDC3B5}"/>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p>
        </p:txBody>
      </p:sp>
      <p:sp>
        <p:nvSpPr>
          <p:cNvPr id="11" name="object 117">
            <a:extLst>
              <a:ext uri="{FF2B5EF4-FFF2-40B4-BE49-F238E27FC236}">
                <a16:creationId xmlns:a16="http://schemas.microsoft.com/office/drawing/2014/main" id="{265AB9DC-4A56-1E42-B529-5428B9FA0E0B}"/>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FFFFFF"/>
                </a:solidFill>
                <a:effectLst/>
                <a:uLnTx/>
                <a:uFillTx/>
                <a:latin typeface="Helvetica" pitchFamily="2" charset="0"/>
                <a:ea typeface="+mn-ea"/>
                <a:cs typeface="Arial"/>
              </a:rPr>
              <a:t> </a:t>
            </a:r>
          </a:p>
        </p:txBody>
      </p:sp>
      <p:sp>
        <p:nvSpPr>
          <p:cNvPr id="9" name="Slide Number Placeholder 2">
            <a:extLst>
              <a:ext uri="{FF2B5EF4-FFF2-40B4-BE49-F238E27FC236}">
                <a16:creationId xmlns:a16="http://schemas.microsoft.com/office/drawing/2014/main" id="{53BA02F6-8896-D74F-A65E-686292FB0CED}"/>
              </a:ext>
            </a:extLst>
          </p:cNvPr>
          <p:cNvSpPr txBox="1">
            <a:spLocks/>
          </p:cNvSpPr>
          <p:nvPr userDrawn="1"/>
        </p:nvSpPr>
        <p:spPr>
          <a:xfrm>
            <a:off x="130828" y="6484470"/>
            <a:ext cx="235462" cy="154017"/>
          </a:xfrm>
          <a:prstGeom prst="rect">
            <a:avLst/>
          </a:prstGeom>
        </p:spPr>
        <p:txBody>
          <a:bodyPr wrap="square" lIns="0" tIns="0" rIns="0" bIns="0">
            <a:spAutoFit/>
          </a:bodyPr>
          <a:lstStyle>
            <a:defPPr>
              <a:defRPr lang="en-US"/>
            </a:defPPr>
            <a:lvl1pPr marL="0" algn="l" defTabSz="914044" rtl="0" eaLnBrk="1" latinLnBrk="0" hangingPunct="1">
              <a:defRPr sz="1650" b="1" i="0" kern="1200">
                <a:solidFill>
                  <a:schemeClr val="bg1"/>
                </a:solidFill>
                <a:latin typeface="Helvetica" pitchFamily="2" charset="0"/>
                <a:ea typeface="+mn-ea"/>
                <a:cs typeface="Arial"/>
              </a:defRPr>
            </a:lvl1pPr>
            <a:lvl2pPr marL="457023"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8" algn="l" defTabSz="914044" rtl="0" eaLnBrk="1" latinLnBrk="0" hangingPunct="1">
              <a:defRPr sz="1799" kern="1200">
                <a:solidFill>
                  <a:schemeClr val="tx1"/>
                </a:solidFill>
                <a:latin typeface="+mn-lt"/>
                <a:ea typeface="+mn-ea"/>
                <a:cs typeface="+mn-cs"/>
              </a:defRPr>
            </a:lvl4pPr>
            <a:lvl5pPr marL="1828089" algn="l" defTabSz="914044" rtl="0" eaLnBrk="1" latinLnBrk="0" hangingPunct="1">
              <a:defRPr sz="1799" kern="1200">
                <a:solidFill>
                  <a:schemeClr val="tx1"/>
                </a:solidFill>
                <a:latin typeface="+mn-lt"/>
                <a:ea typeface="+mn-ea"/>
                <a:cs typeface="+mn-cs"/>
              </a:defRPr>
            </a:lvl5pPr>
            <a:lvl6pPr marL="2285110" algn="l" defTabSz="914044" rtl="0" eaLnBrk="1" latinLnBrk="0" hangingPunct="1">
              <a:defRPr sz="1799" kern="1200">
                <a:solidFill>
                  <a:schemeClr val="tx1"/>
                </a:solidFill>
                <a:latin typeface="+mn-lt"/>
                <a:ea typeface="+mn-ea"/>
                <a:cs typeface="+mn-cs"/>
              </a:defRPr>
            </a:lvl6pPr>
            <a:lvl7pPr marL="2742134" algn="l" defTabSz="914044" rtl="0" eaLnBrk="1" latinLnBrk="0" hangingPunct="1">
              <a:defRPr sz="1799" kern="1200">
                <a:solidFill>
                  <a:schemeClr val="tx1"/>
                </a:solidFill>
                <a:latin typeface="+mn-lt"/>
                <a:ea typeface="+mn-ea"/>
                <a:cs typeface="+mn-cs"/>
              </a:defRPr>
            </a:lvl7pPr>
            <a:lvl8pPr marL="3199155" algn="l" defTabSz="914044" rtl="0" eaLnBrk="1" latinLnBrk="0" hangingPunct="1">
              <a:defRPr sz="1799" kern="1200">
                <a:solidFill>
                  <a:schemeClr val="tx1"/>
                </a:solidFill>
                <a:latin typeface="+mn-lt"/>
                <a:ea typeface="+mn-ea"/>
                <a:cs typeface="+mn-cs"/>
              </a:defRPr>
            </a:lvl8pPr>
            <a:lvl9pPr marL="3656178" algn="l" defTabSz="914044" rtl="0" eaLnBrk="1" latinLnBrk="0" hangingPunct="1">
              <a:defRPr sz="1799" kern="1200">
                <a:solidFill>
                  <a:schemeClr val="tx1"/>
                </a:solidFill>
                <a:latin typeface="+mn-lt"/>
                <a:ea typeface="+mn-ea"/>
                <a:cs typeface="+mn-cs"/>
              </a:defRPr>
            </a:lvl9pPr>
          </a:lstStyle>
          <a:p>
            <a:pPr marL="15402" marR="0" lvl="0" indent="0" algn="l" defTabSz="554276" rtl="0" eaLnBrk="1" fontAlgn="auto" latinLnBrk="0" hangingPunct="1">
              <a:lnSpc>
                <a:spcPct val="100000"/>
              </a:lnSpc>
              <a:spcBef>
                <a:spcPts val="30"/>
              </a:spcBef>
              <a:spcAft>
                <a:spcPts val="0"/>
              </a:spcAft>
              <a:buClrTx/>
              <a:buSzTx/>
              <a:buFontTx/>
              <a:buNone/>
              <a:tabLst/>
              <a:defRPr/>
            </a:pPr>
            <a:fld id="{81D60167-4931-47E6-BA6A-407CBD079E47}" type="slidenum">
              <a:rPr kumimoji="0" lang="en-US" sz="1001" b="1" i="0" u="none" strike="noStrike" kern="1200" cap="none" spc="-3" normalizeH="0" baseline="0" noProof="0" smtClean="0">
                <a:ln>
                  <a:noFill/>
                </a:ln>
                <a:solidFill>
                  <a:srgbClr val="FFFFFF"/>
                </a:solidFill>
                <a:effectLst/>
                <a:uLnTx/>
                <a:uFillTx/>
                <a:latin typeface="Helvetica" pitchFamily="2" charset="0"/>
                <a:ea typeface="+mn-ea"/>
                <a:cs typeface="Arial"/>
              </a:rPr>
              <a:pPr marL="15402" marR="0" lvl="0" indent="0" algn="l" defTabSz="554276" rtl="0" eaLnBrk="1" fontAlgn="auto" latinLnBrk="0" hangingPunct="1">
                <a:lnSpc>
                  <a:spcPct val="100000"/>
                </a:lnSpc>
                <a:spcBef>
                  <a:spcPts val="30"/>
                </a:spcBef>
                <a:spcAft>
                  <a:spcPts val="0"/>
                </a:spcAft>
                <a:buClrTx/>
                <a:buSzTx/>
                <a:buFontTx/>
                <a:buNone/>
                <a:tabLst/>
                <a:defRPr/>
              </a:pPr>
              <a:t>‹#›</a:t>
            </a:fld>
            <a:endParaRPr kumimoji="0" lang="en-US" sz="1001" b="1" i="0" u="none" strike="noStrike" kern="1200" cap="none" spc="-3" normalizeH="0" baseline="0" noProof="0">
              <a:ln>
                <a:noFill/>
              </a:ln>
              <a:solidFill>
                <a:srgbClr val="FFFFFF"/>
              </a:solidFill>
              <a:effectLst/>
              <a:uLnTx/>
              <a:uFillTx/>
              <a:latin typeface="Helvetica" pitchFamily="2" charset="0"/>
              <a:ea typeface="+mn-ea"/>
              <a:cs typeface="Arial"/>
            </a:endParaRPr>
          </a:p>
        </p:txBody>
      </p:sp>
      <p:sp>
        <p:nvSpPr>
          <p:cNvPr id="13" name="Text Placeholder 9">
            <a:extLst>
              <a:ext uri="{FF2B5EF4-FFF2-40B4-BE49-F238E27FC236}">
                <a16:creationId xmlns:a16="http://schemas.microsoft.com/office/drawing/2014/main" id="{B3915216-0497-4144-B90D-CD6D6B2EFFB8}"/>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a:t>Click to add headline or quotation</a:t>
            </a:r>
          </a:p>
        </p:txBody>
      </p:sp>
    </p:spTree>
    <p:extLst>
      <p:ext uri="{BB962C8B-B14F-4D97-AF65-F5344CB8AC3E}">
        <p14:creationId xmlns:p14="http://schemas.microsoft.com/office/powerpoint/2010/main" val="412451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s)">
    <p:spTree>
      <p:nvGrpSpPr>
        <p:cNvPr id="1" name=""/>
        <p:cNvGrpSpPr/>
        <p:nvPr/>
      </p:nvGrpSpPr>
      <p:grpSpPr>
        <a:xfrm>
          <a:off x="0" y="0"/>
          <a:ext cx="0" cy="0"/>
          <a:chOff x="0" y="0"/>
          <a:chExt cx="0" cy="0"/>
        </a:xfrm>
      </p:grpSpPr>
      <p:pic>
        <p:nvPicPr>
          <p:cNvPr id="23" name="Picture 22" descr="A group of people in front of a crowd&#10;&#10;Description automatically generated">
            <a:extLst>
              <a:ext uri="{FF2B5EF4-FFF2-40B4-BE49-F238E27FC236}">
                <a16:creationId xmlns:a16="http://schemas.microsoft.com/office/drawing/2014/main" id="{E0BDAF39-D9D6-EE41-9426-9DB9BB90E7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4"/>
          <a:stretch/>
        </p:blipFill>
        <p:spPr>
          <a:xfrm>
            <a:off x="7355448" y="1828800"/>
            <a:ext cx="2603204" cy="2695601"/>
          </a:xfrm>
          <a:prstGeom prst="rect">
            <a:avLst/>
          </a:prstGeom>
        </p:spPr>
      </p:pic>
      <p:pic>
        <p:nvPicPr>
          <p:cNvPr id="6" name="Picture 5">
            <a:extLst>
              <a:ext uri="{FF2B5EF4-FFF2-40B4-BE49-F238E27FC236}">
                <a16:creationId xmlns:a16="http://schemas.microsoft.com/office/drawing/2014/main" id="{182D9CB5-378B-4F0E-AEE3-6FA83B00B09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7367055" y="4436888"/>
            <a:ext cx="4824488" cy="2270907"/>
          </a:xfrm>
          <a:prstGeom prst="rect">
            <a:avLst/>
          </a:prstGeom>
        </p:spPr>
      </p:pic>
      <p:pic>
        <p:nvPicPr>
          <p:cNvPr id="14" name="Picture 13" descr="A picture containing outdoor, man, person, building&#10;&#10;Description automatically generated">
            <a:extLst>
              <a:ext uri="{FF2B5EF4-FFF2-40B4-BE49-F238E27FC236}">
                <a16:creationId xmlns:a16="http://schemas.microsoft.com/office/drawing/2014/main" id="{755D5DA9-303F-714A-AD27-1E72E8A3093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367185" y="0"/>
            <a:ext cx="4812748" cy="1960750"/>
          </a:xfrm>
          <a:prstGeom prst="rect">
            <a:avLst/>
          </a:prstGeom>
        </p:spPr>
      </p:pic>
      <p:pic>
        <p:nvPicPr>
          <p:cNvPr id="30" name="Picture 29" descr="A tall building&#10;&#10;Description automatically generated">
            <a:extLst>
              <a:ext uri="{FF2B5EF4-FFF2-40B4-BE49-F238E27FC236}">
                <a16:creationId xmlns:a16="http://schemas.microsoft.com/office/drawing/2014/main" id="{FD90063C-F36A-CF49-BB9F-E266CA13E3DE}"/>
              </a:ext>
            </a:extLst>
          </p:cNvPr>
          <p:cNvPicPr>
            <a:picLocks/>
          </p:cNvPicPr>
          <p:nvPr userDrawn="1"/>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b="-364"/>
          <a:stretch/>
        </p:blipFill>
        <p:spPr>
          <a:xfrm>
            <a:off x="9773495" y="1967828"/>
            <a:ext cx="2418505" cy="2488171"/>
          </a:xfrm>
          <a:prstGeom prst="rect">
            <a:avLst/>
          </a:prstGeom>
        </p:spPr>
      </p:pic>
      <p:sp>
        <p:nvSpPr>
          <p:cNvPr id="2" name="Holder 2"/>
          <p:cNvSpPr>
            <a:spLocks noGrp="1"/>
          </p:cNvSpPr>
          <p:nvPr>
            <p:ph type="title" hasCustomPrompt="1"/>
          </p:nvPr>
        </p:nvSpPr>
        <p:spPr>
          <a:xfrm>
            <a:off x="1047983" y="1626900"/>
            <a:ext cx="5693079" cy="1298440"/>
          </a:xfrm>
          <a:prstGeom prst="rect">
            <a:avLst/>
          </a:prstGeom>
        </p:spPr>
        <p:txBody>
          <a:bodyPr lIns="0" tIns="0" rIns="0" bIns="0" anchor="ctr" anchorCtr="0">
            <a:normAutofit/>
          </a:bodyPr>
          <a:lstStyle>
            <a:lvl1pPr>
              <a:defRPr sz="4124" b="1" i="0" spc="-91">
                <a:solidFill>
                  <a:srgbClr val="11AAE3"/>
                </a:solidFill>
                <a:latin typeface="Helvetica" pitchFamily="2" charset="0"/>
                <a:cs typeface="Arial Narrow" panose="020B0604020202020204" pitchFamily="34" charset="0"/>
              </a:defRPr>
            </a:lvl1pPr>
          </a:lstStyle>
          <a:p>
            <a:r>
              <a:rPr lang="en-US"/>
              <a:t>Insert Slide </a:t>
            </a:r>
            <a:br>
              <a:rPr lang="en-US"/>
            </a:br>
            <a:r>
              <a:rPr lang="en-US"/>
              <a:t>Title Here</a:t>
            </a: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053528" y="3387771"/>
            <a:ext cx="5687534" cy="410599"/>
          </a:xfrm>
          <a:prstGeom prst="rect">
            <a:avLst/>
          </a:prstGeom>
        </p:spPr>
        <p:txBody>
          <a:bodyPr anchor="ctr" anchorCtr="0">
            <a:normAutofit/>
          </a:bodyPr>
          <a:lstStyle>
            <a:lvl1pPr marL="0" indent="0">
              <a:buNone/>
              <a:defRPr sz="2668" b="1" i="1">
                <a:solidFill>
                  <a:srgbClr val="57585B"/>
                </a:solidFill>
                <a:latin typeface="Helvetica" pitchFamily="2" charset="0"/>
              </a:defRPr>
            </a:lvl1pPr>
          </a:lstStyle>
          <a:p>
            <a:pPr lvl="0"/>
            <a:r>
              <a:rPr lang="en-US"/>
              <a:t>Presenter Name</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047983" y="3869706"/>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a:t>Title, Company</a:t>
            </a:r>
          </a:p>
        </p:txBody>
      </p:sp>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1052256" y="2996675"/>
            <a:ext cx="4686848" cy="0"/>
          </a:xfrm>
          <a:prstGeom prst="line">
            <a:avLst/>
          </a:prstGeom>
          <a:ln w="57150">
            <a:solidFill>
              <a:srgbClr val="8CC546"/>
            </a:solidFill>
          </a:ln>
        </p:spPr>
        <p:style>
          <a:lnRef idx="1">
            <a:schemeClr val="accent1"/>
          </a:lnRef>
          <a:fillRef idx="0">
            <a:schemeClr val="accent1"/>
          </a:fillRef>
          <a:effectRef idx="0">
            <a:schemeClr val="accent1"/>
          </a:effectRef>
          <a:fontRef idx="minor">
            <a:schemeClr val="tx1"/>
          </a:fontRef>
        </p:style>
      </p:cxnSp>
      <p:sp>
        <p:nvSpPr>
          <p:cNvPr id="12" name="object 113">
            <a:extLst>
              <a:ext uri="{FF2B5EF4-FFF2-40B4-BE49-F238E27FC236}">
                <a16:creationId xmlns:a16="http://schemas.microsoft.com/office/drawing/2014/main" id="{0BA9349F-5972-DF4E-B363-64CFF1C32F38}"/>
              </a:ext>
            </a:extLst>
          </p:cNvPr>
          <p:cNvSpPr/>
          <p:nvPr userDrawn="1"/>
        </p:nvSpPr>
        <p:spPr>
          <a:xfrm>
            <a:off x="0" y="1904145"/>
            <a:ext cx="708736" cy="674584"/>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93D24762-157C-1647-9DE4-218FE4B5A03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83051" y="2016630"/>
            <a:ext cx="354325" cy="458034"/>
          </a:xfrm>
          <a:prstGeom prst="rect">
            <a:avLst/>
          </a:prstGeom>
        </p:spPr>
      </p:pic>
      <p:sp>
        <p:nvSpPr>
          <p:cNvPr id="16" name="Text Placeholder 3">
            <a:extLst>
              <a:ext uri="{FF2B5EF4-FFF2-40B4-BE49-F238E27FC236}">
                <a16:creationId xmlns:a16="http://schemas.microsoft.com/office/drawing/2014/main" id="{B7385E6B-FF62-3B4F-B068-06B075A2504C}"/>
              </a:ext>
            </a:extLst>
          </p:cNvPr>
          <p:cNvSpPr>
            <a:spLocks noGrp="1"/>
          </p:cNvSpPr>
          <p:nvPr>
            <p:ph type="body" sz="quarter" idx="12" hasCustomPrompt="1"/>
          </p:nvPr>
        </p:nvSpPr>
        <p:spPr>
          <a:xfrm>
            <a:off x="1047983" y="4239368"/>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a:t>Date</a:t>
            </a:r>
          </a:p>
        </p:txBody>
      </p:sp>
      <p:sp>
        <p:nvSpPr>
          <p:cNvPr id="29" name="Rectangle 28">
            <a:extLst>
              <a:ext uri="{FF2B5EF4-FFF2-40B4-BE49-F238E27FC236}">
                <a16:creationId xmlns:a16="http://schemas.microsoft.com/office/drawing/2014/main" id="{80C4E504-350A-944D-928A-609616CE172B}"/>
              </a:ext>
            </a:extLst>
          </p:cNvPr>
          <p:cNvSpPr/>
          <p:nvPr userDrawn="1"/>
        </p:nvSpPr>
        <p:spPr>
          <a:xfrm>
            <a:off x="7355447" y="11"/>
            <a:ext cx="4836095" cy="6857989"/>
          </a:xfrm>
          <a:prstGeom prst="rect">
            <a:avLst/>
          </a:prstGeom>
          <a:solidFill>
            <a:schemeClr val="accent6">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C447FEDD-F752-CB49-B1D6-D989B5DFF3FD}"/>
              </a:ext>
            </a:extLst>
          </p:cNvPr>
          <p:cNvCxnSpPr/>
          <p:nvPr userDrawn="1"/>
        </p:nvCxnSpPr>
        <p:spPr>
          <a:xfrm>
            <a:off x="7355447" y="1976682"/>
            <a:ext cx="4836095" cy="102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75DD4B-9099-FE48-8068-9DD28685188B}"/>
              </a:ext>
            </a:extLst>
          </p:cNvPr>
          <p:cNvCxnSpPr/>
          <p:nvPr userDrawn="1"/>
        </p:nvCxnSpPr>
        <p:spPr>
          <a:xfrm>
            <a:off x="7343841" y="4426637"/>
            <a:ext cx="4836095" cy="1025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619A1B-A665-E845-83AF-D80151C38192}"/>
              </a:ext>
            </a:extLst>
          </p:cNvPr>
          <p:cNvCxnSpPr>
            <a:cxnSpLocks/>
          </p:cNvCxnSpPr>
          <p:nvPr userDrawn="1"/>
        </p:nvCxnSpPr>
        <p:spPr>
          <a:xfrm flipV="1">
            <a:off x="9783025" y="1981807"/>
            <a:ext cx="0" cy="243976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5DDF90-9C1C-1840-9859-FC6DC696DF93}"/>
              </a:ext>
            </a:extLst>
          </p:cNvPr>
          <p:cNvCxnSpPr>
            <a:cxnSpLocks/>
          </p:cNvCxnSpPr>
          <p:nvPr userDrawn="1"/>
        </p:nvCxnSpPr>
        <p:spPr>
          <a:xfrm flipV="1">
            <a:off x="7355447" y="0"/>
            <a:ext cx="0" cy="670936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9014FF3D-B7E8-4A46-BE6B-1FB71AC46A1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611889" y="4730660"/>
            <a:ext cx="2418505" cy="1644054"/>
          </a:xfrm>
          <a:prstGeom prst="rect">
            <a:avLst/>
          </a:prstGeom>
        </p:spPr>
      </p:pic>
    </p:spTree>
    <p:extLst>
      <p:ext uri="{BB962C8B-B14F-4D97-AF65-F5344CB8AC3E}">
        <p14:creationId xmlns:p14="http://schemas.microsoft.com/office/powerpoint/2010/main" val="385858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stitial slide w/photo (yellow)">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7D559C61-B7F7-D84C-A57D-7929CE2920DA}"/>
              </a:ext>
            </a:extLst>
          </p:cNvPr>
          <p:cNvSpPr/>
          <p:nvPr userDrawn="1"/>
        </p:nvSpPr>
        <p:spPr>
          <a:xfrm>
            <a:off x="1" y="-270"/>
            <a:ext cx="5742101"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FABC25"/>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2" name="Picture Placeholder 11">
            <a:extLst>
              <a:ext uri="{FF2B5EF4-FFF2-40B4-BE49-F238E27FC236}">
                <a16:creationId xmlns:a16="http://schemas.microsoft.com/office/drawing/2014/main" id="{B2FAEB34-7AAF-C642-BBED-D34B9CD1EF62}"/>
              </a:ext>
            </a:extLst>
          </p:cNvPr>
          <p:cNvSpPr>
            <a:spLocks noGrp="1"/>
          </p:cNvSpPr>
          <p:nvPr>
            <p:ph type="pic" sz="quarter" idx="12"/>
          </p:nvPr>
        </p:nvSpPr>
        <p:spPr>
          <a:xfrm>
            <a:off x="5742227" y="1"/>
            <a:ext cx="6449775" cy="6857999"/>
          </a:xfrm>
          <a:prstGeom prst="rect">
            <a:avLst/>
          </a:prstGeom>
        </p:spPr>
        <p:txBody>
          <a:bodyPr>
            <a:normAutofit/>
          </a:bodyPr>
          <a:lstStyle>
            <a:lvl1pPr marL="0" indent="0">
              <a:buNone/>
              <a:defRPr sz="1334"/>
            </a:lvl1pPr>
          </a:lstStyle>
          <a:p>
            <a:r>
              <a:rPr lang="en-US"/>
              <a:t>Click icon to add picture</a:t>
            </a:r>
          </a:p>
        </p:txBody>
      </p:sp>
      <p:sp>
        <p:nvSpPr>
          <p:cNvPr id="11" name="object 117">
            <a:extLst>
              <a:ext uri="{FF2B5EF4-FFF2-40B4-BE49-F238E27FC236}">
                <a16:creationId xmlns:a16="http://schemas.microsoft.com/office/drawing/2014/main" id="{B9F3A269-5C35-8F44-BC53-5E2BBEE16F04}"/>
              </a:ext>
            </a:extLst>
          </p:cNvPr>
          <p:cNvSpPr txBox="1">
            <a:spLocks/>
          </p:cNvSpPr>
          <p:nvPr userDrawn="1"/>
        </p:nvSpPr>
        <p:spPr>
          <a:xfrm>
            <a:off x="412499"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FFFFFF"/>
                </a:solidFill>
                <a:effectLst/>
                <a:uLnTx/>
                <a:uFillTx/>
                <a:latin typeface="Helvetica" pitchFamily="2" charset="0"/>
                <a:ea typeface="+mn-ea"/>
                <a:cs typeface="Arial"/>
              </a:rPr>
              <a:t> </a:t>
            </a:r>
          </a:p>
        </p:txBody>
      </p:sp>
      <p:sp>
        <p:nvSpPr>
          <p:cNvPr id="13" name="Slide Number Placeholder 2">
            <a:extLst>
              <a:ext uri="{FF2B5EF4-FFF2-40B4-BE49-F238E27FC236}">
                <a16:creationId xmlns:a16="http://schemas.microsoft.com/office/drawing/2014/main" id="{E97E297A-7CEE-9E4A-94D2-61EE5AF95341}"/>
              </a:ext>
            </a:extLst>
          </p:cNvPr>
          <p:cNvSpPr>
            <a:spLocks noGrp="1"/>
          </p:cNvSpPr>
          <p:nvPr>
            <p:ph type="sldNum" sz="quarter" idx="10"/>
          </p:nvPr>
        </p:nvSpPr>
        <p:spPr>
          <a:xfrm>
            <a:off x="130828" y="6484470"/>
            <a:ext cx="235462" cy="154017"/>
          </a:xfrm>
        </p:spPr>
        <p:txBody>
          <a:bodyPr/>
          <a:lstStyle>
            <a:lvl1pPr>
              <a:defRPr>
                <a:solidFill>
                  <a:schemeClr val="bg1"/>
                </a:solidFil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15" name="object 5">
            <a:extLst>
              <a:ext uri="{FF2B5EF4-FFF2-40B4-BE49-F238E27FC236}">
                <a16:creationId xmlns:a16="http://schemas.microsoft.com/office/drawing/2014/main" id="{3057ACC5-4DB2-7948-A78B-22DC9B63586B}"/>
              </a:ext>
            </a:extLst>
          </p:cNvPr>
          <p:cNvSpPr/>
          <p:nvPr userDrawn="1"/>
        </p:nvSpPr>
        <p:spPr>
          <a:xfrm>
            <a:off x="725482" y="2227599"/>
            <a:ext cx="408583" cy="609990"/>
          </a:xfrm>
          <a:custGeom>
            <a:avLst/>
            <a:gdLst/>
            <a:ahLst/>
            <a:cxnLst/>
            <a:rect l="l" t="t" r="r" b="b"/>
            <a:pathLst>
              <a:path w="673735" h="1005839">
                <a:moveTo>
                  <a:pt x="94489" y="740082"/>
                </a:moveTo>
                <a:lnTo>
                  <a:pt x="0" y="834560"/>
                </a:lnTo>
                <a:lnTo>
                  <a:pt x="170937" y="1005498"/>
                </a:lnTo>
                <a:lnTo>
                  <a:pt x="359890" y="816540"/>
                </a:lnTo>
                <a:lnTo>
                  <a:pt x="170937" y="816540"/>
                </a:lnTo>
                <a:lnTo>
                  <a:pt x="94489" y="740082"/>
                </a:lnTo>
                <a:close/>
              </a:path>
              <a:path w="673735" h="1005839">
                <a:moveTo>
                  <a:pt x="359911" y="188978"/>
                </a:moveTo>
                <a:lnTo>
                  <a:pt x="170937" y="188978"/>
                </a:lnTo>
                <a:lnTo>
                  <a:pt x="484728" y="502749"/>
                </a:lnTo>
                <a:lnTo>
                  <a:pt x="170937" y="816540"/>
                </a:lnTo>
                <a:lnTo>
                  <a:pt x="359890" y="816540"/>
                </a:lnTo>
                <a:lnTo>
                  <a:pt x="673675" y="502749"/>
                </a:lnTo>
                <a:lnTo>
                  <a:pt x="359911" y="188978"/>
                </a:lnTo>
                <a:close/>
              </a:path>
              <a:path w="673735" h="1005839">
                <a:moveTo>
                  <a:pt x="170937" y="0"/>
                </a:moveTo>
                <a:lnTo>
                  <a:pt x="0" y="170937"/>
                </a:lnTo>
                <a:lnTo>
                  <a:pt x="94489" y="265416"/>
                </a:lnTo>
                <a:lnTo>
                  <a:pt x="170937" y="188978"/>
                </a:lnTo>
                <a:lnTo>
                  <a:pt x="359911" y="188978"/>
                </a:lnTo>
                <a:lnTo>
                  <a:pt x="170937"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6" name="object 6">
            <a:extLst>
              <a:ext uri="{FF2B5EF4-FFF2-40B4-BE49-F238E27FC236}">
                <a16:creationId xmlns:a16="http://schemas.microsoft.com/office/drawing/2014/main" id="{8FE2960E-C2EB-E94F-AD93-A8382CDA6803}"/>
              </a:ext>
            </a:extLst>
          </p:cNvPr>
          <p:cNvSpPr/>
          <p:nvPr userDrawn="1"/>
        </p:nvSpPr>
        <p:spPr>
          <a:xfrm>
            <a:off x="659133" y="2340319"/>
            <a:ext cx="249539" cy="384710"/>
          </a:xfrm>
          <a:custGeom>
            <a:avLst/>
            <a:gdLst/>
            <a:ahLst/>
            <a:cxnLst/>
            <a:rect l="l" t="t" r="r" b="b"/>
            <a:pathLst>
              <a:path w="411480" h="634364">
                <a:moveTo>
                  <a:pt x="94478" y="0"/>
                </a:moveTo>
                <a:lnTo>
                  <a:pt x="0" y="94478"/>
                </a:lnTo>
                <a:lnTo>
                  <a:pt x="222391" y="316880"/>
                </a:lnTo>
                <a:lnTo>
                  <a:pt x="0" y="539282"/>
                </a:lnTo>
                <a:lnTo>
                  <a:pt x="94478" y="633760"/>
                </a:lnTo>
                <a:lnTo>
                  <a:pt x="411359" y="316880"/>
                </a:lnTo>
                <a:lnTo>
                  <a:pt x="94478" y="0"/>
                </a:lnTo>
                <a:close/>
              </a:path>
            </a:pathLst>
          </a:custGeom>
          <a:solidFill>
            <a:srgbClr val="FFFFFF"/>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7" name="Text Placeholder 9">
            <a:extLst>
              <a:ext uri="{FF2B5EF4-FFF2-40B4-BE49-F238E27FC236}">
                <a16:creationId xmlns:a16="http://schemas.microsoft.com/office/drawing/2014/main" id="{D91C9A52-7F3F-F34F-8227-A7B5118419C0}"/>
              </a:ext>
            </a:extLst>
          </p:cNvPr>
          <p:cNvSpPr>
            <a:spLocks noGrp="1"/>
          </p:cNvSpPr>
          <p:nvPr>
            <p:ph type="body" sz="quarter" idx="11" hasCustomPrompt="1"/>
          </p:nvPr>
        </p:nvSpPr>
        <p:spPr>
          <a:xfrm>
            <a:off x="726380" y="2993503"/>
            <a:ext cx="4030147" cy="2541426"/>
          </a:xfrm>
          <a:prstGeom prst="rect">
            <a:avLst/>
          </a:prstGeom>
        </p:spPr>
        <p:txBody>
          <a:bodyPr>
            <a:normAutofit/>
          </a:bodyPr>
          <a:lstStyle>
            <a:lvl1pPr marL="0" indent="0">
              <a:buNone/>
              <a:defRPr sz="2911" b="0" i="1">
                <a:solidFill>
                  <a:schemeClr val="bg1"/>
                </a:solidFill>
                <a:latin typeface="Helvetica" pitchFamily="2" charset="0"/>
              </a:defRPr>
            </a:lvl1pPr>
          </a:lstStyle>
          <a:p>
            <a:pPr lvl="0"/>
            <a:r>
              <a:rPr lang="en-US"/>
              <a:t>Click to add headline or quotation</a:t>
            </a:r>
          </a:p>
        </p:txBody>
      </p:sp>
    </p:spTree>
    <p:extLst>
      <p:ext uri="{BB962C8B-B14F-4D97-AF65-F5344CB8AC3E}">
        <p14:creationId xmlns:p14="http://schemas.microsoft.com/office/powerpoint/2010/main" val="378092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stiti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12DEC-26B3-7048-A438-0E9700E77796}"/>
              </a:ext>
            </a:extLst>
          </p:cNvPr>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2324C391-CF4C-D54A-B79D-D686D837F54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7C428C84-A136-FE4A-902E-127F92C6EE23}"/>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8" name="object 117">
            <a:extLst>
              <a:ext uri="{FF2B5EF4-FFF2-40B4-BE49-F238E27FC236}">
                <a16:creationId xmlns:a16="http://schemas.microsoft.com/office/drawing/2014/main" id="{F1B7EA9B-34C1-3C45-89F8-2C9EE33C3814}"/>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Helvetica" pitchFamily="2" charset="0"/>
                <a:ea typeface="+mn-ea"/>
                <a:cs typeface="Arial"/>
              </a:rPr>
              <a:t>©2020 Copyright NEEA.</a:t>
            </a:r>
            <a:r>
              <a:rPr kumimoji="0" lang="en-US" sz="849" b="0" i="0" u="none" strike="noStrike" kern="1200" cap="none" spc="-3" normalizeH="0" baseline="0" noProof="0">
                <a:ln>
                  <a:noFill/>
                </a:ln>
                <a:solidFill>
                  <a:srgbClr val="FFFFFF"/>
                </a:solidFill>
                <a:effectLst/>
                <a:uLnTx/>
                <a:uFillTx/>
                <a:latin typeface="Helvetica" pitchFamily="2" charset="0"/>
                <a:ea typeface="+mn-ea"/>
                <a:cs typeface="Arial"/>
              </a:rPr>
              <a:t> </a:t>
            </a:r>
          </a:p>
        </p:txBody>
      </p:sp>
      <p:sp>
        <p:nvSpPr>
          <p:cNvPr id="7" name="Text Placeholder 9">
            <a:extLst>
              <a:ext uri="{FF2B5EF4-FFF2-40B4-BE49-F238E27FC236}">
                <a16:creationId xmlns:a16="http://schemas.microsoft.com/office/drawing/2014/main" id="{76E0F1C8-0E61-0D4F-AAAC-CEC799C0F164}"/>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a:t>Click to Add Headline</a:t>
            </a:r>
          </a:p>
        </p:txBody>
      </p:sp>
    </p:spTree>
    <p:extLst>
      <p:ext uri="{BB962C8B-B14F-4D97-AF65-F5344CB8AC3E}">
        <p14:creationId xmlns:p14="http://schemas.microsoft.com/office/powerpoint/2010/main" val="27308329"/>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stitial slid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12DEC-26B3-7048-A438-0E9700E77796}"/>
              </a:ext>
            </a:extLst>
          </p:cNvPr>
          <p:cNvSpPr/>
          <p:nvPr userDrawn="1"/>
        </p:nvSpPr>
        <p:spPr>
          <a:xfrm>
            <a:off x="1" y="0"/>
            <a:ext cx="12192000" cy="6858000"/>
          </a:xfrm>
          <a:prstGeom prst="rect">
            <a:avLst/>
          </a:prstGeom>
          <a:solidFill>
            <a:srgbClr val="464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2324C391-CF4C-D54A-B79D-D686D837F54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7C428C84-A136-FE4A-902E-127F92C6EE23}"/>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8" name="object 117">
            <a:extLst>
              <a:ext uri="{FF2B5EF4-FFF2-40B4-BE49-F238E27FC236}">
                <a16:creationId xmlns:a16="http://schemas.microsoft.com/office/drawing/2014/main" id="{F1B7EA9B-34C1-3C45-89F8-2C9EE33C3814}"/>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Helvetica" pitchFamily="2" charset="0"/>
                <a:ea typeface="+mn-ea"/>
                <a:cs typeface="Arial"/>
              </a:rPr>
              <a:t>©2020 Copyright NEEA.</a:t>
            </a:r>
            <a:r>
              <a:rPr kumimoji="0" lang="en-US" sz="849" b="0" i="0" u="none" strike="noStrike" kern="1200" cap="none" spc="-3" normalizeH="0" baseline="0" noProof="0">
                <a:ln>
                  <a:noFill/>
                </a:ln>
                <a:solidFill>
                  <a:srgbClr val="FFFFFF"/>
                </a:solidFill>
                <a:effectLst/>
                <a:uLnTx/>
                <a:uFillTx/>
                <a:latin typeface="Helvetica" pitchFamily="2" charset="0"/>
                <a:ea typeface="+mn-ea"/>
                <a:cs typeface="Arial"/>
              </a:rPr>
              <a:t> </a:t>
            </a:r>
          </a:p>
        </p:txBody>
      </p:sp>
      <p:sp>
        <p:nvSpPr>
          <p:cNvPr id="11" name="Text Placeholder 9">
            <a:extLst>
              <a:ext uri="{FF2B5EF4-FFF2-40B4-BE49-F238E27FC236}">
                <a16:creationId xmlns:a16="http://schemas.microsoft.com/office/drawing/2014/main" id="{A54DA30C-6329-EA4B-AFFB-79DA03942550}"/>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a:t>Click to Add Headline</a:t>
            </a:r>
          </a:p>
        </p:txBody>
      </p:sp>
    </p:spTree>
    <p:extLst>
      <p:ext uri="{BB962C8B-B14F-4D97-AF65-F5344CB8AC3E}">
        <p14:creationId xmlns:p14="http://schemas.microsoft.com/office/powerpoint/2010/main" val="1250650134"/>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stitial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7C8F6C-424B-5C43-9E9F-7B46D2232F6C}"/>
              </a:ext>
            </a:extLst>
          </p:cNvPr>
          <p:cNvSpPr/>
          <p:nvPr userDrawn="1"/>
        </p:nvSpPr>
        <p:spPr>
          <a:xfrm>
            <a:off x="1" y="0"/>
            <a:ext cx="12192000" cy="6858000"/>
          </a:xfrm>
          <a:prstGeom prst="rect">
            <a:avLst/>
          </a:prstGeom>
          <a:solidFill>
            <a:srgbClr val="F17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25F99B5D-E6F5-3148-B42C-D669ECEAA8C6}"/>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6" name="Holder 4">
            <a:extLst>
              <a:ext uri="{FF2B5EF4-FFF2-40B4-BE49-F238E27FC236}">
                <a16:creationId xmlns:a16="http://schemas.microsoft.com/office/drawing/2014/main" id="{A84A0074-5094-D946-B8CD-AC95F8A26BED}"/>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8" name="object 117">
            <a:extLst>
              <a:ext uri="{FF2B5EF4-FFF2-40B4-BE49-F238E27FC236}">
                <a16:creationId xmlns:a16="http://schemas.microsoft.com/office/drawing/2014/main" id="{C2EAA49C-69BC-1F4D-B254-DBAE502FCF9C}"/>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Helvetica" pitchFamily="2" charset="0"/>
                <a:ea typeface="+mn-ea"/>
                <a:cs typeface="Arial"/>
              </a:rPr>
              <a:t>©2020 Copyright NEEA.</a:t>
            </a:r>
            <a:r>
              <a:rPr kumimoji="0" lang="en-US" sz="849" b="0" i="0" u="none" strike="noStrike" kern="1200" cap="none" spc="-3" normalizeH="0" baseline="0" noProof="0">
                <a:ln>
                  <a:noFill/>
                </a:ln>
                <a:solidFill>
                  <a:srgbClr val="FFFFFF"/>
                </a:solidFill>
                <a:effectLst/>
                <a:uLnTx/>
                <a:uFillTx/>
                <a:latin typeface="Helvetica" pitchFamily="2" charset="0"/>
                <a:ea typeface="+mn-ea"/>
                <a:cs typeface="Arial"/>
              </a:rPr>
              <a:t> </a:t>
            </a:r>
          </a:p>
        </p:txBody>
      </p:sp>
      <p:sp>
        <p:nvSpPr>
          <p:cNvPr id="10" name="Text Placeholder 9">
            <a:extLst>
              <a:ext uri="{FF2B5EF4-FFF2-40B4-BE49-F238E27FC236}">
                <a16:creationId xmlns:a16="http://schemas.microsoft.com/office/drawing/2014/main" id="{406D49CF-0D98-DE46-95F0-868800342CED}"/>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a:t>Click to Add Headline</a:t>
            </a:r>
          </a:p>
        </p:txBody>
      </p:sp>
    </p:spTree>
    <p:extLst>
      <p:ext uri="{BB962C8B-B14F-4D97-AF65-F5344CB8AC3E}">
        <p14:creationId xmlns:p14="http://schemas.microsoft.com/office/powerpoint/2010/main" val="1353463356"/>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stitial slide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4EE846-5350-674D-B22A-7608710A82E2}"/>
              </a:ext>
            </a:extLst>
          </p:cNvPr>
          <p:cNvSpPr/>
          <p:nvPr userDrawn="1"/>
        </p:nvSpPr>
        <p:spPr>
          <a:xfrm>
            <a:off x="1" y="0"/>
            <a:ext cx="12192000" cy="6858000"/>
          </a:xfrm>
          <a:prstGeom prst="rect">
            <a:avLst/>
          </a:prstGeom>
          <a:solidFill>
            <a:srgbClr val="8C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descr="A close up of a logo&#10;&#10;Description automatically generated">
            <a:extLst>
              <a:ext uri="{FF2B5EF4-FFF2-40B4-BE49-F238E27FC236}">
                <a16:creationId xmlns:a16="http://schemas.microsoft.com/office/drawing/2014/main" id="{4A8ED669-E750-6943-ACAE-1660FC2B858E}"/>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4428612" y="1140368"/>
            <a:ext cx="3334774" cy="4310846"/>
          </a:xfrm>
          <a:prstGeom prst="rect">
            <a:avLst/>
          </a:prstGeom>
        </p:spPr>
      </p:pic>
      <p:sp>
        <p:nvSpPr>
          <p:cNvPr id="9" name="Holder 4">
            <a:extLst>
              <a:ext uri="{FF2B5EF4-FFF2-40B4-BE49-F238E27FC236}">
                <a16:creationId xmlns:a16="http://schemas.microsoft.com/office/drawing/2014/main" id="{113708DD-36BC-0645-B617-8BE75C7346BB}"/>
              </a:ext>
            </a:extLst>
          </p:cNvPr>
          <p:cNvSpPr>
            <a:spLocks noGrp="1"/>
          </p:cNvSpPr>
          <p:nvPr>
            <p:ph type="sldNum" sz="quarter" idx="7"/>
          </p:nvPr>
        </p:nvSpPr>
        <p:spPr>
          <a:xfrm>
            <a:off x="130828" y="6484471"/>
            <a:ext cx="235462" cy="154017"/>
          </a:xfrm>
          <a:prstGeom prst="rect">
            <a:avLst/>
          </a:prstGeom>
        </p:spPr>
        <p:txBody>
          <a:bodyPr lIns="0" tIns="0" rIns="0" bIns="0"/>
          <a:lstStyle>
            <a:lvl1pPr>
              <a:defRPr sz="1001" b="0" i="0">
                <a:solidFill>
                  <a:schemeClr val="bg1"/>
                </a:solidFill>
                <a:latin typeface="Helvetica" pitchFamily="2" charset="0"/>
                <a:cs typeface="Arial"/>
              </a:defRPr>
            </a:lvl1pPr>
          </a:lstStyle>
          <a:p>
            <a:pPr marL="15402" defTabSz="554276">
              <a:spcBef>
                <a:spcPts val="30"/>
              </a:spcBef>
            </a:pPr>
            <a:fld id="{81D60167-4931-47E6-BA6A-407CBD079E47}" type="slidenum">
              <a:rPr lang="en-US" spc="-3" smtClean="0">
                <a:solidFill>
                  <a:srgbClr val="FFFFFF"/>
                </a:solidFill>
              </a:rPr>
              <a:pPr marL="15402" defTabSz="554276">
                <a:spcBef>
                  <a:spcPts val="30"/>
                </a:spcBef>
              </a:pPr>
              <a:t>‹#›</a:t>
            </a:fld>
            <a:endParaRPr lang="en-US" spc="-3">
              <a:solidFill>
                <a:srgbClr val="FFFFFF"/>
              </a:solidFill>
            </a:endParaRPr>
          </a:p>
        </p:txBody>
      </p:sp>
      <p:sp>
        <p:nvSpPr>
          <p:cNvPr id="10" name="object 117">
            <a:extLst>
              <a:ext uri="{FF2B5EF4-FFF2-40B4-BE49-F238E27FC236}">
                <a16:creationId xmlns:a16="http://schemas.microsoft.com/office/drawing/2014/main" id="{F3D445D1-F31D-9D49-9879-AE60D3912B22}"/>
              </a:ext>
            </a:extLst>
          </p:cNvPr>
          <p:cNvSpPr txBox="1">
            <a:spLocks/>
          </p:cNvSpPr>
          <p:nvPr userDrawn="1"/>
        </p:nvSpPr>
        <p:spPr>
          <a:xfrm>
            <a:off x="458705" y="6503913"/>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Helvetica" pitchFamily="2" charset="0"/>
                <a:ea typeface="+mn-ea"/>
                <a:cs typeface="Arial"/>
              </a:rPr>
              <a:t>©2020 Copyright NEEA.</a:t>
            </a:r>
            <a:r>
              <a:rPr kumimoji="0" lang="en-US" sz="849" b="0" i="0" u="none" strike="noStrike" kern="1200" cap="none" spc="-3" normalizeH="0" baseline="0" noProof="0">
                <a:ln>
                  <a:noFill/>
                </a:ln>
                <a:solidFill>
                  <a:srgbClr val="FFFFFF"/>
                </a:solidFill>
                <a:effectLst/>
                <a:uLnTx/>
                <a:uFillTx/>
                <a:latin typeface="Helvetica" pitchFamily="2" charset="0"/>
                <a:ea typeface="+mn-ea"/>
                <a:cs typeface="Arial"/>
              </a:rPr>
              <a:t> </a:t>
            </a:r>
          </a:p>
        </p:txBody>
      </p:sp>
      <p:sp>
        <p:nvSpPr>
          <p:cNvPr id="13" name="Text Placeholder 9">
            <a:extLst>
              <a:ext uri="{FF2B5EF4-FFF2-40B4-BE49-F238E27FC236}">
                <a16:creationId xmlns:a16="http://schemas.microsoft.com/office/drawing/2014/main" id="{06A28519-7B04-DA45-BEBC-149957B34071}"/>
              </a:ext>
            </a:extLst>
          </p:cNvPr>
          <p:cNvSpPr>
            <a:spLocks noGrp="1"/>
          </p:cNvSpPr>
          <p:nvPr>
            <p:ph type="body" sz="quarter" idx="11" hasCustomPrompt="1"/>
          </p:nvPr>
        </p:nvSpPr>
        <p:spPr>
          <a:xfrm>
            <a:off x="2489651" y="1765521"/>
            <a:ext cx="7254553" cy="3280750"/>
          </a:xfrm>
          <a:prstGeom prst="rect">
            <a:avLst/>
          </a:prstGeom>
        </p:spPr>
        <p:txBody>
          <a:bodyPr wrap="square" anchor="ctr" anchorCtr="0">
            <a:normAutofit/>
          </a:bodyPr>
          <a:lstStyle>
            <a:lvl1pPr marL="0" indent="0" algn="ctr">
              <a:lnSpc>
                <a:spcPct val="110000"/>
              </a:lnSpc>
              <a:buNone/>
              <a:defRPr sz="4366" b="0" i="1">
                <a:solidFill>
                  <a:schemeClr val="bg1"/>
                </a:solidFill>
                <a:latin typeface="Helvetica" pitchFamily="2" charset="0"/>
              </a:defRPr>
            </a:lvl1pPr>
          </a:lstStyle>
          <a:p>
            <a:pPr lvl="0"/>
            <a:r>
              <a:rPr lang="en-US"/>
              <a:t>Click to Add Headline</a:t>
            </a:r>
          </a:p>
        </p:txBody>
      </p:sp>
    </p:spTree>
    <p:extLst>
      <p:ext uri="{BB962C8B-B14F-4D97-AF65-F5344CB8AC3E}">
        <p14:creationId xmlns:p14="http://schemas.microsoft.com/office/powerpoint/2010/main" val="3258981408"/>
      </p:ext>
    </p:extLst>
  </p:cSld>
  <p:clrMapOvr>
    <a:masterClrMapping/>
  </p:clrMapOvr>
  <p:extLst>
    <p:ext uri="{DCECCB84-F9BA-43D5-87BE-67443E8EF086}">
      <p15:sldGuideLst xmlns:p15="http://schemas.microsoft.com/office/powerpoint/2012/main">
        <p15:guide id="1" orient="horz" pos="3562">
          <p15:clr>
            <a:srgbClr val="FBAE40"/>
          </p15:clr>
        </p15:guide>
        <p15:guide id="2" pos="633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states icon)">
    <p:spTree>
      <p:nvGrpSpPr>
        <p:cNvPr id="1" name=""/>
        <p:cNvGrpSpPr/>
        <p:nvPr/>
      </p:nvGrpSpPr>
      <p:grpSpPr>
        <a:xfrm>
          <a:off x="0" y="0"/>
          <a:ext cx="0" cy="0"/>
          <a:chOff x="0" y="0"/>
          <a:chExt cx="0" cy="0"/>
        </a:xfrm>
      </p:grpSpPr>
      <p:sp>
        <p:nvSpPr>
          <p:cNvPr id="6" name="object 9">
            <a:extLst>
              <a:ext uri="{FF2B5EF4-FFF2-40B4-BE49-F238E27FC236}">
                <a16:creationId xmlns:a16="http://schemas.microsoft.com/office/drawing/2014/main" id="{060C2964-6791-194D-BAD1-54C676F4D6AE}"/>
              </a:ext>
            </a:extLst>
          </p:cNvPr>
          <p:cNvSpPr/>
          <p:nvPr userDrawn="1"/>
        </p:nvSpPr>
        <p:spPr>
          <a:xfrm>
            <a:off x="1" y="6743536"/>
            <a:ext cx="12192000" cy="114464"/>
          </a:xfrm>
          <a:prstGeom prst="rect">
            <a:avLst/>
          </a:prstGeom>
          <a:blipFill>
            <a:blip r:embed="rId2"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12C09B3F-5AC4-114E-9AB4-D66DC56A5AAB}"/>
              </a:ext>
            </a:extLst>
          </p:cNvPr>
          <p:cNvSpPr>
            <a:spLocks noGrp="1"/>
          </p:cNvSpPr>
          <p:nvPr>
            <p:ph type="title" hasCustomPrompt="1"/>
          </p:nvPr>
        </p:nvSpPr>
        <p:spPr>
          <a:xfrm>
            <a:off x="876091" y="1303444"/>
            <a:ext cx="4942665" cy="1346013"/>
          </a:xfrm>
          <a:prstGeom prst="rect">
            <a:avLst/>
          </a:prstGeom>
        </p:spPr>
        <p:txBody>
          <a:bodyPr anchor="b" anchorCtr="0">
            <a:normAutofit/>
          </a:bodyPr>
          <a:lstStyle>
            <a:lvl1pPr algn="l">
              <a:defRPr sz="3638" b="1" i="0" spc="-91">
                <a:solidFill>
                  <a:srgbClr val="11AAE3"/>
                </a:solidFill>
                <a:latin typeface="Helvetica" pitchFamily="2" charset="0"/>
                <a:cs typeface="Arial Narrow" panose="020B0604020202020204" pitchFamily="34" charset="0"/>
              </a:defRPr>
            </a:lvl1pPr>
          </a:lstStyle>
          <a:p>
            <a:r>
              <a:rPr lang="en-US"/>
              <a:t>Presenter Name</a:t>
            </a:r>
          </a:p>
        </p:txBody>
      </p:sp>
      <p:sp>
        <p:nvSpPr>
          <p:cNvPr id="14" name="object 113">
            <a:extLst>
              <a:ext uri="{FF2B5EF4-FFF2-40B4-BE49-F238E27FC236}">
                <a16:creationId xmlns:a16="http://schemas.microsoft.com/office/drawing/2014/main" id="{DB9F64F6-CA08-1B43-A04A-E5E59DEB024B}"/>
              </a:ext>
            </a:extLst>
          </p:cNvPr>
          <p:cNvSpPr/>
          <p:nvPr userDrawn="1"/>
        </p:nvSpPr>
        <p:spPr>
          <a:xfrm>
            <a:off x="-1" y="1904145"/>
            <a:ext cx="782157" cy="64690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32900E3D-521D-8B4E-A37C-D4AE7965EC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7935" y="2021685"/>
            <a:ext cx="338016" cy="436952"/>
          </a:xfrm>
          <a:prstGeom prst="rect">
            <a:avLst/>
          </a:prstGeom>
        </p:spPr>
      </p:pic>
      <p:sp>
        <p:nvSpPr>
          <p:cNvPr id="3" name="Text Placeholder 2">
            <a:extLst>
              <a:ext uri="{FF2B5EF4-FFF2-40B4-BE49-F238E27FC236}">
                <a16:creationId xmlns:a16="http://schemas.microsoft.com/office/drawing/2014/main" id="{8B48CA31-9D85-224C-9F6A-CB59AAAD955A}"/>
              </a:ext>
            </a:extLst>
          </p:cNvPr>
          <p:cNvSpPr>
            <a:spLocks noGrp="1"/>
          </p:cNvSpPr>
          <p:nvPr>
            <p:ph type="body" sz="quarter" idx="10" hasCustomPrompt="1"/>
          </p:nvPr>
        </p:nvSpPr>
        <p:spPr>
          <a:xfrm>
            <a:off x="874090" y="2814906"/>
            <a:ext cx="4944666" cy="410599"/>
          </a:xfrm>
          <a:prstGeom prst="rect">
            <a:avLst/>
          </a:prstGeom>
        </p:spPr>
        <p:txBody>
          <a:bodyPr anchor="ctr" anchorCtr="0">
            <a:normAutofit/>
          </a:bodyPr>
          <a:lstStyle>
            <a:lvl1pPr marL="0" indent="0">
              <a:buNone/>
              <a:defRPr sz="2304" i="0">
                <a:solidFill>
                  <a:srgbClr val="11AAE3"/>
                </a:solidFill>
                <a:latin typeface="Helvetica" pitchFamily="2" charset="0"/>
              </a:defRPr>
            </a:lvl1pPr>
          </a:lstStyle>
          <a:p>
            <a:pPr lvl="0"/>
            <a:r>
              <a:rPr lang="en-US"/>
              <a:t>Title, Company</a:t>
            </a:r>
          </a:p>
        </p:txBody>
      </p:sp>
      <p:sp>
        <p:nvSpPr>
          <p:cNvPr id="16" name="Text Placeholder 2">
            <a:extLst>
              <a:ext uri="{FF2B5EF4-FFF2-40B4-BE49-F238E27FC236}">
                <a16:creationId xmlns:a16="http://schemas.microsoft.com/office/drawing/2014/main" id="{79C839AD-71AB-4842-9E7D-99CA364406DB}"/>
              </a:ext>
            </a:extLst>
          </p:cNvPr>
          <p:cNvSpPr>
            <a:spLocks noGrp="1"/>
          </p:cNvSpPr>
          <p:nvPr>
            <p:ph type="body" sz="quarter" idx="11" hasCustomPrompt="1"/>
          </p:nvPr>
        </p:nvSpPr>
        <p:spPr>
          <a:xfrm>
            <a:off x="874090" y="3249440"/>
            <a:ext cx="4944666" cy="410599"/>
          </a:xfrm>
          <a:prstGeom prst="rect">
            <a:avLst/>
          </a:prstGeom>
        </p:spPr>
        <p:txBody>
          <a:bodyPr anchor="ctr" anchorCtr="0">
            <a:normAutofit/>
          </a:bodyPr>
          <a:lstStyle>
            <a:lvl1pPr marL="0" indent="0">
              <a:buNone/>
              <a:defRPr sz="2304" i="0">
                <a:solidFill>
                  <a:srgbClr val="11AAE3"/>
                </a:solidFill>
                <a:latin typeface="Helvetica" pitchFamily="2" charset="0"/>
              </a:defRPr>
            </a:lvl1pPr>
          </a:lstStyle>
          <a:p>
            <a:pPr lvl="0"/>
            <a:r>
              <a:rPr lang="en-US"/>
              <a:t>Phone | Email</a:t>
            </a:r>
          </a:p>
        </p:txBody>
      </p:sp>
      <p:pic>
        <p:nvPicPr>
          <p:cNvPr id="8" name="Picture 7" descr="A picture containing umbrella&#10;&#10;Description automatically generated">
            <a:extLst>
              <a:ext uri="{FF2B5EF4-FFF2-40B4-BE49-F238E27FC236}">
                <a16:creationId xmlns:a16="http://schemas.microsoft.com/office/drawing/2014/main" id="{69F052D3-7FB8-084A-A00E-1745270222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16453" y="27241"/>
            <a:ext cx="7496090" cy="5048432"/>
          </a:xfrm>
          <a:prstGeom prst="rect">
            <a:avLst/>
          </a:prstGeom>
        </p:spPr>
      </p:pic>
      <p:pic>
        <p:nvPicPr>
          <p:cNvPr id="18" name="Picture 17" descr="A picture containing laptop, clock, meter, computer&#10;&#10;Description automatically generated">
            <a:extLst>
              <a:ext uri="{FF2B5EF4-FFF2-40B4-BE49-F238E27FC236}">
                <a16:creationId xmlns:a16="http://schemas.microsoft.com/office/drawing/2014/main" id="{A63CF2DF-68AE-3D4D-AFCC-EA8AC3374CF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38302" y="4860290"/>
            <a:ext cx="2661806" cy="1750851"/>
          </a:xfrm>
          <a:prstGeom prst="rect">
            <a:avLst/>
          </a:prstGeom>
        </p:spPr>
      </p:pic>
      <p:sp>
        <p:nvSpPr>
          <p:cNvPr id="11" name="object 117">
            <a:extLst>
              <a:ext uri="{FF2B5EF4-FFF2-40B4-BE49-F238E27FC236}">
                <a16:creationId xmlns:a16="http://schemas.microsoft.com/office/drawing/2014/main" id="{CCFE0289-81CA-E945-9D1D-204CFF1C1E9A}"/>
              </a:ext>
            </a:extLst>
          </p:cNvPr>
          <p:cNvSpPr txBox="1">
            <a:spLocks/>
          </p:cNvSpPr>
          <p:nvPr userDrawn="1"/>
        </p:nvSpPr>
        <p:spPr>
          <a:xfrm>
            <a:off x="135254" y="6524921"/>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Arial"/>
                <a:ea typeface="+mn-ea"/>
                <a:cs typeface="Arial"/>
              </a:rPr>
              <a:t>©2020 Copyright NEEA.</a:t>
            </a:r>
            <a:r>
              <a:rPr kumimoji="0" lang="en-US" sz="849" b="0" i="0" u="none" strike="noStrike" kern="1200" cap="none" spc="-3" normalizeH="0" baseline="0" noProof="0">
                <a:ln>
                  <a:noFill/>
                </a:ln>
                <a:solidFill>
                  <a:srgbClr val="999999"/>
                </a:solidFill>
                <a:effectLst/>
                <a:uLnTx/>
                <a:uFillTx/>
                <a:latin typeface="Arial"/>
                <a:ea typeface="+mn-ea"/>
                <a:cs typeface="Arial"/>
              </a:rPr>
              <a:t> </a:t>
            </a:r>
          </a:p>
        </p:txBody>
      </p:sp>
      <p:pic>
        <p:nvPicPr>
          <p:cNvPr id="5" name="Picture 4" descr="A close up of a logo&#10;&#10;Description automatically generated">
            <a:extLst>
              <a:ext uri="{FF2B5EF4-FFF2-40B4-BE49-F238E27FC236}">
                <a16:creationId xmlns:a16="http://schemas.microsoft.com/office/drawing/2014/main" id="{1CEA690B-4F0E-7A41-9337-4E0E2942B96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8731" y="4963045"/>
            <a:ext cx="8212287" cy="1539817"/>
          </a:xfrm>
          <a:prstGeom prst="rect">
            <a:avLst/>
          </a:prstGeom>
        </p:spPr>
      </p:pic>
    </p:spTree>
    <p:extLst>
      <p:ext uri="{BB962C8B-B14F-4D97-AF65-F5344CB8AC3E}">
        <p14:creationId xmlns:p14="http://schemas.microsoft.com/office/powerpoint/2010/main" val="615300173"/>
      </p:ext>
    </p:extLst>
  </p:cSld>
  <p:clrMapOvr>
    <a:masterClrMapping/>
  </p:clrMapOvr>
  <p:extLst>
    <p:ext uri="{DCECCB84-F9BA-43D5-87BE-67443E8EF086}">
      <p15:sldGuideLst xmlns:p15="http://schemas.microsoft.com/office/powerpoint/2012/main">
        <p15:guide id="1" orient="horz" pos="3562">
          <p15:clr>
            <a:srgbClr val="FBAE40"/>
          </p15:clr>
        </p15:guide>
        <p15:guide id="2" pos="90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color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EABE8-273D-5447-B13A-845297155AE3}"/>
              </a:ext>
            </a:extLst>
          </p:cNvPr>
          <p:cNvSpPr/>
          <p:nvPr userDrawn="1"/>
        </p:nvSpPr>
        <p:spPr>
          <a:xfrm>
            <a:off x="53" y="0"/>
            <a:ext cx="12191947" cy="4584194"/>
          </a:xfrm>
          <a:prstGeom prst="rect">
            <a:avLst/>
          </a:prstGeom>
          <a:solidFill>
            <a:srgbClr val="11A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Holder 2"/>
          <p:cNvSpPr>
            <a:spLocks noGrp="1"/>
          </p:cNvSpPr>
          <p:nvPr>
            <p:ph type="title" hasCustomPrompt="1"/>
          </p:nvPr>
        </p:nvSpPr>
        <p:spPr>
          <a:xfrm>
            <a:off x="1197694" y="1395727"/>
            <a:ext cx="6607650" cy="1374839"/>
          </a:xfrm>
          <a:prstGeom prst="rect">
            <a:avLst/>
          </a:prstGeom>
        </p:spPr>
        <p:txBody>
          <a:bodyPr lIns="0" tIns="0" rIns="0" bIns="0" anchor="b" anchorCtr="0">
            <a:normAutofit/>
          </a:bodyPr>
          <a:lstStyle>
            <a:lvl1pPr>
              <a:defRPr sz="3638" b="1" i="0" spc="-91">
                <a:solidFill>
                  <a:schemeClr val="bg1"/>
                </a:solidFill>
                <a:latin typeface="Helvetica" pitchFamily="2" charset="0"/>
                <a:cs typeface="Arial Narrow" panose="020B0604020202020204" pitchFamily="34" charset="0"/>
              </a:defRPr>
            </a:lvl1pPr>
          </a:lstStyle>
          <a:p>
            <a:r>
              <a:rPr lang="en-US"/>
              <a:t>Presenter Name</a:t>
            </a:r>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Arial"/>
                <a:ea typeface="+mn-ea"/>
                <a:cs typeface="Arial"/>
              </a:rPr>
              <a:t>©2020 Copyright NEEA.</a:t>
            </a:r>
            <a:r>
              <a:rPr kumimoji="0" lang="en-US" sz="849" b="0" i="0" u="none" strike="noStrike" kern="1200" cap="none" spc="-3" normalizeH="0" baseline="0" noProof="0">
                <a:ln>
                  <a:noFill/>
                </a:ln>
                <a:solidFill>
                  <a:srgbClr val="999999"/>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151814" y="3001989"/>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a:t>Title, Company</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151814" y="3461815"/>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a:t>Phone | Email</a:t>
            </a: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950" y="2167806"/>
            <a:ext cx="369658" cy="477856"/>
          </a:xfrm>
          <a:prstGeom prst="rect">
            <a:avLst/>
          </a:prstGeom>
        </p:spPr>
      </p:pic>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1198023" y="2821345"/>
            <a:ext cx="3188306"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laptop, clock, meter, computer&#10;&#10;Description automatically generated">
            <a:extLst>
              <a:ext uri="{FF2B5EF4-FFF2-40B4-BE49-F238E27FC236}">
                <a16:creationId xmlns:a16="http://schemas.microsoft.com/office/drawing/2014/main" id="{872FFAC0-5223-5947-8023-8382EE8397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67220" y="4834023"/>
            <a:ext cx="2648059" cy="1783445"/>
          </a:xfrm>
          <a:prstGeom prst="rect">
            <a:avLst/>
          </a:prstGeom>
        </p:spPr>
      </p:pic>
      <p:pic>
        <p:nvPicPr>
          <p:cNvPr id="14" name="Picture 13" descr="A close up of a logo&#10;&#10;Description automatically generated">
            <a:extLst>
              <a:ext uri="{FF2B5EF4-FFF2-40B4-BE49-F238E27FC236}">
                <a16:creationId xmlns:a16="http://schemas.microsoft.com/office/drawing/2014/main" id="{528D5EAD-6BAB-A747-94AF-C1A0E3A29B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6316" y="4963045"/>
            <a:ext cx="8212287" cy="1539817"/>
          </a:xfrm>
          <a:prstGeom prst="rect">
            <a:avLst/>
          </a:prstGeom>
        </p:spPr>
      </p:pic>
    </p:spTree>
    <p:extLst>
      <p:ext uri="{BB962C8B-B14F-4D97-AF65-F5344CB8AC3E}">
        <p14:creationId xmlns:p14="http://schemas.microsoft.com/office/powerpoint/2010/main" val="4281525861"/>
      </p:ext>
    </p:extLst>
  </p:cSld>
  <p:clrMapOvr>
    <a:masterClrMapping/>
  </p:clrMapOvr>
  <p:extLst>
    <p:ext uri="{DCECCB84-F9BA-43D5-87BE-67443E8EF086}">
      <p15:sldGuideLst xmlns:p15="http://schemas.microsoft.com/office/powerpoint/2012/main">
        <p15:guide id="1" orient="horz" pos="3562">
          <p15:clr>
            <a:srgbClr val="FBAE40"/>
          </p15:clr>
        </p15:guide>
        <p15:guide id="2" pos="124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hoto)">
    <p:spTree>
      <p:nvGrpSpPr>
        <p:cNvPr id="1" name=""/>
        <p:cNvGrpSpPr/>
        <p:nvPr/>
      </p:nvGrpSpPr>
      <p:grpSpPr>
        <a:xfrm>
          <a:off x="0" y="0"/>
          <a:ext cx="0" cy="0"/>
          <a:chOff x="0" y="0"/>
          <a:chExt cx="0" cy="0"/>
        </a:xfrm>
      </p:grpSpPr>
      <p:pic>
        <p:nvPicPr>
          <p:cNvPr id="7" name="Picture 6" descr="A group of people in front of a crowd&#10;&#10;Description automatically generated">
            <a:extLst>
              <a:ext uri="{FF2B5EF4-FFF2-40B4-BE49-F238E27FC236}">
                <a16:creationId xmlns:a16="http://schemas.microsoft.com/office/drawing/2014/main" id="{1C93ACBC-D759-9447-AE75-AB6E15CE85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37"/>
          <a:stretch/>
        </p:blipFill>
        <p:spPr>
          <a:xfrm>
            <a:off x="0" y="0"/>
            <a:ext cx="12191947" cy="4589582"/>
          </a:xfrm>
          <a:prstGeom prst="rect">
            <a:avLst/>
          </a:prstGeom>
        </p:spPr>
      </p:pic>
      <p:sp>
        <p:nvSpPr>
          <p:cNvPr id="6" name="Rectangle 5">
            <a:extLst>
              <a:ext uri="{FF2B5EF4-FFF2-40B4-BE49-F238E27FC236}">
                <a16:creationId xmlns:a16="http://schemas.microsoft.com/office/drawing/2014/main" id="{DFDEABE8-273D-5447-B13A-845297155AE3}"/>
              </a:ext>
            </a:extLst>
          </p:cNvPr>
          <p:cNvSpPr/>
          <p:nvPr userDrawn="1"/>
        </p:nvSpPr>
        <p:spPr>
          <a:xfrm>
            <a:off x="0" y="2694"/>
            <a:ext cx="12191947" cy="4586888"/>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Arial"/>
                <a:ea typeface="+mn-ea"/>
                <a:cs typeface="Arial"/>
              </a:rPr>
              <a:t>©2020 Copyright NEEA.</a:t>
            </a:r>
            <a:r>
              <a:rPr kumimoji="0" lang="en-US" sz="849" b="0" i="0" u="none" strike="noStrike" kern="1200" cap="none" spc="-3" normalizeH="0" baseline="0" noProof="0">
                <a:ln>
                  <a:noFill/>
                </a:ln>
                <a:solidFill>
                  <a:srgbClr val="FFFFFF"/>
                </a:solidFill>
                <a:effectLst/>
                <a:uLnTx/>
                <a:uFillTx/>
                <a:latin typeface="Arial"/>
                <a:ea typeface="+mn-ea"/>
                <a:cs typeface="Arial"/>
              </a:rPr>
              <a:t> </a:t>
            </a:r>
          </a:p>
        </p:txBody>
      </p:sp>
      <p:pic>
        <p:nvPicPr>
          <p:cNvPr id="12" name="Picture 11" descr="A picture containing laptop, clock, meter, computer&#10;&#10;Description automatically generated">
            <a:extLst>
              <a:ext uri="{FF2B5EF4-FFF2-40B4-BE49-F238E27FC236}">
                <a16:creationId xmlns:a16="http://schemas.microsoft.com/office/drawing/2014/main" id="{872FFAC0-5223-5947-8023-8382EE8397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1460" y="4834843"/>
            <a:ext cx="2587611" cy="1769372"/>
          </a:xfrm>
          <a:prstGeom prst="rect">
            <a:avLst/>
          </a:prstGeom>
        </p:spPr>
      </p:pic>
      <p:sp>
        <p:nvSpPr>
          <p:cNvPr id="17" name="object 117">
            <a:extLst>
              <a:ext uri="{FF2B5EF4-FFF2-40B4-BE49-F238E27FC236}">
                <a16:creationId xmlns:a16="http://schemas.microsoft.com/office/drawing/2014/main" id="{58FE5AAA-0157-F149-80DE-24FD3D13339B}"/>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Arial"/>
                <a:ea typeface="+mn-ea"/>
                <a:cs typeface="Arial"/>
              </a:rPr>
              <a:t>©2020 Copyright NEEA.</a:t>
            </a:r>
            <a:r>
              <a:rPr kumimoji="0" lang="en-US" sz="849" b="0" i="0" u="none" strike="noStrike" kern="1200" cap="none" spc="-3" normalizeH="0" baseline="0" noProof="0">
                <a:ln>
                  <a:noFill/>
                </a:ln>
                <a:solidFill>
                  <a:srgbClr val="999999"/>
                </a:solidFill>
                <a:effectLst/>
                <a:uLnTx/>
                <a:uFillTx/>
                <a:latin typeface="Arial"/>
                <a:ea typeface="+mn-ea"/>
                <a:cs typeface="Arial"/>
              </a:rPr>
              <a:t> </a:t>
            </a:r>
          </a:p>
        </p:txBody>
      </p:sp>
      <p:pic>
        <p:nvPicPr>
          <p:cNvPr id="14" name="Picture 13" descr="A close up of a logo&#10;&#10;Description automatically generated">
            <a:extLst>
              <a:ext uri="{FF2B5EF4-FFF2-40B4-BE49-F238E27FC236}">
                <a16:creationId xmlns:a16="http://schemas.microsoft.com/office/drawing/2014/main" id="{215D6494-EB27-2845-B642-0EA74DC714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00108" y="4963045"/>
            <a:ext cx="8212287" cy="1539817"/>
          </a:xfrm>
          <a:prstGeom prst="rect">
            <a:avLst/>
          </a:prstGeom>
        </p:spPr>
      </p:pic>
      <p:sp>
        <p:nvSpPr>
          <p:cNvPr id="16" name="Holder 2">
            <a:extLst>
              <a:ext uri="{FF2B5EF4-FFF2-40B4-BE49-F238E27FC236}">
                <a16:creationId xmlns:a16="http://schemas.microsoft.com/office/drawing/2014/main" id="{271A56F6-3F1F-464A-816B-BF8F09EB352D}"/>
              </a:ext>
            </a:extLst>
          </p:cNvPr>
          <p:cNvSpPr>
            <a:spLocks noGrp="1"/>
          </p:cNvSpPr>
          <p:nvPr>
            <p:ph type="title" hasCustomPrompt="1"/>
          </p:nvPr>
        </p:nvSpPr>
        <p:spPr>
          <a:xfrm>
            <a:off x="1197694" y="1395727"/>
            <a:ext cx="6607650" cy="1374839"/>
          </a:xfrm>
          <a:prstGeom prst="rect">
            <a:avLst/>
          </a:prstGeom>
        </p:spPr>
        <p:txBody>
          <a:bodyPr lIns="0" tIns="0" rIns="0" bIns="0" anchor="b" anchorCtr="0">
            <a:normAutofit/>
          </a:bodyPr>
          <a:lstStyle>
            <a:lvl1pPr>
              <a:defRPr sz="3638" b="1" i="0" spc="-91">
                <a:solidFill>
                  <a:schemeClr val="bg1"/>
                </a:solidFill>
                <a:latin typeface="Helvetica" pitchFamily="2" charset="0"/>
                <a:cs typeface="Arial Narrow" panose="020B0604020202020204" pitchFamily="34" charset="0"/>
              </a:defRPr>
            </a:lvl1pPr>
          </a:lstStyle>
          <a:p>
            <a:r>
              <a:rPr lang="en-US"/>
              <a:t>Presenter Name</a:t>
            </a:r>
            <a:endParaRPr/>
          </a:p>
        </p:txBody>
      </p:sp>
      <p:sp>
        <p:nvSpPr>
          <p:cNvPr id="18" name="Text Placeholder 3">
            <a:extLst>
              <a:ext uri="{FF2B5EF4-FFF2-40B4-BE49-F238E27FC236}">
                <a16:creationId xmlns:a16="http://schemas.microsoft.com/office/drawing/2014/main" id="{2F624817-67AC-0544-9262-84461A2D3A99}"/>
              </a:ext>
            </a:extLst>
          </p:cNvPr>
          <p:cNvSpPr>
            <a:spLocks noGrp="1"/>
          </p:cNvSpPr>
          <p:nvPr>
            <p:ph type="body" sz="quarter" idx="10" hasCustomPrompt="1"/>
          </p:nvPr>
        </p:nvSpPr>
        <p:spPr>
          <a:xfrm>
            <a:off x="1151814" y="3001989"/>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a:t>Title, Company</a:t>
            </a:r>
          </a:p>
        </p:txBody>
      </p:sp>
      <p:sp>
        <p:nvSpPr>
          <p:cNvPr id="19" name="Text Placeholder 3">
            <a:extLst>
              <a:ext uri="{FF2B5EF4-FFF2-40B4-BE49-F238E27FC236}">
                <a16:creationId xmlns:a16="http://schemas.microsoft.com/office/drawing/2014/main" id="{3D96563D-4278-5E41-9956-881F4A37278C}"/>
              </a:ext>
            </a:extLst>
          </p:cNvPr>
          <p:cNvSpPr>
            <a:spLocks noGrp="1"/>
          </p:cNvSpPr>
          <p:nvPr>
            <p:ph type="body" sz="quarter" idx="11" hasCustomPrompt="1"/>
          </p:nvPr>
        </p:nvSpPr>
        <p:spPr>
          <a:xfrm>
            <a:off x="1151814" y="3461815"/>
            <a:ext cx="6607650"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a:t>Phone | Email</a:t>
            </a:r>
          </a:p>
        </p:txBody>
      </p:sp>
      <p:pic>
        <p:nvPicPr>
          <p:cNvPr id="20" name="Picture 19" descr="A close up of a logo&#10;&#10;Description automatically generated">
            <a:extLst>
              <a:ext uri="{FF2B5EF4-FFF2-40B4-BE49-F238E27FC236}">
                <a16:creationId xmlns:a16="http://schemas.microsoft.com/office/drawing/2014/main" id="{44621B35-7178-6149-9BC6-753ED9AD92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5950" y="2167806"/>
            <a:ext cx="369658" cy="477856"/>
          </a:xfrm>
          <a:prstGeom prst="rect">
            <a:avLst/>
          </a:prstGeom>
        </p:spPr>
      </p:pic>
      <p:cxnSp>
        <p:nvCxnSpPr>
          <p:cNvPr id="21" name="Straight Connector 20">
            <a:extLst>
              <a:ext uri="{FF2B5EF4-FFF2-40B4-BE49-F238E27FC236}">
                <a16:creationId xmlns:a16="http://schemas.microsoft.com/office/drawing/2014/main" id="{D96A9428-770F-304C-9A1E-52C5ECE50745}"/>
              </a:ext>
            </a:extLst>
          </p:cNvPr>
          <p:cNvCxnSpPr>
            <a:cxnSpLocks/>
          </p:cNvCxnSpPr>
          <p:nvPr userDrawn="1"/>
        </p:nvCxnSpPr>
        <p:spPr>
          <a:xfrm>
            <a:off x="1198023" y="2821345"/>
            <a:ext cx="3188306"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962616"/>
      </p:ext>
    </p:extLst>
  </p:cSld>
  <p:clrMapOvr>
    <a:masterClrMapping/>
  </p:clrMapOvr>
  <p:extLst>
    <p:ext uri="{DCECCB84-F9BA-43D5-87BE-67443E8EF086}">
      <p15:sldGuideLst xmlns:p15="http://schemas.microsoft.com/office/powerpoint/2012/main">
        <p15:guide id="1" orient="horz" pos="4762">
          <p15:clr>
            <a:srgbClr val="FBAE40"/>
          </p15:clr>
        </p15:guide>
        <p15:guide id="2" pos="12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dd photo)">
    <p:spTree>
      <p:nvGrpSpPr>
        <p:cNvPr id="1" name=""/>
        <p:cNvGrpSpPr/>
        <p:nvPr/>
      </p:nvGrpSpPr>
      <p:grpSpPr>
        <a:xfrm>
          <a:off x="0" y="0"/>
          <a:ext cx="0" cy="0"/>
          <a:chOff x="0" y="0"/>
          <a:chExt cx="0" cy="0"/>
        </a:xfrm>
      </p:grpSpPr>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pic>
        <p:nvPicPr>
          <p:cNvPr id="17" name="Picture 16" descr="A close up of a logo&#10;&#10;Description automatically generated">
            <a:extLst>
              <a:ext uri="{FF2B5EF4-FFF2-40B4-BE49-F238E27FC236}">
                <a16:creationId xmlns:a16="http://schemas.microsoft.com/office/drawing/2014/main" id="{9014FF3D-B7E8-4A46-BE6B-1FB71AC46A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74936" y="5089831"/>
            <a:ext cx="2164853" cy="1471626"/>
          </a:xfrm>
          <a:prstGeom prst="rect">
            <a:avLst/>
          </a:prstGeom>
        </p:spPr>
      </p:pic>
      <p:sp>
        <p:nvSpPr>
          <p:cNvPr id="6" name="Picture Placeholder 5">
            <a:extLst>
              <a:ext uri="{FF2B5EF4-FFF2-40B4-BE49-F238E27FC236}">
                <a16:creationId xmlns:a16="http://schemas.microsoft.com/office/drawing/2014/main" id="{898E374A-34A5-9540-A5EE-E0E74F9E4B96}"/>
              </a:ext>
            </a:extLst>
          </p:cNvPr>
          <p:cNvSpPr>
            <a:spLocks noGrp="1"/>
          </p:cNvSpPr>
          <p:nvPr>
            <p:ph type="pic" sz="quarter" idx="13"/>
          </p:nvPr>
        </p:nvSpPr>
        <p:spPr>
          <a:xfrm>
            <a:off x="7297874" y="1"/>
            <a:ext cx="4894128" cy="6707792"/>
          </a:xfrm>
          <a:prstGeom prst="rect">
            <a:avLst/>
          </a:prstGeom>
        </p:spPr>
        <p:txBody>
          <a:bodyPr>
            <a:normAutofit/>
          </a:bodyPr>
          <a:lstStyle>
            <a:lvl1pPr marL="0" indent="0">
              <a:buNone/>
              <a:defRPr sz="1334"/>
            </a:lvl1pPr>
          </a:lstStyle>
          <a:p>
            <a:r>
              <a:rPr lang="en-US"/>
              <a:t>Click icon to add picture</a:t>
            </a:r>
          </a:p>
        </p:txBody>
      </p:sp>
      <p:sp>
        <p:nvSpPr>
          <p:cNvPr id="27" name="Holder 2">
            <a:extLst>
              <a:ext uri="{FF2B5EF4-FFF2-40B4-BE49-F238E27FC236}">
                <a16:creationId xmlns:a16="http://schemas.microsoft.com/office/drawing/2014/main" id="{2906F38B-E24B-5E43-B7FD-0F78B05FEB73}"/>
              </a:ext>
            </a:extLst>
          </p:cNvPr>
          <p:cNvSpPr>
            <a:spLocks noGrp="1"/>
          </p:cNvSpPr>
          <p:nvPr>
            <p:ph type="title" hasCustomPrompt="1"/>
          </p:nvPr>
        </p:nvSpPr>
        <p:spPr>
          <a:xfrm>
            <a:off x="1047983" y="1626900"/>
            <a:ext cx="5693079" cy="1298440"/>
          </a:xfrm>
          <a:prstGeom prst="rect">
            <a:avLst/>
          </a:prstGeom>
        </p:spPr>
        <p:txBody>
          <a:bodyPr lIns="0" tIns="0" rIns="0" bIns="0" anchor="ctr" anchorCtr="0">
            <a:normAutofit/>
          </a:bodyPr>
          <a:lstStyle>
            <a:lvl1pPr>
              <a:defRPr sz="4124" b="1" i="0" spc="-91">
                <a:solidFill>
                  <a:srgbClr val="11AAE3"/>
                </a:solidFill>
                <a:latin typeface="Helvetica" pitchFamily="2" charset="0"/>
                <a:cs typeface="Arial Narrow" panose="020B0604020202020204" pitchFamily="34" charset="0"/>
              </a:defRPr>
            </a:lvl1pPr>
          </a:lstStyle>
          <a:p>
            <a:r>
              <a:rPr lang="en-US"/>
              <a:t>Insert Slide </a:t>
            </a:r>
            <a:br>
              <a:rPr lang="en-US"/>
            </a:br>
            <a:r>
              <a:rPr lang="en-US"/>
              <a:t>Title Here</a:t>
            </a:r>
          </a:p>
        </p:txBody>
      </p:sp>
      <p:sp>
        <p:nvSpPr>
          <p:cNvPr id="28" name="Text Placeholder 3">
            <a:extLst>
              <a:ext uri="{FF2B5EF4-FFF2-40B4-BE49-F238E27FC236}">
                <a16:creationId xmlns:a16="http://schemas.microsoft.com/office/drawing/2014/main" id="{398B0776-ECEA-4E47-8983-9685F706E5AB}"/>
              </a:ext>
            </a:extLst>
          </p:cNvPr>
          <p:cNvSpPr>
            <a:spLocks noGrp="1"/>
          </p:cNvSpPr>
          <p:nvPr>
            <p:ph type="body" sz="quarter" idx="10" hasCustomPrompt="1"/>
          </p:nvPr>
        </p:nvSpPr>
        <p:spPr>
          <a:xfrm>
            <a:off x="1053528" y="3387771"/>
            <a:ext cx="5687534" cy="410599"/>
          </a:xfrm>
          <a:prstGeom prst="rect">
            <a:avLst/>
          </a:prstGeom>
        </p:spPr>
        <p:txBody>
          <a:bodyPr anchor="ctr" anchorCtr="0">
            <a:normAutofit/>
          </a:bodyPr>
          <a:lstStyle>
            <a:lvl1pPr marL="0" indent="0">
              <a:buNone/>
              <a:defRPr sz="2668" b="1" i="1">
                <a:solidFill>
                  <a:srgbClr val="57585B"/>
                </a:solidFill>
                <a:latin typeface="Helvetica" pitchFamily="2" charset="0"/>
              </a:defRPr>
            </a:lvl1pPr>
          </a:lstStyle>
          <a:p>
            <a:pPr lvl="0"/>
            <a:r>
              <a:rPr lang="en-US"/>
              <a:t>Presenter Name</a:t>
            </a:r>
          </a:p>
        </p:txBody>
      </p:sp>
      <p:sp>
        <p:nvSpPr>
          <p:cNvPr id="29" name="Text Placeholder 3">
            <a:extLst>
              <a:ext uri="{FF2B5EF4-FFF2-40B4-BE49-F238E27FC236}">
                <a16:creationId xmlns:a16="http://schemas.microsoft.com/office/drawing/2014/main" id="{8A9F23F9-60E2-FC4C-BAA3-DA5533967BA9}"/>
              </a:ext>
            </a:extLst>
          </p:cNvPr>
          <p:cNvSpPr>
            <a:spLocks noGrp="1"/>
          </p:cNvSpPr>
          <p:nvPr>
            <p:ph type="body" sz="quarter" idx="11" hasCustomPrompt="1"/>
          </p:nvPr>
        </p:nvSpPr>
        <p:spPr>
          <a:xfrm>
            <a:off x="1047983" y="3869706"/>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a:t>Title, Company</a:t>
            </a:r>
          </a:p>
        </p:txBody>
      </p:sp>
      <p:cxnSp>
        <p:nvCxnSpPr>
          <p:cNvPr id="30" name="Straight Connector 29">
            <a:extLst>
              <a:ext uri="{FF2B5EF4-FFF2-40B4-BE49-F238E27FC236}">
                <a16:creationId xmlns:a16="http://schemas.microsoft.com/office/drawing/2014/main" id="{64504D4E-9CF8-6345-8EF4-C7651DD23BCB}"/>
              </a:ext>
            </a:extLst>
          </p:cNvPr>
          <p:cNvCxnSpPr>
            <a:cxnSpLocks/>
          </p:cNvCxnSpPr>
          <p:nvPr userDrawn="1"/>
        </p:nvCxnSpPr>
        <p:spPr>
          <a:xfrm>
            <a:off x="1052256" y="2996675"/>
            <a:ext cx="4686848" cy="0"/>
          </a:xfrm>
          <a:prstGeom prst="line">
            <a:avLst/>
          </a:prstGeom>
          <a:ln w="57150">
            <a:solidFill>
              <a:srgbClr val="8CC546"/>
            </a:solidFill>
          </a:ln>
        </p:spPr>
        <p:style>
          <a:lnRef idx="1">
            <a:schemeClr val="accent1"/>
          </a:lnRef>
          <a:fillRef idx="0">
            <a:schemeClr val="accent1"/>
          </a:fillRef>
          <a:effectRef idx="0">
            <a:schemeClr val="accent1"/>
          </a:effectRef>
          <a:fontRef idx="minor">
            <a:schemeClr val="tx1"/>
          </a:fontRef>
        </p:style>
      </p:cxnSp>
      <p:sp>
        <p:nvSpPr>
          <p:cNvPr id="31" name="object 113">
            <a:extLst>
              <a:ext uri="{FF2B5EF4-FFF2-40B4-BE49-F238E27FC236}">
                <a16:creationId xmlns:a16="http://schemas.microsoft.com/office/drawing/2014/main" id="{65A30E66-0C2B-094A-A6A8-7C2C19117ADC}"/>
              </a:ext>
            </a:extLst>
          </p:cNvPr>
          <p:cNvSpPr/>
          <p:nvPr userDrawn="1"/>
        </p:nvSpPr>
        <p:spPr>
          <a:xfrm>
            <a:off x="0" y="1904145"/>
            <a:ext cx="708736" cy="674584"/>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pic>
        <p:nvPicPr>
          <p:cNvPr id="32" name="Picture 31" descr="A close up of a logo&#10;&#10;Description automatically generated">
            <a:extLst>
              <a:ext uri="{FF2B5EF4-FFF2-40B4-BE49-F238E27FC236}">
                <a16:creationId xmlns:a16="http://schemas.microsoft.com/office/drawing/2014/main" id="{7BDA084E-CD42-7C40-A1FA-C8CA937FC0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3051" y="2016630"/>
            <a:ext cx="354325" cy="458034"/>
          </a:xfrm>
          <a:prstGeom prst="rect">
            <a:avLst/>
          </a:prstGeom>
        </p:spPr>
      </p:pic>
      <p:sp>
        <p:nvSpPr>
          <p:cNvPr id="33" name="Text Placeholder 3">
            <a:extLst>
              <a:ext uri="{FF2B5EF4-FFF2-40B4-BE49-F238E27FC236}">
                <a16:creationId xmlns:a16="http://schemas.microsoft.com/office/drawing/2014/main" id="{579B2F00-D56F-9B4E-BC9C-79B7B4A259A8}"/>
              </a:ext>
            </a:extLst>
          </p:cNvPr>
          <p:cNvSpPr>
            <a:spLocks noGrp="1"/>
          </p:cNvSpPr>
          <p:nvPr>
            <p:ph type="body" sz="quarter" idx="12" hasCustomPrompt="1"/>
          </p:nvPr>
        </p:nvSpPr>
        <p:spPr>
          <a:xfrm>
            <a:off x="1047983" y="4239368"/>
            <a:ext cx="5687534" cy="354608"/>
          </a:xfrm>
          <a:prstGeom prst="rect">
            <a:avLst/>
          </a:prstGeom>
        </p:spPr>
        <p:txBody>
          <a:bodyPr anchor="ctr" anchorCtr="0">
            <a:normAutofit/>
          </a:bodyPr>
          <a:lstStyle>
            <a:lvl1pPr marL="0" indent="0">
              <a:buNone/>
              <a:defRPr sz="1940" b="0" i="1">
                <a:solidFill>
                  <a:srgbClr val="57585B"/>
                </a:solidFill>
                <a:latin typeface="Helvetica" pitchFamily="2" charset="0"/>
              </a:defRPr>
            </a:lvl1pPr>
          </a:lstStyle>
          <a:p>
            <a:pPr lvl="0"/>
            <a:r>
              <a:rPr lang="en-US"/>
              <a:t>Date</a:t>
            </a:r>
          </a:p>
        </p:txBody>
      </p:sp>
    </p:spTree>
    <p:extLst>
      <p:ext uri="{BB962C8B-B14F-4D97-AF65-F5344CB8AC3E}">
        <p14:creationId xmlns:p14="http://schemas.microsoft.com/office/powerpoint/2010/main" val="223879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olor block +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DEABE8-273D-5447-B13A-845297155AE3}"/>
              </a:ext>
            </a:extLst>
          </p:cNvPr>
          <p:cNvSpPr/>
          <p:nvPr userDrawn="1"/>
        </p:nvSpPr>
        <p:spPr>
          <a:xfrm>
            <a:off x="53" y="0"/>
            <a:ext cx="6650435" cy="6858000"/>
          </a:xfrm>
          <a:prstGeom prst="rect">
            <a:avLst/>
          </a:prstGeom>
          <a:solidFill>
            <a:srgbClr val="11A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6" rtl="0" eaLnBrk="1" fontAlgn="auto" latinLnBrk="0" hangingPunct="1">
              <a:lnSpc>
                <a:spcPct val="100000"/>
              </a:lnSpc>
              <a:spcBef>
                <a:spcPts val="0"/>
              </a:spcBef>
              <a:spcAft>
                <a:spcPts val="0"/>
              </a:spcAft>
              <a:buClrTx/>
              <a:buSzTx/>
              <a:buFontTx/>
              <a:buNone/>
              <a:tabLst/>
              <a:defRPr/>
            </a:pPr>
            <a:endParaRPr kumimoji="0" lang="en-US" sz="661"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Holder 2"/>
          <p:cNvSpPr>
            <a:spLocks noGrp="1"/>
          </p:cNvSpPr>
          <p:nvPr>
            <p:ph type="title" hasCustomPrompt="1"/>
          </p:nvPr>
        </p:nvSpPr>
        <p:spPr>
          <a:xfrm>
            <a:off x="898271" y="1257103"/>
            <a:ext cx="5196315" cy="1975541"/>
          </a:xfrm>
          <a:prstGeom prst="rect">
            <a:avLst/>
          </a:prstGeom>
        </p:spPr>
        <p:txBody>
          <a:bodyPr lIns="0" tIns="0" rIns="0" bIns="0" anchor="b" anchorCtr="0">
            <a:normAutofit/>
          </a:bodyPr>
          <a:lstStyle>
            <a:lvl1pPr>
              <a:defRPr sz="4124" b="1" i="0" spc="-91">
                <a:solidFill>
                  <a:schemeClr val="bg1"/>
                </a:solidFill>
                <a:latin typeface="Helvetica" pitchFamily="2" charset="0"/>
                <a:cs typeface="Arial Narrow" panose="020B0604020202020204" pitchFamily="34" charset="0"/>
              </a:defRPr>
            </a:lvl1pPr>
          </a:lstStyle>
          <a:p>
            <a:r>
              <a:rPr lang="en-US"/>
              <a:t>Insert Slide Title</a:t>
            </a:r>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35254" y="6617468"/>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FFFFFF"/>
                </a:solidFill>
                <a:effectLst/>
                <a:uLnTx/>
                <a:uFillTx/>
                <a:latin typeface="Arial"/>
                <a:ea typeface="+mn-ea"/>
                <a:cs typeface="Arial"/>
              </a:rPr>
              <a:t>©2020 Copyright NEEA.</a:t>
            </a:r>
            <a:r>
              <a:rPr kumimoji="0" lang="en-US" sz="849" b="0" i="0" u="none" strike="noStrike" kern="1200" cap="none" spc="-3" normalizeH="0" baseline="0" noProof="0">
                <a:ln>
                  <a:noFill/>
                </a:ln>
                <a:solidFill>
                  <a:srgbClr val="FFFFFF"/>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874571" y="4097582"/>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a:t>Title, Company</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874571" y="4524593"/>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a:t>Phone | Email</a:t>
            </a: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197" y="2629884"/>
            <a:ext cx="369658" cy="477856"/>
          </a:xfrm>
          <a:prstGeom prst="rect">
            <a:avLst/>
          </a:prstGeom>
        </p:spPr>
      </p:pic>
      <p:cxnSp>
        <p:nvCxnSpPr>
          <p:cNvPr id="15" name="Straight Connector 14">
            <a:extLst>
              <a:ext uri="{FF2B5EF4-FFF2-40B4-BE49-F238E27FC236}">
                <a16:creationId xmlns:a16="http://schemas.microsoft.com/office/drawing/2014/main" id="{3E55338E-A84D-8343-AE1F-35DE9DC0401D}"/>
              </a:ext>
            </a:extLst>
          </p:cNvPr>
          <p:cNvCxnSpPr>
            <a:cxnSpLocks/>
          </p:cNvCxnSpPr>
          <p:nvPr userDrawn="1"/>
        </p:nvCxnSpPr>
        <p:spPr>
          <a:xfrm>
            <a:off x="899686" y="3336585"/>
            <a:ext cx="3171317" cy="0"/>
          </a:xfrm>
          <a:prstGeom prst="line">
            <a:avLst/>
          </a:prstGeom>
          <a:ln w="76200">
            <a:solidFill>
              <a:srgbClr val="FABC25"/>
            </a:solidFill>
          </a:ln>
        </p:spPr>
        <p:style>
          <a:lnRef idx="1">
            <a:schemeClr val="accent1"/>
          </a:lnRef>
          <a:fillRef idx="0">
            <a:schemeClr val="accent1"/>
          </a:fillRef>
          <a:effectRef idx="0">
            <a:schemeClr val="accent1"/>
          </a:effectRef>
          <a:fontRef idx="minor">
            <a:schemeClr val="tx1"/>
          </a:fontRef>
        </p:style>
      </p:cxnSp>
      <p:sp>
        <p:nvSpPr>
          <p:cNvPr id="13" name="Picture Placeholder 5">
            <a:extLst>
              <a:ext uri="{FF2B5EF4-FFF2-40B4-BE49-F238E27FC236}">
                <a16:creationId xmlns:a16="http://schemas.microsoft.com/office/drawing/2014/main" id="{34E3D869-9723-B548-AC8A-09328DBB22FD}"/>
              </a:ext>
            </a:extLst>
          </p:cNvPr>
          <p:cNvSpPr>
            <a:spLocks noGrp="1"/>
          </p:cNvSpPr>
          <p:nvPr>
            <p:ph type="pic" sz="quarter" idx="13"/>
          </p:nvPr>
        </p:nvSpPr>
        <p:spPr>
          <a:xfrm>
            <a:off x="6647067" y="1"/>
            <a:ext cx="5544936" cy="6857999"/>
          </a:xfrm>
          <a:prstGeom prst="rect">
            <a:avLst/>
          </a:prstGeom>
        </p:spPr>
        <p:txBody>
          <a:bodyPr>
            <a:normAutofit/>
          </a:bodyPr>
          <a:lstStyle>
            <a:lvl1pPr marL="0" indent="0">
              <a:buNone/>
              <a:defRPr sz="1334"/>
            </a:lvl1pPr>
          </a:lstStyle>
          <a:p>
            <a:r>
              <a:rPr lang="en-US"/>
              <a:t>Click icon to add picture</a:t>
            </a:r>
          </a:p>
        </p:txBody>
      </p:sp>
      <p:sp>
        <p:nvSpPr>
          <p:cNvPr id="12" name="Text Placeholder 3">
            <a:extLst>
              <a:ext uri="{FF2B5EF4-FFF2-40B4-BE49-F238E27FC236}">
                <a16:creationId xmlns:a16="http://schemas.microsoft.com/office/drawing/2014/main" id="{273F335E-58B4-A244-B6ED-C86C31106A22}"/>
              </a:ext>
            </a:extLst>
          </p:cNvPr>
          <p:cNvSpPr>
            <a:spLocks noGrp="1"/>
          </p:cNvSpPr>
          <p:nvPr>
            <p:ph type="body" sz="quarter" idx="14" hasCustomPrompt="1"/>
          </p:nvPr>
        </p:nvSpPr>
        <p:spPr>
          <a:xfrm>
            <a:off x="874571" y="3613831"/>
            <a:ext cx="5175222" cy="429263"/>
          </a:xfrm>
          <a:prstGeom prst="rect">
            <a:avLst/>
          </a:prstGeom>
        </p:spPr>
        <p:txBody>
          <a:bodyPr anchor="ctr" anchorCtr="0">
            <a:normAutofit/>
          </a:bodyPr>
          <a:lstStyle>
            <a:lvl1pPr marL="0" indent="0">
              <a:buNone/>
              <a:defRPr sz="2426" b="0" i="0">
                <a:solidFill>
                  <a:schemeClr val="bg1"/>
                </a:solidFill>
                <a:latin typeface="Helvetica" pitchFamily="2" charset="0"/>
              </a:defRPr>
            </a:lvl1pPr>
          </a:lstStyle>
          <a:p>
            <a:pPr lvl="0"/>
            <a:r>
              <a:rPr lang="en-US"/>
              <a:t>Presenter Name</a:t>
            </a:r>
          </a:p>
        </p:txBody>
      </p:sp>
    </p:spTree>
    <p:extLst>
      <p:ext uri="{BB962C8B-B14F-4D97-AF65-F5344CB8AC3E}">
        <p14:creationId xmlns:p14="http://schemas.microsoft.com/office/powerpoint/2010/main" val="3407154550"/>
      </p:ext>
    </p:extLst>
  </p:cSld>
  <p:clrMapOvr>
    <a:masterClrMapping/>
  </p:clrMapOvr>
  <p:extLst>
    <p:ext uri="{DCECCB84-F9BA-43D5-87BE-67443E8EF086}">
      <p15:sldGuideLst xmlns:p15="http://schemas.microsoft.com/office/powerpoint/2012/main">
        <p15:guide id="1" orient="horz" pos="3562">
          <p15:clr>
            <a:srgbClr val="FBAE40"/>
          </p15:clr>
        </p15:guide>
        <p15:guide id="2" pos="95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0186BA37-F94F-CE41-B653-E35C0B66EB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60295" y="5323518"/>
            <a:ext cx="2200878" cy="1314927"/>
          </a:xfrm>
          <a:prstGeom prst="rect">
            <a:avLst/>
          </a:prstGeom>
        </p:spPr>
      </p:pic>
      <p:sp>
        <p:nvSpPr>
          <p:cNvPr id="2" name="Holder 2"/>
          <p:cNvSpPr>
            <a:spLocks noGrp="1"/>
          </p:cNvSpPr>
          <p:nvPr>
            <p:ph type="title" hasCustomPrompt="1"/>
          </p:nvPr>
        </p:nvSpPr>
        <p:spPr>
          <a:xfrm>
            <a:off x="1413941" y="2298932"/>
            <a:ext cx="9518713" cy="802457"/>
          </a:xfrm>
          <a:prstGeom prst="rect">
            <a:avLst/>
          </a:prstGeom>
        </p:spPr>
        <p:txBody>
          <a:bodyPr lIns="0" tIns="0" rIns="0" bIns="0" anchor="b" anchorCtr="0">
            <a:normAutofit/>
          </a:bodyPr>
          <a:lstStyle>
            <a:lvl1pPr>
              <a:defRPr sz="5214" b="1" i="0" spc="-91">
                <a:solidFill>
                  <a:srgbClr val="11AAE3"/>
                </a:solidFill>
                <a:latin typeface="Helvetica" pitchFamily="2" charset="0"/>
                <a:cs typeface="Arial" panose="020B0604020202020204" pitchFamily="34" charset="0"/>
              </a:defRPr>
            </a:lvl1pPr>
          </a:lstStyle>
          <a:p>
            <a:r>
              <a:rPr lang="en-US"/>
              <a:t>Insert Slide Title</a:t>
            </a:r>
            <a:endParaRPr/>
          </a:p>
        </p:txBody>
      </p:sp>
      <p:sp>
        <p:nvSpPr>
          <p:cNvPr id="6" name="object 113">
            <a:extLst>
              <a:ext uri="{FF2B5EF4-FFF2-40B4-BE49-F238E27FC236}">
                <a16:creationId xmlns:a16="http://schemas.microsoft.com/office/drawing/2014/main" id="{6B242D1A-C452-094D-8E3F-8E027F0BABD4}"/>
              </a:ext>
            </a:extLst>
          </p:cNvPr>
          <p:cNvSpPr/>
          <p:nvPr userDrawn="1"/>
        </p:nvSpPr>
        <p:spPr>
          <a:xfrm>
            <a:off x="2" y="2273806"/>
            <a:ext cx="890197" cy="693116"/>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Helvetica" pitchFamily="2" charset="0"/>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624" y="2416473"/>
            <a:ext cx="354325" cy="458034"/>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181462"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Arial"/>
                <a:ea typeface="+mn-ea"/>
                <a:cs typeface="Arial"/>
              </a:rPr>
              <a:t>©2020 Copyright NEEA.</a:t>
            </a:r>
            <a:r>
              <a:rPr kumimoji="0" lang="en-US" sz="849" b="0" i="0" u="none" strike="noStrike" kern="1200" cap="none" spc="-3" normalizeH="0" baseline="0" noProof="0">
                <a:ln>
                  <a:noFill/>
                </a:ln>
                <a:solidFill>
                  <a:srgbClr val="999999"/>
                </a:solidFill>
                <a:effectLst/>
                <a:uLnTx/>
                <a:uFillTx/>
                <a:latin typeface="Arial"/>
                <a:ea typeface="+mn-ea"/>
                <a:cs typeface="Arial"/>
              </a:rPr>
              <a:t> </a:t>
            </a:r>
          </a:p>
        </p:txBody>
      </p:sp>
      <p:sp>
        <p:nvSpPr>
          <p:cNvPr id="4" name="Text Placeholder 3">
            <a:extLst>
              <a:ext uri="{FF2B5EF4-FFF2-40B4-BE49-F238E27FC236}">
                <a16:creationId xmlns:a16="http://schemas.microsoft.com/office/drawing/2014/main" id="{8121CADE-88D8-AD49-9E95-89F3121209A8}"/>
              </a:ext>
            </a:extLst>
          </p:cNvPr>
          <p:cNvSpPr>
            <a:spLocks noGrp="1"/>
          </p:cNvSpPr>
          <p:nvPr>
            <p:ph type="body" sz="quarter" idx="10" hasCustomPrompt="1"/>
          </p:nvPr>
        </p:nvSpPr>
        <p:spPr>
          <a:xfrm>
            <a:off x="1383333" y="3360376"/>
            <a:ext cx="7392693" cy="503917"/>
          </a:xfrm>
          <a:prstGeom prst="rect">
            <a:avLst/>
          </a:prstGeom>
        </p:spPr>
        <p:txBody>
          <a:bodyPr>
            <a:normAutofit/>
          </a:bodyPr>
          <a:lstStyle>
            <a:lvl1pPr marL="0" indent="0">
              <a:buNone/>
              <a:defRPr sz="2911" b="1" i="1">
                <a:solidFill>
                  <a:srgbClr val="57585B"/>
                </a:solidFill>
                <a:latin typeface="Helvetica" pitchFamily="2" charset="0"/>
              </a:defRPr>
            </a:lvl1pPr>
          </a:lstStyle>
          <a:p>
            <a:pPr lvl="0"/>
            <a:r>
              <a:rPr lang="en-US"/>
              <a:t>Presenter Name</a:t>
            </a:r>
          </a:p>
        </p:txBody>
      </p:sp>
      <p:sp>
        <p:nvSpPr>
          <p:cNvPr id="10" name="Text Placeholder 3">
            <a:extLst>
              <a:ext uri="{FF2B5EF4-FFF2-40B4-BE49-F238E27FC236}">
                <a16:creationId xmlns:a16="http://schemas.microsoft.com/office/drawing/2014/main" id="{DD85B31D-291F-EC42-8D69-3749C20930A1}"/>
              </a:ext>
            </a:extLst>
          </p:cNvPr>
          <p:cNvSpPr>
            <a:spLocks noGrp="1"/>
          </p:cNvSpPr>
          <p:nvPr>
            <p:ph type="body" sz="quarter" idx="11" hasCustomPrompt="1"/>
          </p:nvPr>
        </p:nvSpPr>
        <p:spPr>
          <a:xfrm>
            <a:off x="1382850" y="3947903"/>
            <a:ext cx="7392693" cy="391858"/>
          </a:xfrm>
          <a:prstGeom prst="rect">
            <a:avLst/>
          </a:prstGeom>
        </p:spPr>
        <p:txBody>
          <a:bodyPr>
            <a:normAutofit/>
          </a:bodyPr>
          <a:lstStyle>
            <a:lvl1pPr marL="0" indent="0">
              <a:buNone/>
              <a:defRPr sz="2182" b="0" i="1">
                <a:solidFill>
                  <a:srgbClr val="57585B"/>
                </a:solidFill>
                <a:latin typeface="Helvetica" pitchFamily="2" charset="0"/>
              </a:defRPr>
            </a:lvl1pPr>
          </a:lstStyle>
          <a:p>
            <a:pPr lvl="0"/>
            <a:r>
              <a:rPr lang="en-US"/>
              <a:t>Title, Company</a:t>
            </a:r>
          </a:p>
        </p:txBody>
      </p:sp>
      <p:sp>
        <p:nvSpPr>
          <p:cNvPr id="12" name="Text Placeholder 3">
            <a:extLst>
              <a:ext uri="{FF2B5EF4-FFF2-40B4-BE49-F238E27FC236}">
                <a16:creationId xmlns:a16="http://schemas.microsoft.com/office/drawing/2014/main" id="{80A0BA62-8CFB-254A-B19F-684A88FC614B}"/>
              </a:ext>
            </a:extLst>
          </p:cNvPr>
          <p:cNvSpPr>
            <a:spLocks noGrp="1"/>
          </p:cNvSpPr>
          <p:nvPr>
            <p:ph type="body" sz="quarter" idx="12" hasCustomPrompt="1"/>
          </p:nvPr>
        </p:nvSpPr>
        <p:spPr>
          <a:xfrm>
            <a:off x="1382850" y="4423375"/>
            <a:ext cx="7392693" cy="391858"/>
          </a:xfrm>
          <a:prstGeom prst="rect">
            <a:avLst/>
          </a:prstGeom>
        </p:spPr>
        <p:txBody>
          <a:bodyPr>
            <a:normAutofit/>
          </a:bodyPr>
          <a:lstStyle>
            <a:lvl1pPr marL="0" indent="0">
              <a:buNone/>
              <a:defRPr sz="2182" b="0" i="1">
                <a:solidFill>
                  <a:srgbClr val="57585B"/>
                </a:solidFill>
                <a:latin typeface="Helvetica" pitchFamily="2" charset="0"/>
              </a:defRPr>
            </a:lvl1pPr>
          </a:lstStyle>
          <a:p>
            <a:pPr lvl="0"/>
            <a:r>
              <a:rPr lang="en-US"/>
              <a:t>Date</a:t>
            </a:r>
          </a:p>
        </p:txBody>
      </p:sp>
    </p:spTree>
    <p:extLst>
      <p:ext uri="{BB962C8B-B14F-4D97-AF65-F5344CB8AC3E}">
        <p14:creationId xmlns:p14="http://schemas.microsoft.com/office/powerpoint/2010/main" val="4096944941"/>
      </p:ext>
    </p:extLst>
  </p:cSld>
  <p:clrMapOvr>
    <a:masterClrMapping/>
  </p:clrMapOvr>
  <p:extLst>
    <p:ext uri="{DCECCB84-F9BA-43D5-87BE-67443E8EF086}">
      <p15:sldGuideLst xmlns:p15="http://schemas.microsoft.com/office/powerpoint/2012/main">
        <p15:guide id="1" orient="horz" pos="3562">
          <p15:clr>
            <a:srgbClr val="FBAE40"/>
          </p15:clr>
        </p15:guide>
        <p15:guide id="2" pos="148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6" name="object 113">
            <a:extLst>
              <a:ext uri="{FF2B5EF4-FFF2-40B4-BE49-F238E27FC236}">
                <a16:creationId xmlns:a16="http://schemas.microsoft.com/office/drawing/2014/main" id="{6B242D1A-C452-094D-8E3F-8E027F0BABD4}"/>
              </a:ext>
            </a:extLst>
          </p:cNvPr>
          <p:cNvSpPr/>
          <p:nvPr userDrawn="1"/>
        </p:nvSpPr>
        <p:spPr>
          <a:xfrm>
            <a:off x="0" y="416083"/>
            <a:ext cx="709338"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9" name="Content Placeholder 2">
            <a:extLst>
              <a:ext uri="{FF2B5EF4-FFF2-40B4-BE49-F238E27FC236}">
                <a16:creationId xmlns:a16="http://schemas.microsoft.com/office/drawing/2014/main" id="{A15D84D7-DD84-F84E-9525-C6C9DAC7B96E}"/>
              </a:ext>
            </a:extLst>
          </p:cNvPr>
          <p:cNvSpPr>
            <a:spLocks noGrp="1"/>
          </p:cNvSpPr>
          <p:nvPr>
            <p:ph sz="quarter" idx="17" hasCustomPrompt="1"/>
          </p:nvPr>
        </p:nvSpPr>
        <p:spPr>
          <a:xfrm>
            <a:off x="892726" y="1576833"/>
            <a:ext cx="10411606"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a:t>Bullet</a:t>
            </a:r>
          </a:p>
          <a:p>
            <a:pPr lvl="1"/>
            <a:r>
              <a:rPr lang="en-US"/>
              <a:t>Bullet</a:t>
            </a:r>
          </a:p>
          <a:p>
            <a:pPr lvl="2"/>
            <a:r>
              <a:rPr lang="en-US"/>
              <a:t>Bullet</a:t>
            </a:r>
          </a:p>
        </p:txBody>
      </p:sp>
    </p:spTree>
    <p:extLst>
      <p:ext uri="{BB962C8B-B14F-4D97-AF65-F5344CB8AC3E}">
        <p14:creationId xmlns:p14="http://schemas.microsoft.com/office/powerpoint/2010/main" val="1243650064"/>
      </p:ext>
    </p:extLst>
  </p:cSld>
  <p:clrMapOvr>
    <a:masterClrMapping/>
  </p:clrMapOvr>
  <p:extLst>
    <p:ext uri="{DCECCB84-F9BA-43D5-87BE-67443E8EF086}">
      <p15:sldGuideLst xmlns:p15="http://schemas.microsoft.com/office/powerpoint/2012/main">
        <p15:guide id="1" orient="horz" pos="6250">
          <p15:clr>
            <a:srgbClr val="FBAE40"/>
          </p15:clr>
        </p15:guide>
        <p15:guide id="2" pos="90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column text">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6" name="object 113">
            <a:extLst>
              <a:ext uri="{FF2B5EF4-FFF2-40B4-BE49-F238E27FC236}">
                <a16:creationId xmlns:a16="http://schemas.microsoft.com/office/drawing/2014/main" id="{6B242D1A-C452-094D-8E3F-8E027F0BABD4}"/>
              </a:ext>
            </a:extLst>
          </p:cNvPr>
          <p:cNvSpPr/>
          <p:nvPr userDrawn="1"/>
        </p:nvSpPr>
        <p:spPr>
          <a:xfrm>
            <a:off x="0" y="416083"/>
            <a:ext cx="709338"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12" name="Content Placeholder 2">
            <a:extLst>
              <a:ext uri="{FF2B5EF4-FFF2-40B4-BE49-F238E27FC236}">
                <a16:creationId xmlns:a16="http://schemas.microsoft.com/office/drawing/2014/main" id="{035AB040-6B8D-094B-B1C5-9D711FB91C9E}"/>
              </a:ext>
            </a:extLst>
          </p:cNvPr>
          <p:cNvSpPr>
            <a:spLocks noGrp="1"/>
          </p:cNvSpPr>
          <p:nvPr>
            <p:ph sz="quarter" idx="17" hasCustomPrompt="1"/>
          </p:nvPr>
        </p:nvSpPr>
        <p:spPr>
          <a:xfrm>
            <a:off x="892726" y="1576833"/>
            <a:ext cx="4882351"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a:t>Bullet	</a:t>
            </a:r>
          </a:p>
          <a:p>
            <a:pPr lvl="1"/>
            <a:r>
              <a:rPr lang="en-US"/>
              <a:t>Bullet</a:t>
            </a:r>
          </a:p>
          <a:p>
            <a:pPr lvl="2"/>
            <a:r>
              <a:rPr lang="en-US"/>
              <a:t>Bullet</a:t>
            </a:r>
          </a:p>
          <a:p>
            <a:pPr lvl="2"/>
            <a:endParaRPr lang="en-US"/>
          </a:p>
        </p:txBody>
      </p:sp>
      <p:sp>
        <p:nvSpPr>
          <p:cNvPr id="15" name="Content Placeholder 2">
            <a:extLst>
              <a:ext uri="{FF2B5EF4-FFF2-40B4-BE49-F238E27FC236}">
                <a16:creationId xmlns:a16="http://schemas.microsoft.com/office/drawing/2014/main" id="{669115AA-292B-0449-8EDF-69DC94BAF286}"/>
              </a:ext>
            </a:extLst>
          </p:cNvPr>
          <p:cNvSpPr>
            <a:spLocks noGrp="1"/>
          </p:cNvSpPr>
          <p:nvPr>
            <p:ph sz="quarter" idx="18" hasCustomPrompt="1"/>
          </p:nvPr>
        </p:nvSpPr>
        <p:spPr>
          <a:xfrm>
            <a:off x="6416923" y="1576833"/>
            <a:ext cx="4882351"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a:t>Bullet	</a:t>
            </a:r>
          </a:p>
          <a:p>
            <a:pPr lvl="1"/>
            <a:r>
              <a:rPr lang="en-US"/>
              <a:t>Bullet</a:t>
            </a:r>
          </a:p>
          <a:p>
            <a:pPr lvl="2"/>
            <a:r>
              <a:rPr lang="en-US"/>
              <a:t>Bullet</a:t>
            </a:r>
          </a:p>
          <a:p>
            <a:pPr lvl="2"/>
            <a:endParaRPr lang="en-US"/>
          </a:p>
        </p:txBody>
      </p:sp>
    </p:spTree>
    <p:extLst>
      <p:ext uri="{BB962C8B-B14F-4D97-AF65-F5344CB8AC3E}">
        <p14:creationId xmlns:p14="http://schemas.microsoft.com/office/powerpoint/2010/main" val="3253082830"/>
      </p:ext>
    </p:extLst>
  </p:cSld>
  <p:clrMapOvr>
    <a:masterClrMapping/>
  </p:clrMapOvr>
  <p:extLst>
    <p:ext uri="{DCECCB84-F9BA-43D5-87BE-67443E8EF086}">
      <p15:sldGuideLst xmlns:p15="http://schemas.microsoft.com/office/powerpoint/2012/main">
        <p15:guide id="1" orient="horz" pos="6250">
          <p15:clr>
            <a:srgbClr val="FBAE40"/>
          </p15:clr>
        </p15:guide>
        <p15:guide id="2" pos="63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no chevron)">
    <p:spTree>
      <p:nvGrpSpPr>
        <p:cNvPr id="1" name=""/>
        <p:cNvGrpSpPr/>
        <p:nvPr/>
      </p:nvGrpSpPr>
      <p:grpSpPr>
        <a:xfrm>
          <a:off x="0" y="0"/>
          <a:ext cx="0" cy="0"/>
          <a:chOff x="0" y="0"/>
          <a:chExt cx="0" cy="0"/>
        </a:xfrm>
      </p:grpSpPr>
      <p:sp>
        <p:nvSpPr>
          <p:cNvPr id="2" name="Holder 2"/>
          <p:cNvSpPr>
            <a:spLocks noGrp="1"/>
          </p:cNvSpPr>
          <p:nvPr>
            <p:ph type="title"/>
          </p:nvPr>
        </p:nvSpPr>
        <p:spPr>
          <a:xfrm>
            <a:off x="892726" y="487911"/>
            <a:ext cx="10411606" cy="549102"/>
          </a:xfrm>
          <a:prstGeom prst="rect">
            <a:avLst/>
          </a:prstGeom>
        </p:spPr>
        <p:txBody>
          <a:bodyPr lIns="0" tIns="0" rIns="0" bIns="0">
            <a:normAutofit/>
          </a:bodyPr>
          <a:lstStyle>
            <a:lvl1pPr>
              <a:defRPr sz="3487" b="1" i="1">
                <a:solidFill>
                  <a:srgbClr val="0583C5"/>
                </a:solidFill>
                <a:latin typeface="Helvetica" pitchFamily="2" charset="0"/>
                <a:cs typeface="Helvetica" pitchFamily="2" charset="0"/>
              </a:defRPr>
            </a:lvl1pPr>
          </a:lstStyle>
          <a:p>
            <a:r>
              <a:rPr lang="en-US"/>
              <a:t>Click to edit Master title style</a:t>
            </a:r>
            <a:endParaRPr/>
          </a:p>
        </p:txBody>
      </p:sp>
      <p:sp>
        <p:nvSpPr>
          <p:cNvPr id="5" name="Holder 5"/>
          <p:cNvSpPr>
            <a:spLocks noGrp="1"/>
          </p:cNvSpPr>
          <p:nvPr>
            <p:ph type="sldNum" sz="quarter" idx="7"/>
          </p:nvPr>
        </p:nvSpPr>
        <p:spPr/>
        <p:txBody>
          <a:bodyPr lIns="0" tIns="0" rIns="0" bIns="0"/>
          <a:lstStyle>
            <a:lvl1pPr>
              <a:defRPr sz="1001" b="0"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7" name="object 116">
            <a:extLst>
              <a:ext uri="{FF2B5EF4-FFF2-40B4-BE49-F238E27FC236}">
                <a16:creationId xmlns:a16="http://schemas.microsoft.com/office/drawing/2014/main" id="{202EA22A-2577-6044-B628-547DD986D7CA}"/>
              </a:ext>
            </a:extLst>
          </p:cNvPr>
          <p:cNvSpPr/>
          <p:nvPr userDrawn="1"/>
        </p:nvSpPr>
        <p:spPr>
          <a:xfrm>
            <a:off x="1"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Helvetica" pitchFamily="2" charset="0"/>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Helvetica" pitchFamily="2" charset="0"/>
                <a:ea typeface="+mn-ea"/>
                <a:cs typeface="Arial"/>
              </a:rPr>
              <a:t> </a:t>
            </a:r>
          </a:p>
        </p:txBody>
      </p:sp>
      <p:sp>
        <p:nvSpPr>
          <p:cNvPr id="12" name="Content Placeholder 2">
            <a:extLst>
              <a:ext uri="{FF2B5EF4-FFF2-40B4-BE49-F238E27FC236}">
                <a16:creationId xmlns:a16="http://schemas.microsoft.com/office/drawing/2014/main" id="{F0782FF0-7089-2F4A-8B18-923CE200DA58}"/>
              </a:ext>
            </a:extLst>
          </p:cNvPr>
          <p:cNvSpPr>
            <a:spLocks noGrp="1"/>
          </p:cNvSpPr>
          <p:nvPr>
            <p:ph sz="quarter" idx="17" hasCustomPrompt="1"/>
          </p:nvPr>
        </p:nvSpPr>
        <p:spPr>
          <a:xfrm>
            <a:off x="892726" y="1576833"/>
            <a:ext cx="10411606" cy="4347386"/>
          </a:xfrm>
          <a:prstGeom prst="rect">
            <a:avLst/>
          </a:prstGeom>
        </p:spPr>
        <p:txBody>
          <a:bodyPr>
            <a:normAutofit/>
          </a:bodyPr>
          <a:lstStyle>
            <a:lvl1pPr marL="277206" indent="-277206">
              <a:lnSpc>
                <a:spcPct val="100000"/>
              </a:lnSpc>
              <a:spcBef>
                <a:spcPts val="364"/>
              </a:spcBef>
              <a:spcAft>
                <a:spcPts val="1092"/>
              </a:spcAft>
              <a:buClr>
                <a:srgbClr val="8CC546"/>
              </a:buClr>
              <a:buSzPct val="120000"/>
              <a:buFont typeface="Arial" panose="020B0604020202020204" pitchFamily="34" charset="0"/>
              <a:buChar char="•"/>
              <a:tabLst/>
              <a:defRPr sz="3032">
                <a:solidFill>
                  <a:schemeClr val="tx1"/>
                </a:solidFill>
                <a:latin typeface="Helvetica" pitchFamily="2" charset="0"/>
              </a:defRPr>
            </a:lvl1pPr>
            <a:lvl2pPr marL="623792" indent="-346558">
              <a:lnSpc>
                <a:spcPct val="130000"/>
              </a:lnSpc>
              <a:spcAft>
                <a:spcPts val="728"/>
              </a:spcAft>
              <a:buClr>
                <a:srgbClr val="8CC546"/>
              </a:buClr>
              <a:buSzPct val="120000"/>
              <a:buFont typeface="System Font Regular"/>
              <a:buChar char="-"/>
              <a:defRPr sz="2547">
                <a:solidFill>
                  <a:srgbClr val="4E453F"/>
                </a:solidFill>
                <a:latin typeface="Helvetica" pitchFamily="2" charset="0"/>
              </a:defRPr>
            </a:lvl2pPr>
            <a:lvl3pPr marL="831712" indent="-277246">
              <a:lnSpc>
                <a:spcPct val="114000"/>
              </a:lnSpc>
              <a:spcAft>
                <a:spcPts val="728"/>
              </a:spcAft>
              <a:buClr>
                <a:srgbClr val="8CC546"/>
              </a:buClr>
              <a:buFont typeface="Courier New" panose="02070309020205020404" pitchFamily="49" charset="0"/>
              <a:buChar char="o"/>
              <a:defRPr sz="1940" i="0">
                <a:latin typeface="Helvetica" pitchFamily="2" charset="0"/>
              </a:defRPr>
            </a:lvl3pPr>
          </a:lstStyle>
          <a:p>
            <a:pPr lvl="0"/>
            <a:r>
              <a:rPr lang="en-US"/>
              <a:t>Bullet	</a:t>
            </a:r>
          </a:p>
          <a:p>
            <a:pPr lvl="1"/>
            <a:r>
              <a:rPr lang="en-US"/>
              <a:t>Bullet</a:t>
            </a:r>
          </a:p>
          <a:p>
            <a:pPr lvl="2"/>
            <a:r>
              <a:rPr lang="en-US"/>
              <a:t>Bullet</a:t>
            </a:r>
          </a:p>
          <a:p>
            <a:pPr lvl="2"/>
            <a:endParaRPr lang="en-US"/>
          </a:p>
        </p:txBody>
      </p:sp>
    </p:spTree>
    <p:extLst>
      <p:ext uri="{BB962C8B-B14F-4D97-AF65-F5344CB8AC3E}">
        <p14:creationId xmlns:p14="http://schemas.microsoft.com/office/powerpoint/2010/main" val="3836333638"/>
      </p:ext>
    </p:extLst>
  </p:cSld>
  <p:clrMapOvr>
    <a:masterClrMapping/>
  </p:clrMapOvr>
  <p:extLst>
    <p:ext uri="{DCECCB84-F9BA-43D5-87BE-67443E8EF086}">
      <p15:sldGuideLst xmlns:p15="http://schemas.microsoft.com/office/powerpoint/2012/main">
        <p15:guide id="1" orient="horz" pos="490">
          <p15:clr>
            <a:srgbClr val="FBAE40"/>
          </p15:clr>
        </p15:guide>
        <p15:guide id="2" pos="633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text (blue sidebar w/photo)">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65A5C2-A2AE-6C4C-BD8D-833D2CC0EF21}"/>
              </a:ext>
            </a:extLst>
          </p:cNvPr>
          <p:cNvSpPr/>
          <p:nvPr userDrawn="1"/>
        </p:nvSpPr>
        <p:spPr>
          <a:xfrm>
            <a:off x="1" y="-271"/>
            <a:ext cx="12192000" cy="6858060"/>
          </a:xfrm>
          <a:prstGeom prst="rect">
            <a:avLst/>
          </a:prstGeom>
          <a:blipFill>
            <a:blip r:embed="rId2" cstate="print"/>
            <a:stretch>
              <a:fillRect/>
            </a:stretch>
          </a:blip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18" name="object 3">
            <a:extLst>
              <a:ext uri="{FF2B5EF4-FFF2-40B4-BE49-F238E27FC236}">
                <a16:creationId xmlns:a16="http://schemas.microsoft.com/office/drawing/2014/main" id="{DB833B67-0326-384F-AE0B-FCD55643677C}"/>
              </a:ext>
            </a:extLst>
          </p:cNvPr>
          <p:cNvSpPr/>
          <p:nvPr userDrawn="1"/>
        </p:nvSpPr>
        <p:spPr>
          <a:xfrm>
            <a:off x="9142316" y="-367"/>
            <a:ext cx="3049684" cy="6858156"/>
          </a:xfrm>
          <a:custGeom>
            <a:avLst/>
            <a:gdLst/>
            <a:ahLst/>
            <a:cxnLst/>
            <a:rect l="l" t="t" r="r" b="b"/>
            <a:pathLst>
              <a:path w="9468485" h="11308715">
                <a:moveTo>
                  <a:pt x="0" y="11308556"/>
                </a:moveTo>
                <a:lnTo>
                  <a:pt x="9468381" y="11308556"/>
                </a:lnTo>
                <a:lnTo>
                  <a:pt x="9468381" y="0"/>
                </a:lnTo>
                <a:lnTo>
                  <a:pt x="0" y="0"/>
                </a:lnTo>
                <a:lnTo>
                  <a:pt x="0" y="11308556"/>
                </a:lnTo>
                <a:close/>
              </a:path>
            </a:pathLst>
          </a:custGeom>
          <a:solidFill>
            <a:srgbClr val="11AAE3"/>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4" name="Holder 4"/>
          <p:cNvSpPr>
            <a:spLocks noGrp="1"/>
          </p:cNvSpPr>
          <p:nvPr>
            <p:ph type="sldNum" sz="quarter" idx="7"/>
          </p:nvPr>
        </p:nvSpPr>
        <p:spPr/>
        <p:txBody>
          <a:bodyPr lIns="0" tIns="0" rIns="0" bIns="0"/>
          <a:lstStyle>
            <a:lvl1pPr>
              <a:defRPr sz="1001" b="0" i="0">
                <a:solidFill>
                  <a:srgbClr val="999999"/>
                </a:solidFill>
                <a:latin typeface="Arial"/>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6" name="object 6">
            <a:extLst>
              <a:ext uri="{FF2B5EF4-FFF2-40B4-BE49-F238E27FC236}">
                <a16:creationId xmlns:a16="http://schemas.microsoft.com/office/drawing/2014/main" id="{847DE2D7-8C1B-C24A-ADFF-76E8834F3870}"/>
              </a:ext>
            </a:extLst>
          </p:cNvPr>
          <p:cNvSpPr/>
          <p:nvPr userDrawn="1"/>
        </p:nvSpPr>
        <p:spPr>
          <a:xfrm>
            <a:off x="0" y="416077"/>
            <a:ext cx="709338" cy="601518"/>
          </a:xfrm>
          <a:custGeom>
            <a:avLst/>
            <a:gdLst/>
            <a:ahLst/>
            <a:cxnLst/>
            <a:rect l="l" t="t" r="r" b="b"/>
            <a:pathLst>
              <a:path w="1169670" h="991869">
                <a:moveTo>
                  <a:pt x="1169336" y="991414"/>
                </a:moveTo>
                <a:lnTo>
                  <a:pt x="0" y="991414"/>
                </a:lnTo>
                <a:lnTo>
                  <a:pt x="0" y="0"/>
                </a:lnTo>
                <a:lnTo>
                  <a:pt x="1169336" y="0"/>
                </a:lnTo>
                <a:lnTo>
                  <a:pt x="1169336" y="991414"/>
                </a:lnTo>
                <a:close/>
              </a:path>
            </a:pathLst>
          </a:custGeom>
          <a:solidFill>
            <a:srgbClr val="24AAE2"/>
          </a:solidFill>
        </p:spPr>
        <p:txBody>
          <a:bodyPr wrap="square" lIns="0" tIns="0" rIns="0" bIns="0" rtlCol="0"/>
          <a:lstStyle/>
          <a:p>
            <a:pPr marL="0" marR="0" lvl="0" indent="0" algn="l" defTabSz="554276" rtl="0" eaLnBrk="1" fontAlgn="auto" latinLnBrk="0" hangingPunct="1">
              <a:lnSpc>
                <a:spcPct val="100000"/>
              </a:lnSpc>
              <a:spcBef>
                <a:spcPts val="0"/>
              </a:spcBef>
              <a:spcAft>
                <a:spcPts val="0"/>
              </a:spcAft>
              <a:buClrTx/>
              <a:buSzTx/>
              <a:buFontTx/>
              <a:buNone/>
              <a:tabLst/>
              <a:defRPr/>
            </a:pPr>
            <a:endParaRPr kumimoji="0" sz="661"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Holder 2">
            <a:extLst>
              <a:ext uri="{FF2B5EF4-FFF2-40B4-BE49-F238E27FC236}">
                <a16:creationId xmlns:a16="http://schemas.microsoft.com/office/drawing/2014/main" id="{789F7D92-438C-3B46-BDFB-3545E58E1993}"/>
              </a:ext>
            </a:extLst>
          </p:cNvPr>
          <p:cNvSpPr>
            <a:spLocks noGrp="1"/>
          </p:cNvSpPr>
          <p:nvPr>
            <p:ph type="title"/>
          </p:nvPr>
        </p:nvSpPr>
        <p:spPr>
          <a:xfrm>
            <a:off x="892726" y="467686"/>
            <a:ext cx="7388176" cy="549102"/>
          </a:xfrm>
          <a:prstGeom prst="rect">
            <a:avLst/>
          </a:prstGeom>
        </p:spPr>
        <p:txBody>
          <a:bodyPr lIns="0" tIns="0" rIns="0" bIns="0">
            <a:normAutofit/>
          </a:bodyPr>
          <a:lstStyle>
            <a:lvl1pPr>
              <a:defRPr sz="3487" b="1" i="1">
                <a:solidFill>
                  <a:srgbClr val="0583C5"/>
                </a:solidFill>
                <a:latin typeface="Helvetica" pitchFamily="2" charset="0"/>
                <a:cs typeface="Arial" panose="020B0604020202020204" pitchFamily="34" charset="0"/>
              </a:defRPr>
            </a:lvl1pPr>
          </a:lstStyle>
          <a:p>
            <a:r>
              <a:rPr lang="en-US"/>
              <a:t>Click to edit Master title style</a:t>
            </a:r>
            <a:endParaRPr/>
          </a:p>
        </p:txBody>
      </p:sp>
      <p:pic>
        <p:nvPicPr>
          <p:cNvPr id="8" name="Picture 7" descr="A close up of a logo&#10;&#10;Description automatically generated">
            <a:extLst>
              <a:ext uri="{FF2B5EF4-FFF2-40B4-BE49-F238E27FC236}">
                <a16:creationId xmlns:a16="http://schemas.microsoft.com/office/drawing/2014/main" id="{53E70B16-F103-8046-BE44-37CB22CFEC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4" y="512758"/>
            <a:ext cx="315750" cy="408168"/>
          </a:xfrm>
          <a:prstGeom prst="rect">
            <a:avLst/>
          </a:prstGeom>
        </p:spPr>
      </p:pic>
      <p:sp>
        <p:nvSpPr>
          <p:cNvPr id="9" name="object 117">
            <a:extLst>
              <a:ext uri="{FF2B5EF4-FFF2-40B4-BE49-F238E27FC236}">
                <a16:creationId xmlns:a16="http://schemas.microsoft.com/office/drawing/2014/main" id="{D1034C09-5615-4740-BE38-AF684ABDDFD5}"/>
              </a:ext>
            </a:extLst>
          </p:cNvPr>
          <p:cNvSpPr txBox="1">
            <a:spLocks/>
          </p:cNvSpPr>
          <p:nvPr userDrawn="1"/>
        </p:nvSpPr>
        <p:spPr>
          <a:xfrm>
            <a:off x="366290" y="6494192"/>
            <a:ext cx="1940708" cy="134565"/>
          </a:xfrm>
          <a:prstGeom prst="rect">
            <a:avLst/>
          </a:prstGeom>
        </p:spPr>
        <p:txBody>
          <a:bodyPr vert="horz" wrap="square" lIns="0" tIns="3851"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402" marR="0" lvl="0" indent="0" algn="l" defTabSz="554492" rtl="0" eaLnBrk="1" fontAlgn="auto" latinLnBrk="0" hangingPunct="1">
              <a:lnSpc>
                <a:spcPct val="100000"/>
              </a:lnSpc>
              <a:spcBef>
                <a:spcPts val="30"/>
              </a:spcBef>
              <a:spcAft>
                <a:spcPts val="0"/>
              </a:spcAft>
              <a:buClrTx/>
              <a:buSzTx/>
              <a:buFontTx/>
              <a:buNone/>
              <a:tabLst/>
              <a:defRPr/>
            </a:pPr>
            <a:r>
              <a:rPr kumimoji="0" lang="en-US" sz="849" b="0" i="0" u="none" strike="noStrike" kern="1200" cap="none" spc="0" normalizeH="0" baseline="0" noProof="0">
                <a:ln>
                  <a:noFill/>
                </a:ln>
                <a:solidFill>
                  <a:srgbClr val="999999"/>
                </a:solidFill>
                <a:effectLst/>
                <a:uLnTx/>
                <a:uFillTx/>
                <a:latin typeface="Arial"/>
                <a:ea typeface="+mn-ea"/>
                <a:cs typeface="Arial"/>
              </a:rPr>
              <a:t>|  ©2020 Copyright NEEA.</a:t>
            </a:r>
            <a:r>
              <a:rPr kumimoji="0" lang="en-US" sz="849" b="0" i="0" u="none" strike="noStrike" kern="1200" cap="none" spc="-3" normalizeH="0" baseline="0" noProof="0">
                <a:ln>
                  <a:noFill/>
                </a:ln>
                <a:solidFill>
                  <a:srgbClr val="999999"/>
                </a:solidFill>
                <a:effectLst/>
                <a:uLnTx/>
                <a:uFillTx/>
                <a:latin typeface="Arial"/>
                <a:ea typeface="+mn-ea"/>
                <a:cs typeface="Arial"/>
              </a:rPr>
              <a:t> </a:t>
            </a:r>
          </a:p>
        </p:txBody>
      </p:sp>
      <p:sp>
        <p:nvSpPr>
          <p:cNvPr id="14" name="Picture Placeholder 13">
            <a:extLst>
              <a:ext uri="{FF2B5EF4-FFF2-40B4-BE49-F238E27FC236}">
                <a16:creationId xmlns:a16="http://schemas.microsoft.com/office/drawing/2014/main" id="{D49B3701-B65D-4E4D-8811-C106A0ACEC57}"/>
              </a:ext>
            </a:extLst>
          </p:cNvPr>
          <p:cNvSpPr>
            <a:spLocks noGrp="1" noChangeAspect="1"/>
          </p:cNvSpPr>
          <p:nvPr>
            <p:ph type="pic" sz="quarter" idx="11" hasCustomPrompt="1"/>
          </p:nvPr>
        </p:nvSpPr>
        <p:spPr>
          <a:xfrm>
            <a:off x="874572" y="1765521"/>
            <a:ext cx="720835" cy="686660"/>
          </a:xfrm>
          <a:prstGeom prst="ellipse">
            <a:avLst/>
          </a:prstGeom>
        </p:spPr>
        <p:txBody>
          <a:bodyPr>
            <a:normAutofit/>
          </a:bodyPr>
          <a:lstStyle>
            <a:lvl1pPr marL="0" indent="0" algn="ctr">
              <a:buNone/>
              <a:defRPr sz="1092"/>
            </a:lvl1pPr>
          </a:lstStyle>
          <a:p>
            <a:r>
              <a:rPr lang="en-US"/>
              <a:t>Icon</a:t>
            </a:r>
          </a:p>
        </p:txBody>
      </p:sp>
      <p:sp>
        <p:nvSpPr>
          <p:cNvPr id="15" name="Picture Placeholder 13">
            <a:extLst>
              <a:ext uri="{FF2B5EF4-FFF2-40B4-BE49-F238E27FC236}">
                <a16:creationId xmlns:a16="http://schemas.microsoft.com/office/drawing/2014/main" id="{FB719DD5-68C0-BC44-A15C-7FD23CE708C6}"/>
              </a:ext>
            </a:extLst>
          </p:cNvPr>
          <p:cNvSpPr>
            <a:spLocks noGrp="1" noChangeAspect="1"/>
          </p:cNvSpPr>
          <p:nvPr>
            <p:ph type="pic" sz="quarter" idx="12" hasCustomPrompt="1"/>
          </p:nvPr>
        </p:nvSpPr>
        <p:spPr>
          <a:xfrm>
            <a:off x="4861558" y="1765521"/>
            <a:ext cx="720835" cy="686660"/>
          </a:xfrm>
          <a:prstGeom prst="ellipse">
            <a:avLst/>
          </a:prstGeom>
        </p:spPr>
        <p:txBody>
          <a:bodyPr>
            <a:normAutofit/>
          </a:bodyPr>
          <a:lstStyle>
            <a:lvl1pPr marL="0" indent="0">
              <a:buNone/>
              <a:defRPr sz="1092"/>
            </a:lvl1pPr>
          </a:lstStyle>
          <a:p>
            <a:r>
              <a:rPr lang="en-US"/>
              <a:t>Icon</a:t>
            </a:r>
          </a:p>
        </p:txBody>
      </p:sp>
      <p:sp>
        <p:nvSpPr>
          <p:cNvPr id="22" name="Text Placeholder 16">
            <a:extLst>
              <a:ext uri="{FF2B5EF4-FFF2-40B4-BE49-F238E27FC236}">
                <a16:creationId xmlns:a16="http://schemas.microsoft.com/office/drawing/2014/main" id="{BBBFC6B6-2310-1A43-B05A-41AD749343D7}"/>
              </a:ext>
            </a:extLst>
          </p:cNvPr>
          <p:cNvSpPr>
            <a:spLocks noGrp="1"/>
          </p:cNvSpPr>
          <p:nvPr>
            <p:ph type="body" sz="quarter" idx="13" hasCustomPrompt="1"/>
          </p:nvPr>
        </p:nvSpPr>
        <p:spPr>
          <a:xfrm>
            <a:off x="887181"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a:t>Sub-headline</a:t>
            </a:r>
          </a:p>
        </p:txBody>
      </p:sp>
      <p:sp>
        <p:nvSpPr>
          <p:cNvPr id="3" name="Content Placeholder 2">
            <a:extLst>
              <a:ext uri="{FF2B5EF4-FFF2-40B4-BE49-F238E27FC236}">
                <a16:creationId xmlns:a16="http://schemas.microsoft.com/office/drawing/2014/main" id="{4AB093B1-81B4-3147-9B5B-C149ECC5A392}"/>
              </a:ext>
            </a:extLst>
          </p:cNvPr>
          <p:cNvSpPr>
            <a:spLocks noGrp="1"/>
          </p:cNvSpPr>
          <p:nvPr>
            <p:ph sz="quarter" idx="17" hasCustomPrompt="1"/>
          </p:nvPr>
        </p:nvSpPr>
        <p:spPr>
          <a:xfrm>
            <a:off x="887181"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a:t>Bullet</a:t>
            </a:r>
          </a:p>
          <a:p>
            <a:pPr lvl="1"/>
            <a:r>
              <a:rPr lang="en-US"/>
              <a:t>Bullet</a:t>
            </a:r>
          </a:p>
          <a:p>
            <a:pPr lvl="2"/>
            <a:r>
              <a:rPr lang="en-US"/>
              <a:t>Bullet</a:t>
            </a:r>
          </a:p>
        </p:txBody>
      </p:sp>
      <p:sp>
        <p:nvSpPr>
          <p:cNvPr id="10" name="Picture Placeholder 9">
            <a:extLst>
              <a:ext uri="{FF2B5EF4-FFF2-40B4-BE49-F238E27FC236}">
                <a16:creationId xmlns:a16="http://schemas.microsoft.com/office/drawing/2014/main" id="{56A40189-E215-FF4D-AB01-3AF0B152A831}"/>
              </a:ext>
            </a:extLst>
          </p:cNvPr>
          <p:cNvSpPr>
            <a:spLocks noGrp="1" noChangeAspect="1"/>
          </p:cNvSpPr>
          <p:nvPr>
            <p:ph type="pic" sz="quarter" idx="10"/>
          </p:nvPr>
        </p:nvSpPr>
        <p:spPr>
          <a:xfrm>
            <a:off x="9514608" y="4145474"/>
            <a:ext cx="2328851" cy="2338996"/>
          </a:xfrm>
          <a:prstGeom prst="ellipse">
            <a:avLst/>
          </a:prstGeom>
        </p:spPr>
        <p:txBody>
          <a:bodyPr>
            <a:normAutofit/>
          </a:bodyPr>
          <a:lstStyle>
            <a:lvl1pPr marL="0" indent="0" algn="ctr">
              <a:buNone/>
              <a:defRPr sz="1334"/>
            </a:lvl1pPr>
          </a:lstStyle>
          <a:p>
            <a:r>
              <a:rPr lang="en-US"/>
              <a:t>Click icon to add picture</a:t>
            </a:r>
          </a:p>
        </p:txBody>
      </p:sp>
      <p:sp>
        <p:nvSpPr>
          <p:cNvPr id="20" name="Text Placeholder 16">
            <a:extLst>
              <a:ext uri="{FF2B5EF4-FFF2-40B4-BE49-F238E27FC236}">
                <a16:creationId xmlns:a16="http://schemas.microsoft.com/office/drawing/2014/main" id="{2A58D748-C7A7-1D49-BEBE-A431B8A2A266}"/>
              </a:ext>
            </a:extLst>
          </p:cNvPr>
          <p:cNvSpPr>
            <a:spLocks noGrp="1"/>
          </p:cNvSpPr>
          <p:nvPr>
            <p:ph type="body" sz="quarter" idx="18" hasCustomPrompt="1"/>
          </p:nvPr>
        </p:nvSpPr>
        <p:spPr>
          <a:xfrm>
            <a:off x="4861558" y="2603717"/>
            <a:ext cx="3418315" cy="802535"/>
          </a:xfrm>
          <a:prstGeom prst="rect">
            <a:avLst/>
          </a:prstGeom>
        </p:spPr>
        <p:txBody>
          <a:bodyPr anchor="b" anchorCtr="0">
            <a:normAutofit/>
          </a:bodyPr>
          <a:lstStyle>
            <a:lvl1pPr marL="0" marR="0" indent="0" defTabSz="554492" eaLnBrk="1" fontAlgn="auto" latinLnBrk="0" hangingPunct="1">
              <a:lnSpc>
                <a:spcPct val="100000"/>
              </a:lnSpc>
              <a:spcBef>
                <a:spcPts val="0"/>
              </a:spcBef>
              <a:spcAft>
                <a:spcPts val="0"/>
              </a:spcAft>
              <a:buClrTx/>
              <a:buSzTx/>
              <a:buFontTx/>
              <a:buNone/>
              <a:tabLst/>
              <a:defRPr sz="2426" b="1" i="1">
                <a:solidFill>
                  <a:schemeClr val="tx1"/>
                </a:solidFill>
                <a:latin typeface="Helvetica" pitchFamily="2" charset="0"/>
                <a:cs typeface="Arial Narrow" panose="020B0604020202020204" pitchFamily="34" charset="0"/>
              </a:defRPr>
            </a:lvl1pPr>
          </a:lstStyle>
          <a:p>
            <a:pPr marL="0" marR="0" lvl="0" indent="0" defTabSz="554492" eaLnBrk="1" fontAlgn="auto" latinLnBrk="0" hangingPunct="1">
              <a:lnSpc>
                <a:spcPct val="100000"/>
              </a:lnSpc>
              <a:spcBef>
                <a:spcPts val="0"/>
              </a:spcBef>
              <a:spcAft>
                <a:spcPts val="0"/>
              </a:spcAft>
              <a:buClrTx/>
              <a:buSzTx/>
              <a:buFontTx/>
              <a:buNone/>
              <a:tabLst/>
              <a:defRPr/>
            </a:pPr>
            <a:r>
              <a:rPr lang="en-US"/>
              <a:t>Sub-headline</a:t>
            </a:r>
          </a:p>
        </p:txBody>
      </p:sp>
      <p:sp>
        <p:nvSpPr>
          <p:cNvPr id="21" name="Content Placeholder 2">
            <a:extLst>
              <a:ext uri="{FF2B5EF4-FFF2-40B4-BE49-F238E27FC236}">
                <a16:creationId xmlns:a16="http://schemas.microsoft.com/office/drawing/2014/main" id="{F3446F75-6D95-AB46-A794-A60DCB51B87B}"/>
              </a:ext>
            </a:extLst>
          </p:cNvPr>
          <p:cNvSpPr>
            <a:spLocks noGrp="1"/>
          </p:cNvSpPr>
          <p:nvPr>
            <p:ph sz="quarter" idx="19" hasCustomPrompt="1"/>
          </p:nvPr>
        </p:nvSpPr>
        <p:spPr>
          <a:xfrm>
            <a:off x="4861558" y="3622100"/>
            <a:ext cx="3419343" cy="2440742"/>
          </a:xfrm>
          <a:prstGeom prst="rect">
            <a:avLst/>
          </a:prstGeom>
        </p:spPr>
        <p:txBody>
          <a:bodyPr>
            <a:normAutofit/>
          </a:bodyPr>
          <a:lstStyle>
            <a:lvl1pPr marL="285868" indent="-285868">
              <a:spcBef>
                <a:spcPts val="364"/>
              </a:spcBef>
              <a:spcAft>
                <a:spcPts val="910"/>
              </a:spcAft>
              <a:buClr>
                <a:srgbClr val="8CC546"/>
              </a:buClr>
              <a:buSzPct val="120000"/>
              <a:buFont typeface="Arial" panose="020B0604020202020204" pitchFamily="34" charset="0"/>
              <a:buChar char="•"/>
              <a:tabLst/>
              <a:defRPr sz="2426">
                <a:solidFill>
                  <a:schemeClr val="tx1"/>
                </a:solidFill>
                <a:latin typeface="Helvetica" pitchFamily="2" charset="0"/>
              </a:defRPr>
            </a:lvl1pPr>
            <a:lvl2pPr marL="554480" indent="-277246">
              <a:buClr>
                <a:srgbClr val="8CC546"/>
              </a:buClr>
              <a:buSzPct val="120000"/>
              <a:buFont typeface="System Font Regular"/>
              <a:buChar char="-"/>
              <a:defRPr sz="1940">
                <a:solidFill>
                  <a:srgbClr val="4E453F"/>
                </a:solidFill>
                <a:latin typeface="Helvetica" pitchFamily="2" charset="0"/>
              </a:defRPr>
            </a:lvl2pPr>
            <a:lvl3pPr marL="831712" indent="-277246">
              <a:buClr>
                <a:srgbClr val="8CC546"/>
              </a:buClr>
              <a:buFont typeface="Courier New" panose="02070309020205020404" pitchFamily="49" charset="0"/>
              <a:buChar char="o"/>
              <a:defRPr sz="1455">
                <a:solidFill>
                  <a:srgbClr val="4E453F"/>
                </a:solidFill>
                <a:latin typeface="Helvetica" pitchFamily="2" charset="0"/>
              </a:defRPr>
            </a:lvl3pPr>
          </a:lstStyle>
          <a:p>
            <a:pPr lvl="0"/>
            <a:r>
              <a:rPr lang="en-US"/>
              <a:t>Bullet </a:t>
            </a:r>
          </a:p>
          <a:p>
            <a:pPr lvl="1"/>
            <a:r>
              <a:rPr lang="en-US"/>
              <a:t>Bullet</a:t>
            </a:r>
          </a:p>
          <a:p>
            <a:pPr lvl="2"/>
            <a:r>
              <a:rPr lang="en-US"/>
              <a:t>Bullet</a:t>
            </a:r>
          </a:p>
          <a:p>
            <a:pPr lvl="0"/>
            <a:endParaRPr lang="en-US"/>
          </a:p>
        </p:txBody>
      </p:sp>
    </p:spTree>
    <p:extLst>
      <p:ext uri="{BB962C8B-B14F-4D97-AF65-F5344CB8AC3E}">
        <p14:creationId xmlns:p14="http://schemas.microsoft.com/office/powerpoint/2010/main" val="3916730009"/>
      </p:ext>
    </p:extLst>
  </p:cSld>
  <p:clrMapOvr>
    <a:masterClrMapping/>
  </p:clrMapOvr>
  <p:extLst>
    <p:ext uri="{DCECCB84-F9BA-43D5-87BE-67443E8EF086}">
      <p15:sldGuideLst xmlns:p15="http://schemas.microsoft.com/office/powerpoint/2012/main">
        <p15:guide id="1" orient="horz" pos="3610">
          <p15:clr>
            <a:srgbClr val="FBAE40"/>
          </p15:clr>
        </p15:guide>
        <p15:guide id="2" pos="9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30828" y="6484471"/>
            <a:ext cx="235462" cy="154017"/>
          </a:xfrm>
          <a:prstGeom prst="rect">
            <a:avLst/>
          </a:prstGeom>
        </p:spPr>
        <p:txBody>
          <a:bodyPr wrap="square" lIns="0" tIns="0" rIns="0" bIns="0">
            <a:spAutoFit/>
          </a:bodyPr>
          <a:lstStyle>
            <a:lvl1pPr>
              <a:defRPr sz="1001" b="1" i="0">
                <a:solidFill>
                  <a:srgbClr val="999999"/>
                </a:solidFill>
                <a:latin typeface="Helvetica" pitchFamily="2" charset="0"/>
                <a:cs typeface="Arial"/>
              </a:defRPr>
            </a:lvl1pPr>
          </a:lstStyle>
          <a:p>
            <a:pPr marL="15402" defTabSz="554276">
              <a:spcBef>
                <a:spcPts val="30"/>
              </a:spcBef>
            </a:pPr>
            <a:fld id="{81D60167-4931-47E6-BA6A-407CBD079E47}" type="slidenum">
              <a:rPr lang="en-US" spc="-3" smtClean="0"/>
              <a:pPr marL="15402" defTabSz="554276">
                <a:spcBef>
                  <a:spcPts val="30"/>
                </a:spcBef>
              </a:pPr>
              <a:t>‹#›</a:t>
            </a:fld>
            <a:endParaRPr lang="en-US" spc="-3"/>
          </a:p>
        </p:txBody>
      </p:sp>
      <p:sp>
        <p:nvSpPr>
          <p:cNvPr id="3" name="Title Placeholder 1">
            <a:extLst>
              <a:ext uri="{FF2B5EF4-FFF2-40B4-BE49-F238E27FC236}">
                <a16:creationId xmlns:a16="http://schemas.microsoft.com/office/drawing/2014/main" id="{BC09558F-0B1E-494A-9697-F77BB4209606}"/>
              </a:ext>
            </a:extLst>
          </p:cNvPr>
          <p:cNvSpPr>
            <a:spLocks noGrp="1"/>
          </p:cNvSpPr>
          <p:nvPr>
            <p:ph type="title"/>
          </p:nvPr>
        </p:nvSpPr>
        <p:spPr>
          <a:xfrm>
            <a:off x="894786" y="471705"/>
            <a:ext cx="10515058" cy="600700"/>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98A2BBB9-18FB-4243-87E3-CBE3FA5809CF}"/>
              </a:ext>
            </a:extLst>
          </p:cNvPr>
          <p:cNvSpPr>
            <a:spLocks noGrp="1"/>
          </p:cNvSpPr>
          <p:nvPr>
            <p:ph type="body" idx="1"/>
          </p:nvPr>
        </p:nvSpPr>
        <p:spPr>
          <a:xfrm>
            <a:off x="894786" y="1580690"/>
            <a:ext cx="10515058" cy="43521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65058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hf hdr="0" dt="0"/>
  <p:txStyles>
    <p:titleStyle>
      <a:lvl1pPr eaLnBrk="1" hangingPunct="1">
        <a:defRPr sz="3487" b="1" i="1">
          <a:solidFill>
            <a:srgbClr val="0083CA"/>
          </a:solidFill>
          <a:latin typeface="Helvetica" pitchFamily="2" charset="0"/>
          <a:ea typeface="+mj-ea"/>
          <a:cs typeface="+mj-cs"/>
        </a:defRPr>
      </a:lvl1pPr>
    </p:titleStyle>
    <p:bodyStyle>
      <a:lvl1pPr marL="285910" indent="-285910" eaLnBrk="1" hangingPunct="1">
        <a:buClr>
          <a:srgbClr val="8CC546"/>
        </a:buClr>
        <a:buFont typeface="Arial" panose="020B0604020202020204" pitchFamily="34" charset="0"/>
        <a:buChar char="•"/>
        <a:tabLst/>
        <a:defRPr sz="3032">
          <a:solidFill>
            <a:srgbClr val="4E453F"/>
          </a:solidFill>
          <a:latin typeface="Helvetica" pitchFamily="2" charset="0"/>
          <a:ea typeface="+mn-ea"/>
          <a:cs typeface="+mn-cs"/>
        </a:defRPr>
      </a:lvl1pPr>
      <a:lvl2pPr marL="623792" indent="-346558" eaLnBrk="1" hangingPunct="1">
        <a:spcAft>
          <a:spcPts val="364"/>
        </a:spcAft>
        <a:buClr>
          <a:srgbClr val="8CC546"/>
        </a:buClr>
        <a:buSzPct val="120000"/>
        <a:buFont typeface="System Font Regular"/>
        <a:buChar char="-"/>
        <a:defRPr sz="2547">
          <a:solidFill>
            <a:srgbClr val="4E453F"/>
          </a:solidFill>
          <a:latin typeface="Helvetica" pitchFamily="2" charset="0"/>
          <a:ea typeface="+mn-ea"/>
          <a:cs typeface="+mn-cs"/>
        </a:defRPr>
      </a:lvl2pPr>
      <a:lvl3pPr marL="945332" indent="-285910" eaLnBrk="1" hangingPunct="1">
        <a:spcAft>
          <a:spcPts val="364"/>
        </a:spcAft>
        <a:buClr>
          <a:srgbClr val="8CC546"/>
        </a:buClr>
        <a:buFont typeface="Courier New" panose="02070309020205020404" pitchFamily="49" charset="0"/>
        <a:buChar char="o"/>
        <a:tabLst/>
        <a:defRPr sz="1940">
          <a:solidFill>
            <a:srgbClr val="4E453F"/>
          </a:solidFill>
          <a:latin typeface="Helvetica" pitchFamily="2" charset="0"/>
          <a:ea typeface="+mn-ea"/>
          <a:cs typeface="+mn-cs"/>
        </a:defRPr>
      </a:lvl3pPr>
      <a:lvl4pPr marL="831699" eaLnBrk="1" hangingPunct="1">
        <a:defRPr>
          <a:solidFill>
            <a:srgbClr val="4E453F"/>
          </a:solidFill>
          <a:latin typeface="Helvetica" pitchFamily="2" charset="0"/>
          <a:ea typeface="+mn-ea"/>
          <a:cs typeface="+mn-cs"/>
        </a:defRPr>
      </a:lvl4pPr>
      <a:lvl5pPr marL="1108933" eaLnBrk="1" hangingPunct="1">
        <a:defRPr>
          <a:solidFill>
            <a:srgbClr val="4E453F"/>
          </a:solidFill>
          <a:latin typeface="Helvetica" pitchFamily="2" charset="0"/>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p:bodyStyle>
    <p:otherStyle>
      <a:lvl1pPr marL="0" eaLnBrk="1" hangingPunct="1">
        <a:defRPr>
          <a:latin typeface="+mn-lt"/>
          <a:ea typeface="+mn-ea"/>
          <a:cs typeface="+mn-cs"/>
        </a:defRPr>
      </a:lvl1pPr>
      <a:lvl2pPr marL="277234" eaLnBrk="1" hangingPunct="1">
        <a:defRPr>
          <a:latin typeface="+mn-lt"/>
          <a:ea typeface="+mn-ea"/>
          <a:cs typeface="+mn-cs"/>
        </a:defRPr>
      </a:lvl2pPr>
      <a:lvl3pPr marL="554465" eaLnBrk="1" hangingPunct="1">
        <a:defRPr>
          <a:latin typeface="+mn-lt"/>
          <a:ea typeface="+mn-ea"/>
          <a:cs typeface="+mn-cs"/>
        </a:defRPr>
      </a:lvl3pPr>
      <a:lvl4pPr marL="831699" eaLnBrk="1" hangingPunct="1">
        <a:defRPr>
          <a:latin typeface="+mn-lt"/>
          <a:ea typeface="+mn-ea"/>
          <a:cs typeface="+mn-cs"/>
        </a:defRPr>
      </a:lvl4pPr>
      <a:lvl5pPr marL="1108933" eaLnBrk="1" hangingPunct="1">
        <a:defRPr>
          <a:latin typeface="+mn-lt"/>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p:otherStyle>
  </p:txStyles>
  <p:extLst>
    <p:ext uri="{27BBF7A9-308A-43DC-89C8-2F10F3537804}">
      <p15:sldGuideLst xmlns:p15="http://schemas.microsoft.com/office/powerpoint/2012/main">
        <p15:guide id="1" orient="horz" pos="1642">
          <p15:clr>
            <a:srgbClr val="F26B43"/>
          </p15:clr>
        </p15:guide>
        <p15:guide id="2" pos="9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chart" Target="../charts/chart13.xml"/><Relationship Id="rId4" Type="http://schemas.openxmlformats.org/officeDocument/2006/relationships/hyperlink" Target="https://www.ledinside.com/news/2018/8/global_led_lighting_products_price_trend"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3763-F7C5-42F9-A4B9-C4980906C6D8}"/>
              </a:ext>
            </a:extLst>
          </p:cNvPr>
          <p:cNvSpPr>
            <a:spLocks noGrp="1"/>
          </p:cNvSpPr>
          <p:nvPr>
            <p:ph type="title"/>
          </p:nvPr>
        </p:nvSpPr>
        <p:spPr>
          <a:xfrm>
            <a:off x="1006926" y="1137515"/>
            <a:ext cx="5693079" cy="1298440"/>
          </a:xfrm>
        </p:spPr>
        <p:txBody>
          <a:bodyPr>
            <a:normAutofit/>
          </a:bodyPr>
          <a:lstStyle/>
          <a:p>
            <a:r>
              <a:rPr lang="en-US" sz="3200"/>
              <a:t>Commercial Building Stock Assessment: Results Webinar</a:t>
            </a:r>
          </a:p>
        </p:txBody>
      </p:sp>
      <p:sp>
        <p:nvSpPr>
          <p:cNvPr id="3" name="Text Placeholder 2">
            <a:extLst>
              <a:ext uri="{FF2B5EF4-FFF2-40B4-BE49-F238E27FC236}">
                <a16:creationId xmlns:a16="http://schemas.microsoft.com/office/drawing/2014/main" id="{69B0B379-E9E3-4E16-98EB-3A134392FB0A}"/>
              </a:ext>
            </a:extLst>
          </p:cNvPr>
          <p:cNvSpPr>
            <a:spLocks noGrp="1"/>
          </p:cNvSpPr>
          <p:nvPr>
            <p:ph type="body" sz="quarter" idx="10"/>
          </p:nvPr>
        </p:nvSpPr>
        <p:spPr>
          <a:xfrm>
            <a:off x="949831" y="3101148"/>
            <a:ext cx="5687534" cy="410599"/>
          </a:xfrm>
        </p:spPr>
        <p:txBody>
          <a:bodyPr>
            <a:normAutofit/>
          </a:bodyPr>
          <a:lstStyle/>
          <a:p>
            <a:r>
              <a:rPr lang="en-US" sz="2000"/>
              <a:t>Webinar Etiquette</a:t>
            </a:r>
          </a:p>
        </p:txBody>
      </p:sp>
      <p:sp>
        <p:nvSpPr>
          <p:cNvPr id="4" name="Text Placeholder 3">
            <a:extLst>
              <a:ext uri="{FF2B5EF4-FFF2-40B4-BE49-F238E27FC236}">
                <a16:creationId xmlns:a16="http://schemas.microsoft.com/office/drawing/2014/main" id="{F7FEAC76-5DA9-4319-AC6F-95F42E7D2BE1}"/>
              </a:ext>
            </a:extLst>
          </p:cNvPr>
          <p:cNvSpPr>
            <a:spLocks noGrp="1"/>
          </p:cNvSpPr>
          <p:nvPr>
            <p:ph type="body" sz="quarter" idx="11"/>
          </p:nvPr>
        </p:nvSpPr>
        <p:spPr>
          <a:xfrm>
            <a:off x="1012471" y="3489068"/>
            <a:ext cx="5687534" cy="2981226"/>
          </a:xfrm>
        </p:spPr>
        <p:txBody>
          <a:bodyPr>
            <a:noAutofit/>
          </a:bodyPr>
          <a:lstStyle/>
          <a:p>
            <a:pPr marL="342900" lvl="0" indent="-342900">
              <a:buFont typeface="Arial" panose="020B0604020202020204" pitchFamily="34" charset="0"/>
              <a:buChar char="•"/>
            </a:pPr>
            <a:r>
              <a:rPr lang="en-US" sz="1500"/>
              <a:t>Use the chat dialog box (on left) to ask questions related to the presentation (content, etc.)</a:t>
            </a:r>
            <a:br>
              <a:rPr lang="en-US" sz="1500"/>
            </a:br>
            <a:endParaRPr lang="en-US" sz="1500"/>
          </a:p>
          <a:p>
            <a:pPr marL="342900" lvl="0" indent="-342900">
              <a:buFont typeface="Arial" panose="020B0604020202020204" pitchFamily="34" charset="0"/>
              <a:buChar char="•"/>
            </a:pPr>
            <a:r>
              <a:rPr lang="en-US" sz="1500"/>
              <a:t>Use the Q&amp;A tab below the presentation to ask technical questions, and we will assist you (audio/video issues, etc.)</a:t>
            </a:r>
            <a:br>
              <a:rPr lang="en-US" sz="1500"/>
            </a:br>
            <a:endParaRPr lang="en-US" sz="1500"/>
          </a:p>
          <a:p>
            <a:pPr marL="342900" lvl="0" indent="-342900">
              <a:buFont typeface="Arial" panose="020B0604020202020204" pitchFamily="34" charset="0"/>
              <a:buChar char="•"/>
            </a:pPr>
            <a:r>
              <a:rPr lang="en-US" sz="1500"/>
              <a:t>Once the presentation has begun, microphones will be </a:t>
            </a:r>
            <a:br>
              <a:rPr lang="en-US" sz="1500"/>
            </a:br>
            <a:r>
              <a:rPr lang="en-US" sz="1500"/>
              <a:t>auto-muted</a:t>
            </a:r>
            <a:br>
              <a:rPr lang="en-US" sz="1500"/>
            </a:br>
            <a:endParaRPr lang="en-US" sz="1500"/>
          </a:p>
          <a:p>
            <a:pPr marL="342900" lvl="0" indent="-342900">
              <a:buFont typeface="Arial" panose="020B0604020202020204" pitchFamily="34" charset="0"/>
              <a:buChar char="•"/>
            </a:pPr>
            <a:r>
              <a:rPr lang="en-US" sz="1500"/>
              <a:t>In the event of a technical disruption (on your end), please click the link in the meeting invite again to rejoin the meeting. If, for some reason, all participants are disconnected, we will send out a NEW invite with instructions.</a:t>
            </a:r>
          </a:p>
        </p:txBody>
      </p:sp>
      <p:sp>
        <p:nvSpPr>
          <p:cNvPr id="6" name="TextBox 5">
            <a:extLst>
              <a:ext uri="{FF2B5EF4-FFF2-40B4-BE49-F238E27FC236}">
                <a16:creationId xmlns:a16="http://schemas.microsoft.com/office/drawing/2014/main" id="{82367D00-E1B2-4FB9-BD7D-31021CC94022}"/>
              </a:ext>
            </a:extLst>
          </p:cNvPr>
          <p:cNvSpPr txBox="1"/>
          <p:nvPr/>
        </p:nvSpPr>
        <p:spPr>
          <a:xfrm>
            <a:off x="949831" y="2304717"/>
            <a:ext cx="2950590" cy="338554"/>
          </a:xfrm>
          <a:prstGeom prst="rect">
            <a:avLst/>
          </a:prstGeom>
          <a:noFill/>
        </p:spPr>
        <p:txBody>
          <a:bodyPr wrap="square" rtlCol="0">
            <a:spAutoFit/>
          </a:bodyPr>
          <a:lstStyle/>
          <a:p>
            <a:pPr algn="l"/>
            <a:r>
              <a:rPr lang="en-US" sz="1600" i="1">
                <a:solidFill>
                  <a:schemeClr val="bg1">
                    <a:lumMod val="65000"/>
                  </a:schemeClr>
                </a:solidFill>
                <a:latin typeface="Helvetica" pitchFamily="2" charset="0"/>
              </a:rPr>
              <a:t>May 11</a:t>
            </a:r>
            <a:r>
              <a:rPr lang="en-US" sz="1600" i="1" baseline="30000">
                <a:solidFill>
                  <a:schemeClr val="bg1">
                    <a:lumMod val="65000"/>
                  </a:schemeClr>
                </a:solidFill>
                <a:latin typeface="Helvetica" pitchFamily="2" charset="0"/>
              </a:rPr>
              <a:t>th</a:t>
            </a:r>
            <a:r>
              <a:rPr lang="en-US" sz="1600" i="1">
                <a:solidFill>
                  <a:schemeClr val="bg1">
                    <a:lumMod val="65000"/>
                  </a:schemeClr>
                </a:solidFill>
                <a:latin typeface="Helvetica" pitchFamily="2" charset="0"/>
              </a:rPr>
              <a:t>, 2020</a:t>
            </a:r>
          </a:p>
        </p:txBody>
      </p:sp>
      <p:pic>
        <p:nvPicPr>
          <p:cNvPr id="7" name="Picture 6">
            <a:extLst>
              <a:ext uri="{FF2B5EF4-FFF2-40B4-BE49-F238E27FC236}">
                <a16:creationId xmlns:a16="http://schemas.microsoft.com/office/drawing/2014/main" id="{15303C40-1207-413A-ADEF-1FA441C64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26" y="358587"/>
            <a:ext cx="1097082" cy="778928"/>
          </a:xfrm>
          <a:prstGeom prst="rect">
            <a:avLst/>
          </a:prstGeom>
        </p:spPr>
      </p:pic>
    </p:spTree>
    <p:extLst>
      <p:ext uri="{BB962C8B-B14F-4D97-AF65-F5344CB8AC3E}">
        <p14:creationId xmlns:p14="http://schemas.microsoft.com/office/powerpoint/2010/main" val="401187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a:t>Major Changes from 2014 to 2019 CBSA</a:t>
            </a:r>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10</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0197" y="1512567"/>
            <a:ext cx="10411606" cy="4857521"/>
          </a:xfrm>
        </p:spPr>
        <p:txBody>
          <a:bodyPr>
            <a:normAutofit/>
          </a:bodyPr>
          <a:lstStyle/>
          <a:p>
            <a:pPr marL="685800" indent="-457200"/>
            <a:r>
              <a:rPr lang="en-US" sz="2800"/>
              <a:t>Updated data collection fields</a:t>
            </a:r>
          </a:p>
          <a:p>
            <a:pPr marL="1032386" lvl="1" indent="-457200"/>
            <a:r>
              <a:rPr lang="en-US" sz="2400"/>
              <a:t>Tablet-based data collection</a:t>
            </a:r>
          </a:p>
          <a:p>
            <a:pPr marL="1032386" lvl="1" indent="-457200"/>
            <a:r>
              <a:rPr lang="en-US" sz="2400"/>
              <a:t>Removed or consolidated many fields</a:t>
            </a:r>
          </a:p>
          <a:p>
            <a:pPr marL="1032386" lvl="1" indent="-457200"/>
            <a:r>
              <a:rPr lang="en-US" sz="2400"/>
              <a:t>More extensive detail on pump systems</a:t>
            </a:r>
          </a:p>
          <a:p>
            <a:pPr marL="685800" indent="-457200"/>
            <a:r>
              <a:rPr lang="en-US" sz="2800"/>
              <a:t>Analysis</a:t>
            </a:r>
          </a:p>
          <a:p>
            <a:pPr marL="1032386" lvl="1" indent="-457200"/>
            <a:r>
              <a:rPr lang="en-US" sz="2400"/>
              <a:t>Not clear whether 2014 used sites or buildings for analysis</a:t>
            </a:r>
          </a:p>
          <a:p>
            <a:pPr marL="1032386" lvl="1" indent="-457200"/>
            <a:r>
              <a:rPr lang="en-US" sz="2400"/>
              <a:t>2019 conducted most analysis on building-level (except EUIs)</a:t>
            </a:r>
          </a:p>
          <a:p>
            <a:pPr marL="1032386" lvl="1" indent="-457200"/>
            <a:r>
              <a:rPr lang="en-US" sz="2400"/>
              <a:t>Updated case weighting method based on two-stage sample</a:t>
            </a:r>
          </a:p>
        </p:txBody>
      </p:sp>
    </p:spTree>
    <p:extLst>
      <p:ext uri="{BB962C8B-B14F-4D97-AF65-F5344CB8AC3E}">
        <p14:creationId xmlns:p14="http://schemas.microsoft.com/office/powerpoint/2010/main" val="57818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37ABDE-9390-8740-9595-43B0D6546D4A}"/>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11</a:t>
            </a:fld>
            <a:endParaRPr lang="en-US" spc="-3"/>
          </a:p>
        </p:txBody>
      </p:sp>
      <p:sp>
        <p:nvSpPr>
          <p:cNvPr id="7" name="Text Placeholder 6">
            <a:extLst>
              <a:ext uri="{FF2B5EF4-FFF2-40B4-BE49-F238E27FC236}">
                <a16:creationId xmlns:a16="http://schemas.microsoft.com/office/drawing/2014/main" id="{6A3AE67C-5201-5045-8B9A-82C3943EBD40}"/>
              </a:ext>
            </a:extLst>
          </p:cNvPr>
          <p:cNvSpPr>
            <a:spLocks noGrp="1"/>
          </p:cNvSpPr>
          <p:nvPr>
            <p:ph type="body" sz="quarter" idx="11"/>
          </p:nvPr>
        </p:nvSpPr>
        <p:spPr/>
        <p:txBody>
          <a:bodyPr>
            <a:normAutofit/>
          </a:bodyPr>
          <a:lstStyle/>
          <a:p>
            <a:r>
              <a:rPr lang="en-US"/>
              <a:t>CBSA 2019 Methods</a:t>
            </a:r>
          </a:p>
        </p:txBody>
      </p:sp>
    </p:spTree>
    <p:extLst>
      <p:ext uri="{BB962C8B-B14F-4D97-AF65-F5344CB8AC3E}">
        <p14:creationId xmlns:p14="http://schemas.microsoft.com/office/powerpoint/2010/main" val="189282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CBSA 2019 Methods: Virtual Catalog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12</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731153" y="1459180"/>
            <a:ext cx="4043659" cy="4797334"/>
          </a:xfrm>
        </p:spPr>
        <p:txBody>
          <a:bodyPr>
            <a:normAutofit lnSpcReduction="10000"/>
          </a:bodyPr>
          <a:lstStyle/>
          <a:p>
            <a:r>
              <a:rPr lang="en-US" sz="2600">
                <a:solidFill>
                  <a:srgbClr val="000000">
                    <a:lumMod val="90000"/>
                    <a:lumOff val="10000"/>
                  </a:srgbClr>
                </a:solidFill>
              </a:rPr>
              <a:t>Innovative Technique Using Geocoded Data</a:t>
            </a:r>
          </a:p>
          <a:p>
            <a:r>
              <a:rPr lang="en-US" sz="2600">
                <a:solidFill>
                  <a:srgbClr val="000000">
                    <a:lumMod val="90000"/>
                    <a:lumOff val="10000"/>
                  </a:srgbClr>
                </a:solidFill>
              </a:rPr>
              <a:t>Combined Data from:</a:t>
            </a:r>
          </a:p>
          <a:p>
            <a:pPr lvl="1"/>
            <a:r>
              <a:rPr lang="en-US" sz="2200">
                <a:solidFill>
                  <a:srgbClr val="000000">
                    <a:lumMod val="90000"/>
                    <a:lumOff val="10000"/>
                  </a:srgbClr>
                </a:solidFill>
              </a:rPr>
              <a:t>Google Places (back-end data for Google Maps)</a:t>
            </a:r>
          </a:p>
          <a:p>
            <a:pPr lvl="1"/>
            <a:r>
              <a:rPr lang="en-US" sz="2200">
                <a:solidFill>
                  <a:srgbClr val="000000">
                    <a:lumMod val="90000"/>
                    <a:lumOff val="10000"/>
                  </a:srgbClr>
                </a:solidFill>
              </a:rPr>
              <a:t>SMR Research (parcel-level tax assessor data)</a:t>
            </a:r>
          </a:p>
          <a:p>
            <a:pPr lvl="1"/>
            <a:r>
              <a:rPr lang="en-US" sz="2200">
                <a:solidFill>
                  <a:srgbClr val="000000">
                    <a:lumMod val="90000"/>
                    <a:lumOff val="10000"/>
                  </a:srgbClr>
                </a:solidFill>
              </a:rPr>
              <a:t>U.S. Census Bureau geospatial and tabular datasets</a:t>
            </a:r>
          </a:p>
          <a:p>
            <a:endParaRPr lang="en-US"/>
          </a:p>
        </p:txBody>
      </p:sp>
      <p:pic>
        <p:nvPicPr>
          <p:cNvPr id="4" name="Picture 3">
            <a:extLst>
              <a:ext uri="{FF2B5EF4-FFF2-40B4-BE49-F238E27FC236}">
                <a16:creationId xmlns:a16="http://schemas.microsoft.com/office/drawing/2014/main" id="{ACA14C76-655A-428F-923F-39D06947BD12}"/>
              </a:ext>
            </a:extLst>
          </p:cNvPr>
          <p:cNvPicPr>
            <a:picLocks noChangeAspect="1"/>
          </p:cNvPicPr>
          <p:nvPr/>
        </p:nvPicPr>
        <p:blipFill>
          <a:blip r:embed="rId3"/>
          <a:stretch>
            <a:fillRect/>
          </a:stretch>
        </p:blipFill>
        <p:spPr>
          <a:xfrm>
            <a:off x="4889065" y="1597795"/>
            <a:ext cx="6571782" cy="3078626"/>
          </a:xfrm>
          <a:prstGeom prst="rect">
            <a:avLst/>
          </a:prstGeom>
        </p:spPr>
      </p:pic>
      <p:pic>
        <p:nvPicPr>
          <p:cNvPr id="5" name="Picture 4">
            <a:extLst>
              <a:ext uri="{FF2B5EF4-FFF2-40B4-BE49-F238E27FC236}">
                <a16:creationId xmlns:a16="http://schemas.microsoft.com/office/drawing/2014/main" id="{808417C4-0525-4834-9FFB-6528C10B8417}"/>
              </a:ext>
            </a:extLst>
          </p:cNvPr>
          <p:cNvPicPr>
            <a:picLocks noChangeAspect="1"/>
          </p:cNvPicPr>
          <p:nvPr/>
        </p:nvPicPr>
        <p:blipFill>
          <a:blip r:embed="rId4"/>
          <a:stretch>
            <a:fillRect/>
          </a:stretch>
        </p:blipFill>
        <p:spPr>
          <a:xfrm>
            <a:off x="4889065" y="4676421"/>
            <a:ext cx="6571782" cy="844220"/>
          </a:xfrm>
          <a:prstGeom prst="rect">
            <a:avLst/>
          </a:prstGeom>
        </p:spPr>
      </p:pic>
    </p:spTree>
    <p:extLst>
      <p:ext uri="{BB962C8B-B14F-4D97-AF65-F5344CB8AC3E}">
        <p14:creationId xmlns:p14="http://schemas.microsoft.com/office/powerpoint/2010/main" val="67398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712D48B-9A3D-3C4D-B2E7-66414A8C34D9}"/>
              </a:ext>
            </a:extLst>
          </p:cNvPr>
          <p:cNvSpPr>
            <a:spLocks noGrp="1"/>
          </p:cNvSpPr>
          <p:nvPr>
            <p:ph type="title"/>
          </p:nvPr>
        </p:nvSpPr>
        <p:spPr/>
        <p:txBody>
          <a:bodyPr/>
          <a:lstStyle/>
          <a:p>
            <a:r>
              <a:rPr lang="en-US" sz="3200"/>
              <a:t>CBSA 2019 Methods: Two-Stage Sample</a:t>
            </a:r>
            <a:endParaRPr lang="en-US"/>
          </a:p>
        </p:txBody>
      </p:sp>
      <p:sp>
        <p:nvSpPr>
          <p:cNvPr id="3" name="Slide Number Placeholder 2">
            <a:extLst>
              <a:ext uri="{FF2B5EF4-FFF2-40B4-BE49-F238E27FC236}">
                <a16:creationId xmlns:a16="http://schemas.microsoft.com/office/drawing/2014/main" id="{6DDF8AB2-F7E1-D547-A46C-DE7B7F04E018}"/>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13</a:t>
            </a:fld>
            <a:endParaRPr lang="en-US" spc="-3"/>
          </a:p>
        </p:txBody>
      </p:sp>
      <p:sp>
        <p:nvSpPr>
          <p:cNvPr id="18" name="Content Placeholder 17">
            <a:extLst>
              <a:ext uri="{FF2B5EF4-FFF2-40B4-BE49-F238E27FC236}">
                <a16:creationId xmlns:a16="http://schemas.microsoft.com/office/drawing/2014/main" id="{A2171A5A-8EFB-3446-9E65-0B9935A19233}"/>
              </a:ext>
            </a:extLst>
          </p:cNvPr>
          <p:cNvSpPr>
            <a:spLocks noGrp="1"/>
          </p:cNvSpPr>
          <p:nvPr>
            <p:ph sz="quarter" idx="17"/>
          </p:nvPr>
        </p:nvSpPr>
        <p:spPr>
          <a:xfrm>
            <a:off x="892726" y="1470955"/>
            <a:ext cx="4632175" cy="4347386"/>
          </a:xfrm>
        </p:spPr>
        <p:txBody>
          <a:bodyPr>
            <a:normAutofit lnSpcReduction="10000"/>
          </a:bodyPr>
          <a:lstStyle/>
          <a:p>
            <a:r>
              <a:rPr lang="en-US" sz="2600">
                <a:solidFill>
                  <a:srgbClr val="000000">
                    <a:lumMod val="90000"/>
                    <a:lumOff val="10000"/>
                  </a:srgbClr>
                </a:solidFill>
              </a:rPr>
              <a:t>Stage 1 Sample</a:t>
            </a:r>
          </a:p>
          <a:p>
            <a:pPr lvl="1"/>
            <a:r>
              <a:rPr lang="en-US" sz="2200">
                <a:solidFill>
                  <a:srgbClr val="000000">
                    <a:lumMod val="90000"/>
                    <a:lumOff val="10000"/>
                  </a:srgbClr>
                </a:solidFill>
              </a:rPr>
              <a:t>Filtered virtual catalog to remove nonapplicable sites</a:t>
            </a:r>
          </a:p>
          <a:p>
            <a:pPr lvl="1"/>
            <a:r>
              <a:rPr lang="en-US" sz="2200">
                <a:solidFill>
                  <a:srgbClr val="000000">
                    <a:lumMod val="90000"/>
                    <a:lumOff val="10000"/>
                  </a:srgbClr>
                </a:solidFill>
              </a:rPr>
              <a:t>Sampled 5,000 census blocks</a:t>
            </a:r>
          </a:p>
          <a:p>
            <a:pPr lvl="1"/>
            <a:r>
              <a:rPr lang="en-US" sz="2200">
                <a:solidFill>
                  <a:srgbClr val="000000">
                    <a:lumMod val="90000"/>
                    <a:lumOff val="10000"/>
                  </a:srgbClr>
                </a:solidFill>
              </a:rPr>
              <a:t>Stratified on size, region, density, urban/rural, IOU/POU</a:t>
            </a:r>
          </a:p>
          <a:p>
            <a:pPr lvl="1"/>
            <a:r>
              <a:rPr lang="en-US" sz="2200">
                <a:solidFill>
                  <a:srgbClr val="000000">
                    <a:lumMod val="90000"/>
                    <a:lumOff val="10000"/>
                  </a:srgbClr>
                </a:solidFill>
              </a:rPr>
              <a:t>Manual review of census blocks</a:t>
            </a:r>
          </a:p>
          <a:p>
            <a:pPr lvl="1"/>
            <a:r>
              <a:rPr lang="en-US" sz="2200">
                <a:solidFill>
                  <a:srgbClr val="000000">
                    <a:lumMod val="90000"/>
                    <a:lumOff val="10000"/>
                  </a:srgbClr>
                </a:solidFill>
              </a:rPr>
              <a:t>Resulted in ~30,000 sites</a:t>
            </a:r>
          </a:p>
          <a:p>
            <a:endParaRPr lang="en-US"/>
          </a:p>
        </p:txBody>
      </p:sp>
      <p:sp>
        <p:nvSpPr>
          <p:cNvPr id="21" name="Content Placeholder 20">
            <a:extLst>
              <a:ext uri="{FF2B5EF4-FFF2-40B4-BE49-F238E27FC236}">
                <a16:creationId xmlns:a16="http://schemas.microsoft.com/office/drawing/2014/main" id="{C44C828D-002E-B249-BDFF-0CC60DFC76BB}"/>
              </a:ext>
            </a:extLst>
          </p:cNvPr>
          <p:cNvSpPr>
            <a:spLocks noGrp="1"/>
          </p:cNvSpPr>
          <p:nvPr>
            <p:ph sz="quarter" idx="18"/>
          </p:nvPr>
        </p:nvSpPr>
        <p:spPr>
          <a:xfrm>
            <a:off x="5988683" y="1470955"/>
            <a:ext cx="4935991" cy="4347386"/>
          </a:xfrm>
        </p:spPr>
        <p:txBody>
          <a:bodyPr>
            <a:normAutofit/>
          </a:bodyPr>
          <a:lstStyle/>
          <a:p>
            <a:r>
              <a:rPr lang="en-US" sz="2600">
                <a:solidFill>
                  <a:srgbClr val="000000">
                    <a:lumMod val="90000"/>
                    <a:lumOff val="10000"/>
                  </a:srgbClr>
                </a:solidFill>
              </a:rPr>
              <a:t>Stage 2 Sample</a:t>
            </a:r>
          </a:p>
          <a:p>
            <a:pPr lvl="1"/>
            <a:r>
              <a:rPr lang="en-US" sz="2200">
                <a:solidFill>
                  <a:srgbClr val="000000">
                    <a:lumMod val="90000"/>
                    <a:lumOff val="10000"/>
                  </a:srgbClr>
                </a:solidFill>
              </a:rPr>
              <a:t>Stratified by building type</a:t>
            </a:r>
          </a:p>
          <a:p>
            <a:pPr lvl="1"/>
            <a:r>
              <a:rPr lang="en-US" sz="2200">
                <a:solidFill>
                  <a:srgbClr val="000000">
                    <a:lumMod val="90000"/>
                    <a:lumOff val="10000"/>
                  </a:srgbClr>
                </a:solidFill>
              </a:rPr>
              <a:t>Sampled in waves</a:t>
            </a:r>
          </a:p>
          <a:p>
            <a:pPr lvl="1"/>
            <a:r>
              <a:rPr lang="en-US" sz="2200">
                <a:solidFill>
                  <a:srgbClr val="000000">
                    <a:lumMod val="90000"/>
                    <a:lumOff val="10000"/>
                  </a:srgbClr>
                </a:solidFill>
              </a:rPr>
              <a:t>No more than two sites per block</a:t>
            </a:r>
          </a:p>
          <a:p>
            <a:pPr lvl="1"/>
            <a:r>
              <a:rPr lang="en-US" sz="2200">
                <a:solidFill>
                  <a:srgbClr val="000000">
                    <a:lumMod val="90000"/>
                    <a:lumOff val="10000"/>
                  </a:srgbClr>
                </a:solidFill>
              </a:rPr>
              <a:t>Soft targets by floor area and region to ensure reasonable representation</a:t>
            </a:r>
          </a:p>
          <a:p>
            <a:endParaRPr lang="en-US"/>
          </a:p>
        </p:txBody>
      </p:sp>
    </p:spTree>
    <p:extLst>
      <p:ext uri="{BB962C8B-B14F-4D97-AF65-F5344CB8AC3E}">
        <p14:creationId xmlns:p14="http://schemas.microsoft.com/office/powerpoint/2010/main" val="156755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CBSA 2019 Methods: Sample Targets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14</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130829" y="1372578"/>
            <a:ext cx="5160262" cy="4998204"/>
          </a:xfrm>
        </p:spPr>
        <p:txBody>
          <a:bodyPr>
            <a:normAutofit/>
          </a:bodyPr>
          <a:lstStyle/>
          <a:p>
            <a:r>
              <a:rPr lang="en-US" sz="2400">
                <a:solidFill>
                  <a:srgbClr val="000000">
                    <a:lumMod val="90000"/>
                    <a:lumOff val="10000"/>
                  </a:srgbClr>
                </a:solidFill>
              </a:rPr>
              <a:t>Targeted Size Strata</a:t>
            </a:r>
          </a:p>
          <a:p>
            <a:pPr lvl="1"/>
            <a:r>
              <a:rPr lang="en-US" sz="2000">
                <a:solidFill>
                  <a:srgbClr val="000000">
                    <a:lumMod val="90000"/>
                    <a:lumOff val="10000"/>
                  </a:srgbClr>
                </a:solidFill>
              </a:rPr>
              <a:t>Small: 1,000 to 10,000 ft</a:t>
            </a:r>
            <a:r>
              <a:rPr lang="en-US" sz="2000" baseline="30000">
                <a:solidFill>
                  <a:srgbClr val="000000">
                    <a:lumMod val="90000"/>
                    <a:lumOff val="10000"/>
                  </a:srgbClr>
                </a:solidFill>
              </a:rPr>
              <a:t>2 </a:t>
            </a:r>
            <a:r>
              <a:rPr lang="en-US" sz="2000">
                <a:solidFill>
                  <a:srgbClr val="000000">
                    <a:lumMod val="90000"/>
                    <a:lumOff val="10000"/>
                  </a:srgbClr>
                </a:solidFill>
              </a:rPr>
              <a:t>(51%)</a:t>
            </a:r>
          </a:p>
          <a:p>
            <a:pPr lvl="1"/>
            <a:r>
              <a:rPr lang="en-US" sz="2000">
                <a:solidFill>
                  <a:srgbClr val="000000">
                    <a:lumMod val="90000"/>
                    <a:lumOff val="10000"/>
                  </a:srgbClr>
                </a:solidFill>
              </a:rPr>
              <a:t>Medium: 10,000 to 100,000 ft</a:t>
            </a:r>
            <a:r>
              <a:rPr lang="en-US" sz="2000" baseline="30000">
                <a:solidFill>
                  <a:srgbClr val="000000">
                    <a:lumMod val="90000"/>
                    <a:lumOff val="10000"/>
                  </a:srgbClr>
                </a:solidFill>
              </a:rPr>
              <a:t>2 </a:t>
            </a:r>
            <a:r>
              <a:rPr lang="en-US" sz="2000">
                <a:solidFill>
                  <a:srgbClr val="000000">
                    <a:lumMod val="90000"/>
                    <a:lumOff val="10000"/>
                  </a:srgbClr>
                </a:solidFill>
              </a:rPr>
              <a:t>(34%)</a:t>
            </a:r>
          </a:p>
          <a:p>
            <a:pPr lvl="1"/>
            <a:r>
              <a:rPr lang="en-US" sz="2000">
                <a:solidFill>
                  <a:srgbClr val="000000">
                    <a:lumMod val="90000"/>
                    <a:lumOff val="10000"/>
                  </a:srgbClr>
                </a:solidFill>
              </a:rPr>
              <a:t>Large: greater than 100,000 ft</a:t>
            </a:r>
            <a:r>
              <a:rPr lang="en-US" sz="2000" baseline="30000">
                <a:solidFill>
                  <a:srgbClr val="000000">
                    <a:lumMod val="90000"/>
                    <a:lumOff val="10000"/>
                  </a:srgbClr>
                </a:solidFill>
              </a:rPr>
              <a:t>2 </a:t>
            </a:r>
            <a:r>
              <a:rPr lang="en-US" sz="2000">
                <a:solidFill>
                  <a:srgbClr val="000000">
                    <a:lumMod val="90000"/>
                    <a:lumOff val="10000"/>
                  </a:srgbClr>
                </a:solidFill>
              </a:rPr>
              <a:t>(15%)</a:t>
            </a:r>
          </a:p>
          <a:p>
            <a:r>
              <a:rPr lang="en-US" sz="2400">
                <a:solidFill>
                  <a:srgbClr val="000000">
                    <a:lumMod val="90000"/>
                    <a:lumOff val="10000"/>
                  </a:srgbClr>
                </a:solidFill>
              </a:rPr>
              <a:t>Regional strata</a:t>
            </a:r>
          </a:p>
          <a:p>
            <a:pPr lvl="1"/>
            <a:r>
              <a:rPr lang="en-US" sz="2000">
                <a:solidFill>
                  <a:srgbClr val="000000">
                    <a:lumMod val="90000"/>
                    <a:lumOff val="10000"/>
                  </a:srgbClr>
                </a:solidFill>
              </a:rPr>
              <a:t>Idaho/Montana: 17%</a:t>
            </a:r>
          </a:p>
          <a:p>
            <a:pPr lvl="1"/>
            <a:r>
              <a:rPr lang="en-US" sz="2000">
                <a:solidFill>
                  <a:srgbClr val="000000">
                    <a:lumMod val="90000"/>
                    <a:lumOff val="10000"/>
                  </a:srgbClr>
                </a:solidFill>
              </a:rPr>
              <a:t>Oregon: 27%</a:t>
            </a:r>
          </a:p>
          <a:p>
            <a:pPr lvl="1"/>
            <a:r>
              <a:rPr lang="en-US" sz="2000">
                <a:solidFill>
                  <a:srgbClr val="000000">
                    <a:lumMod val="90000"/>
                    <a:lumOff val="10000"/>
                  </a:srgbClr>
                </a:solidFill>
              </a:rPr>
              <a:t>Washington: 55%</a:t>
            </a:r>
          </a:p>
          <a:p>
            <a:endParaRPr lang="en-US"/>
          </a:p>
        </p:txBody>
      </p:sp>
      <p:graphicFrame>
        <p:nvGraphicFramePr>
          <p:cNvPr id="4" name="Table 4">
            <a:extLst>
              <a:ext uri="{FF2B5EF4-FFF2-40B4-BE49-F238E27FC236}">
                <a16:creationId xmlns:a16="http://schemas.microsoft.com/office/drawing/2014/main" id="{3D024B20-015A-4999-9B27-123F34FD861E}"/>
              </a:ext>
            </a:extLst>
          </p:cNvPr>
          <p:cNvGraphicFramePr>
            <a:graphicFrameLocks noGrp="1"/>
          </p:cNvGraphicFramePr>
          <p:nvPr>
            <p:extLst>
              <p:ext uri="{D42A27DB-BD31-4B8C-83A1-F6EECF244321}">
                <p14:modId xmlns:p14="http://schemas.microsoft.com/office/powerpoint/2010/main" val="323240305"/>
              </p:ext>
            </p:extLst>
          </p:nvPr>
        </p:nvGraphicFramePr>
        <p:xfrm>
          <a:off x="5621153" y="1367480"/>
          <a:ext cx="5784783" cy="4998210"/>
        </p:xfrm>
        <a:graphic>
          <a:graphicData uri="http://schemas.openxmlformats.org/drawingml/2006/table">
            <a:tbl>
              <a:tblPr firstRow="1" bandRow="1">
                <a:tableStyleId>{5C22544A-7EE6-4342-B048-85BDC9FD1C3A}</a:tableStyleId>
              </a:tblPr>
              <a:tblGrid>
                <a:gridCol w="2073941">
                  <a:extLst>
                    <a:ext uri="{9D8B030D-6E8A-4147-A177-3AD203B41FA5}">
                      <a16:colId xmlns:a16="http://schemas.microsoft.com/office/drawing/2014/main" val="1918378048"/>
                    </a:ext>
                  </a:extLst>
                </a:gridCol>
                <a:gridCol w="1875286">
                  <a:extLst>
                    <a:ext uri="{9D8B030D-6E8A-4147-A177-3AD203B41FA5}">
                      <a16:colId xmlns:a16="http://schemas.microsoft.com/office/drawing/2014/main" val="415338065"/>
                    </a:ext>
                  </a:extLst>
                </a:gridCol>
                <a:gridCol w="1835556">
                  <a:extLst>
                    <a:ext uri="{9D8B030D-6E8A-4147-A177-3AD203B41FA5}">
                      <a16:colId xmlns:a16="http://schemas.microsoft.com/office/drawing/2014/main" val="1320868483"/>
                    </a:ext>
                  </a:extLst>
                </a:gridCol>
              </a:tblGrid>
              <a:tr h="357015">
                <a:tc>
                  <a:txBody>
                    <a:bodyPr/>
                    <a:lstStyle/>
                    <a:p>
                      <a:pPr algn="ctr" fontAlgn="ctr"/>
                      <a:r>
                        <a:rPr lang="en-US" sz="2000" b="1" i="0" u="none" strike="noStrike">
                          <a:solidFill>
                            <a:srgbClr val="FFFFFF"/>
                          </a:solidFill>
                          <a:effectLst/>
                          <a:latin typeface="Calibri" panose="020F0502020204030204" pitchFamily="34" charset="0"/>
                        </a:rPr>
                        <a:t>Building Type</a:t>
                      </a:r>
                    </a:p>
                  </a:txBody>
                  <a:tcPr marL="0" marR="0" marT="0" marB="0" anchor="ctr"/>
                </a:tc>
                <a:tc>
                  <a:txBody>
                    <a:bodyPr/>
                    <a:lstStyle/>
                    <a:p>
                      <a:pPr algn="ctr" fontAlgn="ctr"/>
                      <a:r>
                        <a:rPr lang="en-US" sz="2000" b="1" i="0" u="none" strike="noStrike">
                          <a:solidFill>
                            <a:srgbClr val="FFFFFF"/>
                          </a:solidFill>
                          <a:effectLst/>
                          <a:latin typeface="Calibri" panose="020F0502020204030204" pitchFamily="34" charset="0"/>
                        </a:rPr>
                        <a:t>Stage 1 Sites</a:t>
                      </a:r>
                    </a:p>
                  </a:txBody>
                  <a:tcPr marL="0" marR="0" marT="0" marB="0" anchor="ctr"/>
                </a:tc>
                <a:tc>
                  <a:txBody>
                    <a:bodyPr/>
                    <a:lstStyle/>
                    <a:p>
                      <a:pPr algn="ctr" fontAlgn="ctr"/>
                      <a:r>
                        <a:rPr lang="en-US" sz="2000" b="1" i="0" u="none" strike="noStrike">
                          <a:solidFill>
                            <a:srgbClr val="FFFFFF"/>
                          </a:solidFill>
                          <a:effectLst/>
                          <a:latin typeface="Calibri" panose="020F0502020204030204" pitchFamily="34" charset="0"/>
                        </a:rPr>
                        <a:t>Sample Targets</a:t>
                      </a:r>
                    </a:p>
                  </a:txBody>
                  <a:tcPr marL="0" marR="0" marT="0" marB="0" anchor="ctr"/>
                </a:tc>
                <a:extLst>
                  <a:ext uri="{0D108BD9-81ED-4DB2-BD59-A6C34878D82A}">
                    <a16:rowId xmlns:a16="http://schemas.microsoft.com/office/drawing/2014/main" val="3960736800"/>
                  </a:ext>
                </a:extLst>
              </a:tr>
              <a:tr h="357015">
                <a:tc>
                  <a:txBody>
                    <a:bodyPr/>
                    <a:lstStyle/>
                    <a:p>
                      <a:pPr algn="l" fontAlgn="ctr"/>
                      <a:r>
                        <a:rPr lang="en-US" sz="2000" b="0" i="0" u="none" strike="noStrike">
                          <a:solidFill>
                            <a:srgbClr val="000000"/>
                          </a:solidFill>
                          <a:effectLst/>
                          <a:latin typeface="Calibri" panose="020F0502020204030204" pitchFamily="34" charset="0"/>
                        </a:rPr>
                        <a:t>Assembly</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20,663</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56</a:t>
                      </a:r>
                    </a:p>
                  </a:txBody>
                  <a:tcPr marL="0" marR="0" marT="0" marB="0" anchor="ctr"/>
                </a:tc>
                <a:extLst>
                  <a:ext uri="{0D108BD9-81ED-4DB2-BD59-A6C34878D82A}">
                    <a16:rowId xmlns:a16="http://schemas.microsoft.com/office/drawing/2014/main" val="3926560034"/>
                  </a:ext>
                </a:extLst>
              </a:tr>
              <a:tr h="357015">
                <a:tc>
                  <a:txBody>
                    <a:bodyPr/>
                    <a:lstStyle/>
                    <a:p>
                      <a:pPr algn="l" fontAlgn="ctr"/>
                      <a:r>
                        <a:rPr lang="en-US" sz="2000" b="0" i="0" u="none" strike="noStrike">
                          <a:solidFill>
                            <a:srgbClr val="000000"/>
                          </a:solidFill>
                          <a:effectLst/>
                          <a:latin typeface="Calibri" panose="020F0502020204030204" pitchFamily="34" charset="0"/>
                        </a:rPr>
                        <a:t>Grocery</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11,162</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68</a:t>
                      </a:r>
                    </a:p>
                  </a:txBody>
                  <a:tcPr marL="0" marR="0" marT="0" marB="0" anchor="ctr"/>
                </a:tc>
                <a:extLst>
                  <a:ext uri="{0D108BD9-81ED-4DB2-BD59-A6C34878D82A}">
                    <a16:rowId xmlns:a16="http://schemas.microsoft.com/office/drawing/2014/main" val="1964143861"/>
                  </a:ext>
                </a:extLst>
              </a:tr>
              <a:tr h="357015">
                <a:tc>
                  <a:txBody>
                    <a:bodyPr/>
                    <a:lstStyle/>
                    <a:p>
                      <a:pPr algn="l" fontAlgn="ctr"/>
                      <a:r>
                        <a:rPr lang="en-US" sz="2000" b="0" i="0" u="none" strike="noStrike">
                          <a:solidFill>
                            <a:srgbClr val="000000"/>
                          </a:solidFill>
                          <a:effectLst/>
                          <a:latin typeface="Calibri" panose="020F0502020204030204" pitchFamily="34" charset="0"/>
                        </a:rPr>
                        <a:t>Hospital</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922</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45</a:t>
                      </a:r>
                    </a:p>
                  </a:txBody>
                  <a:tcPr marL="0" marR="0" marT="0" marB="0" anchor="ctr"/>
                </a:tc>
                <a:extLst>
                  <a:ext uri="{0D108BD9-81ED-4DB2-BD59-A6C34878D82A}">
                    <a16:rowId xmlns:a16="http://schemas.microsoft.com/office/drawing/2014/main" val="3067008785"/>
                  </a:ext>
                </a:extLst>
              </a:tr>
              <a:tr h="357015">
                <a:tc>
                  <a:txBody>
                    <a:bodyPr/>
                    <a:lstStyle/>
                    <a:p>
                      <a:pPr algn="l" fontAlgn="ctr"/>
                      <a:r>
                        <a:rPr lang="en-US" sz="2000" b="0" i="0" u="none" strike="noStrike">
                          <a:solidFill>
                            <a:srgbClr val="000000"/>
                          </a:solidFill>
                          <a:effectLst/>
                          <a:latin typeface="Calibri" panose="020F0502020204030204" pitchFamily="34" charset="0"/>
                        </a:rPr>
                        <a:t>Lodging</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5,809</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71</a:t>
                      </a:r>
                    </a:p>
                  </a:txBody>
                  <a:tcPr marL="0" marR="0" marT="0" marB="0" anchor="ctr"/>
                </a:tc>
                <a:extLst>
                  <a:ext uri="{0D108BD9-81ED-4DB2-BD59-A6C34878D82A}">
                    <a16:rowId xmlns:a16="http://schemas.microsoft.com/office/drawing/2014/main" val="1999741369"/>
                  </a:ext>
                </a:extLst>
              </a:tr>
              <a:tr h="357015">
                <a:tc>
                  <a:txBody>
                    <a:bodyPr/>
                    <a:lstStyle/>
                    <a:p>
                      <a:pPr algn="l" fontAlgn="ctr"/>
                      <a:r>
                        <a:rPr lang="en-US" sz="2000" b="0" i="0" u="none" strike="noStrike">
                          <a:solidFill>
                            <a:srgbClr val="000000"/>
                          </a:solidFill>
                          <a:effectLst/>
                          <a:latin typeface="Calibri" panose="020F0502020204030204" pitchFamily="34" charset="0"/>
                        </a:rPr>
                        <a:t>Mixed Commercial</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40,157</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83</a:t>
                      </a:r>
                    </a:p>
                  </a:txBody>
                  <a:tcPr marL="0" marR="0" marT="0" marB="0" anchor="ctr"/>
                </a:tc>
                <a:extLst>
                  <a:ext uri="{0D108BD9-81ED-4DB2-BD59-A6C34878D82A}">
                    <a16:rowId xmlns:a16="http://schemas.microsoft.com/office/drawing/2014/main" val="2461634224"/>
                  </a:ext>
                </a:extLst>
              </a:tr>
              <a:tr h="357015">
                <a:tc>
                  <a:txBody>
                    <a:bodyPr/>
                    <a:lstStyle/>
                    <a:p>
                      <a:pPr algn="l" fontAlgn="ctr"/>
                      <a:r>
                        <a:rPr lang="en-US" sz="2000" b="0" i="0" u="none" strike="noStrike">
                          <a:solidFill>
                            <a:srgbClr val="000000"/>
                          </a:solidFill>
                          <a:effectLst/>
                          <a:latin typeface="Calibri" panose="020F0502020204030204" pitchFamily="34" charset="0"/>
                        </a:rPr>
                        <a:t>Office</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58,612</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116</a:t>
                      </a:r>
                    </a:p>
                  </a:txBody>
                  <a:tcPr marL="0" marR="0" marT="0" marB="0" anchor="ctr"/>
                </a:tc>
                <a:extLst>
                  <a:ext uri="{0D108BD9-81ED-4DB2-BD59-A6C34878D82A}">
                    <a16:rowId xmlns:a16="http://schemas.microsoft.com/office/drawing/2014/main" val="3008167320"/>
                  </a:ext>
                </a:extLst>
              </a:tr>
              <a:tr h="357015">
                <a:tc>
                  <a:txBody>
                    <a:bodyPr/>
                    <a:lstStyle/>
                    <a:p>
                      <a:pPr algn="l" fontAlgn="ctr"/>
                      <a:r>
                        <a:rPr lang="en-US" sz="2000" b="0" i="0" u="none" strike="noStrike">
                          <a:solidFill>
                            <a:srgbClr val="000000"/>
                          </a:solidFill>
                          <a:effectLst/>
                          <a:latin typeface="Calibri" panose="020F0502020204030204" pitchFamily="34" charset="0"/>
                        </a:rPr>
                        <a:t>Other</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5,745</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21</a:t>
                      </a:r>
                    </a:p>
                  </a:txBody>
                  <a:tcPr marL="0" marR="0" marT="0" marB="0" anchor="ctr"/>
                </a:tc>
                <a:extLst>
                  <a:ext uri="{0D108BD9-81ED-4DB2-BD59-A6C34878D82A}">
                    <a16:rowId xmlns:a16="http://schemas.microsoft.com/office/drawing/2014/main" val="3349243218"/>
                  </a:ext>
                </a:extLst>
              </a:tr>
              <a:tr h="357015">
                <a:tc>
                  <a:txBody>
                    <a:bodyPr/>
                    <a:lstStyle/>
                    <a:p>
                      <a:pPr algn="l" fontAlgn="ctr"/>
                      <a:r>
                        <a:rPr lang="en-US" sz="2000" b="0" i="0" u="none" strike="noStrike">
                          <a:solidFill>
                            <a:srgbClr val="000000"/>
                          </a:solidFill>
                          <a:effectLst/>
                          <a:latin typeface="Calibri" panose="020F0502020204030204" pitchFamily="34" charset="0"/>
                        </a:rPr>
                        <a:t>Residential Care</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6,042</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80*</a:t>
                      </a:r>
                    </a:p>
                  </a:txBody>
                  <a:tcPr marL="0" marR="0" marT="0" marB="0" anchor="ctr"/>
                </a:tc>
                <a:extLst>
                  <a:ext uri="{0D108BD9-81ED-4DB2-BD59-A6C34878D82A}">
                    <a16:rowId xmlns:a16="http://schemas.microsoft.com/office/drawing/2014/main" val="1934838968"/>
                  </a:ext>
                </a:extLst>
              </a:tr>
              <a:tr h="357015">
                <a:tc>
                  <a:txBody>
                    <a:bodyPr/>
                    <a:lstStyle/>
                    <a:p>
                      <a:pPr algn="l" fontAlgn="ctr"/>
                      <a:r>
                        <a:rPr lang="en-US" sz="2000" b="0" i="0" u="none" strike="noStrike">
                          <a:solidFill>
                            <a:srgbClr val="000000"/>
                          </a:solidFill>
                          <a:effectLst/>
                          <a:latin typeface="Calibri" panose="020F0502020204030204" pitchFamily="34" charset="0"/>
                        </a:rPr>
                        <a:t>Restaurant</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19,188</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51</a:t>
                      </a:r>
                    </a:p>
                  </a:txBody>
                  <a:tcPr marL="0" marR="0" marT="0" marB="0" anchor="ctr"/>
                </a:tc>
                <a:extLst>
                  <a:ext uri="{0D108BD9-81ED-4DB2-BD59-A6C34878D82A}">
                    <a16:rowId xmlns:a16="http://schemas.microsoft.com/office/drawing/2014/main" val="1409355966"/>
                  </a:ext>
                </a:extLst>
              </a:tr>
              <a:tr h="357015">
                <a:tc>
                  <a:txBody>
                    <a:bodyPr/>
                    <a:lstStyle/>
                    <a:p>
                      <a:pPr algn="l" fontAlgn="ctr"/>
                      <a:r>
                        <a:rPr lang="en-US" sz="2000" b="0" i="0" u="none" strike="noStrike">
                          <a:solidFill>
                            <a:srgbClr val="000000"/>
                          </a:solidFill>
                          <a:effectLst/>
                          <a:latin typeface="Calibri" panose="020F0502020204030204" pitchFamily="34" charset="0"/>
                        </a:rPr>
                        <a:t>Retail/Service</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58,416</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89</a:t>
                      </a:r>
                    </a:p>
                  </a:txBody>
                  <a:tcPr marL="0" marR="0" marT="0" marB="0" anchor="ctr"/>
                </a:tc>
                <a:extLst>
                  <a:ext uri="{0D108BD9-81ED-4DB2-BD59-A6C34878D82A}">
                    <a16:rowId xmlns:a16="http://schemas.microsoft.com/office/drawing/2014/main" val="1925062825"/>
                  </a:ext>
                </a:extLst>
              </a:tr>
              <a:tr h="357015">
                <a:tc>
                  <a:txBody>
                    <a:bodyPr/>
                    <a:lstStyle/>
                    <a:p>
                      <a:pPr algn="l" fontAlgn="ctr"/>
                      <a:r>
                        <a:rPr lang="en-US" sz="2000" b="0" i="0" u="none" strike="noStrike">
                          <a:solidFill>
                            <a:srgbClr val="000000"/>
                          </a:solidFill>
                          <a:effectLst/>
                          <a:latin typeface="Calibri" panose="020F0502020204030204" pitchFamily="34" charset="0"/>
                        </a:rPr>
                        <a:t>School</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8,669</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45</a:t>
                      </a:r>
                    </a:p>
                  </a:txBody>
                  <a:tcPr marL="0" marR="0" marT="0" marB="0" anchor="ctr"/>
                </a:tc>
                <a:extLst>
                  <a:ext uri="{0D108BD9-81ED-4DB2-BD59-A6C34878D82A}">
                    <a16:rowId xmlns:a16="http://schemas.microsoft.com/office/drawing/2014/main" val="1734300390"/>
                  </a:ext>
                </a:extLst>
              </a:tr>
              <a:tr h="357015">
                <a:tc>
                  <a:txBody>
                    <a:bodyPr/>
                    <a:lstStyle/>
                    <a:p>
                      <a:pPr algn="l" fontAlgn="ctr"/>
                      <a:r>
                        <a:rPr lang="en-US" sz="2000" b="0" i="0" u="none" strike="noStrike">
                          <a:solidFill>
                            <a:srgbClr val="000000"/>
                          </a:solidFill>
                          <a:effectLst/>
                          <a:latin typeface="Calibri" panose="020F0502020204030204" pitchFamily="34" charset="0"/>
                        </a:rPr>
                        <a:t>Warehouse</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26,194</a:t>
                      </a:r>
                    </a:p>
                  </a:txBody>
                  <a:tcPr marL="0" marR="0" marT="0" marB="0" anchor="ctr"/>
                </a:tc>
                <a:tc>
                  <a:txBody>
                    <a:bodyPr/>
                    <a:lstStyle/>
                    <a:p>
                      <a:pPr algn="r" fontAlgn="ctr"/>
                      <a:r>
                        <a:rPr lang="en-US" sz="2000" b="0" i="0" u="none" strike="noStrike">
                          <a:solidFill>
                            <a:srgbClr val="000000"/>
                          </a:solidFill>
                          <a:effectLst/>
                          <a:latin typeface="Calibri" panose="020F0502020204030204" pitchFamily="34" charset="0"/>
                        </a:rPr>
                        <a:t>83</a:t>
                      </a:r>
                    </a:p>
                  </a:txBody>
                  <a:tcPr marL="0" marR="0" marT="0" marB="0" anchor="ctr"/>
                </a:tc>
                <a:extLst>
                  <a:ext uri="{0D108BD9-81ED-4DB2-BD59-A6C34878D82A}">
                    <a16:rowId xmlns:a16="http://schemas.microsoft.com/office/drawing/2014/main" val="175915885"/>
                  </a:ext>
                </a:extLst>
              </a:tr>
              <a:tr h="357015">
                <a:tc>
                  <a:txBody>
                    <a:bodyPr/>
                    <a:lstStyle/>
                    <a:p>
                      <a:pPr algn="l" fontAlgn="ctr"/>
                      <a:r>
                        <a:rPr lang="en-US" sz="2000" b="1" i="0" u="none" strike="noStrike">
                          <a:solidFill>
                            <a:srgbClr val="000000"/>
                          </a:solidFill>
                          <a:effectLst/>
                          <a:latin typeface="Calibri" panose="020F0502020204030204" pitchFamily="34" charset="0"/>
                        </a:rPr>
                        <a:t>Total</a:t>
                      </a:r>
                    </a:p>
                  </a:txBody>
                  <a:tcPr marL="0" marR="0" marT="0" marB="0" anchor="ctr"/>
                </a:tc>
                <a:tc>
                  <a:txBody>
                    <a:bodyPr/>
                    <a:lstStyle/>
                    <a:p>
                      <a:pPr algn="r" fontAlgn="ctr"/>
                      <a:r>
                        <a:rPr lang="en-US" sz="2000" b="1" i="0" u="none" strike="noStrike">
                          <a:solidFill>
                            <a:srgbClr val="000000"/>
                          </a:solidFill>
                          <a:effectLst/>
                          <a:latin typeface="Calibri" panose="020F0502020204030204" pitchFamily="34" charset="0"/>
                        </a:rPr>
                        <a:t>261,579</a:t>
                      </a:r>
                    </a:p>
                  </a:txBody>
                  <a:tcPr marL="0" marR="0" marT="0" marB="0" anchor="ctr"/>
                </a:tc>
                <a:tc>
                  <a:txBody>
                    <a:bodyPr/>
                    <a:lstStyle/>
                    <a:p>
                      <a:pPr algn="r" fontAlgn="ctr"/>
                      <a:r>
                        <a:rPr lang="en-US" sz="2000" b="1" i="0" u="none" strike="noStrike">
                          <a:solidFill>
                            <a:srgbClr val="000000"/>
                          </a:solidFill>
                          <a:effectLst/>
                          <a:latin typeface="Calibri" panose="020F0502020204030204" pitchFamily="34" charset="0"/>
                        </a:rPr>
                        <a:t>808*</a:t>
                      </a:r>
                    </a:p>
                  </a:txBody>
                  <a:tcPr marL="0" marR="0" marT="0" marB="0" anchor="ctr"/>
                </a:tc>
                <a:extLst>
                  <a:ext uri="{0D108BD9-81ED-4DB2-BD59-A6C34878D82A}">
                    <a16:rowId xmlns:a16="http://schemas.microsoft.com/office/drawing/2014/main" val="4098422875"/>
                  </a:ext>
                </a:extLst>
              </a:tr>
            </a:tbl>
          </a:graphicData>
        </a:graphic>
      </p:graphicFrame>
    </p:spTree>
    <p:extLst>
      <p:ext uri="{BB962C8B-B14F-4D97-AF65-F5344CB8AC3E}">
        <p14:creationId xmlns:p14="http://schemas.microsoft.com/office/powerpoint/2010/main" val="360366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CBSA 2019 Methods: Recruitment</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15</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374701"/>
            <a:ext cx="10411606" cy="4891345"/>
          </a:xfrm>
        </p:spPr>
        <p:txBody>
          <a:bodyPr>
            <a:normAutofit fontScale="85000" lnSpcReduction="10000"/>
          </a:bodyPr>
          <a:lstStyle/>
          <a:p>
            <a:r>
              <a:rPr lang="en-US" sz="2800">
                <a:solidFill>
                  <a:srgbClr val="000000">
                    <a:lumMod val="90000"/>
                    <a:lumOff val="10000"/>
                  </a:srgbClr>
                </a:solidFill>
              </a:rPr>
              <a:t>Cadmus Asked Utilities, BPA, and Energy Trust to First Review Sites</a:t>
            </a:r>
          </a:p>
          <a:p>
            <a:r>
              <a:rPr lang="en-US" sz="2800">
                <a:solidFill>
                  <a:srgbClr val="000000">
                    <a:lumMod val="90000"/>
                    <a:lumOff val="10000"/>
                  </a:srgbClr>
                </a:solidFill>
              </a:rPr>
              <a:t>Varied Recruitment Methods</a:t>
            </a:r>
          </a:p>
          <a:p>
            <a:pPr lvl="1"/>
            <a:r>
              <a:rPr lang="en-US" sz="2400">
                <a:solidFill>
                  <a:srgbClr val="000000">
                    <a:lumMod val="90000"/>
                    <a:lumOff val="10000"/>
                  </a:srgbClr>
                </a:solidFill>
              </a:rPr>
              <a:t>Utility, BPA, Energy Trust Outreach</a:t>
            </a:r>
          </a:p>
          <a:p>
            <a:pPr lvl="1"/>
            <a:r>
              <a:rPr lang="en-US" sz="2400">
                <a:solidFill>
                  <a:srgbClr val="000000">
                    <a:lumMod val="90000"/>
                    <a:lumOff val="10000"/>
                  </a:srgbClr>
                </a:solidFill>
              </a:rPr>
              <a:t>Professional Relationships</a:t>
            </a:r>
          </a:p>
          <a:p>
            <a:pPr lvl="1"/>
            <a:r>
              <a:rPr lang="en-US" sz="2400">
                <a:solidFill>
                  <a:srgbClr val="000000">
                    <a:lumMod val="90000"/>
                    <a:lumOff val="10000"/>
                  </a:srgbClr>
                </a:solidFill>
              </a:rPr>
              <a:t>Call Center</a:t>
            </a:r>
          </a:p>
          <a:p>
            <a:pPr lvl="1"/>
            <a:r>
              <a:rPr lang="en-US" sz="2400">
                <a:solidFill>
                  <a:srgbClr val="000000">
                    <a:lumMod val="90000"/>
                    <a:lumOff val="10000"/>
                  </a:srgbClr>
                </a:solidFill>
              </a:rPr>
              <a:t>Trade Organizations</a:t>
            </a:r>
          </a:p>
          <a:p>
            <a:pPr lvl="1"/>
            <a:r>
              <a:rPr lang="en-US" sz="2400">
                <a:solidFill>
                  <a:srgbClr val="000000">
                    <a:lumMod val="90000"/>
                    <a:lumOff val="10000"/>
                  </a:srgbClr>
                </a:solidFill>
              </a:rPr>
              <a:t>Door-to-Door Outreach</a:t>
            </a:r>
          </a:p>
          <a:p>
            <a:r>
              <a:rPr lang="en-US" sz="2800">
                <a:solidFill>
                  <a:srgbClr val="000000">
                    <a:lumMod val="90000"/>
                    <a:lumOff val="10000"/>
                  </a:srgbClr>
                </a:solidFill>
              </a:rPr>
              <a:t>Incentives</a:t>
            </a:r>
          </a:p>
          <a:p>
            <a:pPr lvl="1"/>
            <a:r>
              <a:rPr lang="en-US" sz="2400">
                <a:solidFill>
                  <a:srgbClr val="000000">
                    <a:lumMod val="90000"/>
                    <a:lumOff val="10000"/>
                  </a:srgbClr>
                </a:solidFill>
              </a:rPr>
              <a:t>Gift Card Ranging from $50-$250 (depending on site size)</a:t>
            </a:r>
          </a:p>
          <a:p>
            <a:pPr lvl="1"/>
            <a:r>
              <a:rPr lang="en-US" sz="2400">
                <a:solidFill>
                  <a:srgbClr val="000000">
                    <a:lumMod val="90000"/>
                    <a:lumOff val="10000"/>
                  </a:srgbClr>
                </a:solidFill>
              </a:rPr>
              <a:t>Site-Specific Energy Report</a:t>
            </a:r>
          </a:p>
          <a:p>
            <a:endParaRPr lang="en-US"/>
          </a:p>
        </p:txBody>
      </p:sp>
    </p:spTree>
    <p:extLst>
      <p:ext uri="{BB962C8B-B14F-4D97-AF65-F5344CB8AC3E}">
        <p14:creationId xmlns:p14="http://schemas.microsoft.com/office/powerpoint/2010/main" val="53511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CBSA 2019 Methods: Data Collection</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16</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366290" y="1557346"/>
            <a:ext cx="3977657" cy="4591492"/>
          </a:xfrm>
        </p:spPr>
        <p:txBody>
          <a:bodyPr>
            <a:normAutofit/>
          </a:bodyPr>
          <a:lstStyle/>
          <a:p>
            <a:r>
              <a:rPr lang="en-US" sz="2400">
                <a:solidFill>
                  <a:srgbClr val="000000">
                    <a:lumMod val="90000"/>
                    <a:lumOff val="10000"/>
                  </a:srgbClr>
                </a:solidFill>
              </a:rPr>
              <a:t>Tablet-Based Data Collection</a:t>
            </a:r>
          </a:p>
          <a:p>
            <a:r>
              <a:rPr lang="en-US" sz="2400">
                <a:solidFill>
                  <a:srgbClr val="000000">
                    <a:lumMod val="90000"/>
                    <a:lumOff val="10000"/>
                  </a:srgbClr>
                </a:solidFill>
              </a:rPr>
              <a:t>Tool Linked Photos Directly to Data Entries</a:t>
            </a:r>
          </a:p>
          <a:p>
            <a:r>
              <a:rPr lang="en-US" sz="2400">
                <a:solidFill>
                  <a:srgbClr val="000000">
                    <a:lumMod val="90000"/>
                    <a:lumOff val="10000"/>
                  </a:srgbClr>
                </a:solidFill>
              </a:rPr>
              <a:t>Approx. 550 Data Fields</a:t>
            </a:r>
          </a:p>
          <a:p>
            <a:r>
              <a:rPr lang="en-US" sz="2400">
                <a:solidFill>
                  <a:srgbClr val="000000">
                    <a:lumMod val="90000"/>
                    <a:lumOff val="10000"/>
                  </a:srgbClr>
                </a:solidFill>
              </a:rPr>
              <a:t>Field Assessors Had to Prioritize Based on Time Available On-Site</a:t>
            </a:r>
          </a:p>
          <a:p>
            <a:pPr marL="0" indent="0">
              <a:buNone/>
            </a:pPr>
            <a:endParaRPr lang="en-US" sz="2400">
              <a:solidFill>
                <a:srgbClr val="000000">
                  <a:lumMod val="90000"/>
                  <a:lumOff val="10000"/>
                </a:srgbClr>
              </a:solidFill>
            </a:endParaRPr>
          </a:p>
          <a:p>
            <a:endParaRPr lang="en-US"/>
          </a:p>
        </p:txBody>
      </p:sp>
      <p:pic>
        <p:nvPicPr>
          <p:cNvPr id="4" name="Picture 3">
            <a:extLst>
              <a:ext uri="{FF2B5EF4-FFF2-40B4-BE49-F238E27FC236}">
                <a16:creationId xmlns:a16="http://schemas.microsoft.com/office/drawing/2014/main" id="{909F8FA4-BB8C-4827-9BDA-CBA9D3F62DA2}"/>
              </a:ext>
            </a:extLst>
          </p:cNvPr>
          <p:cNvPicPr>
            <a:picLocks noChangeAspect="1"/>
          </p:cNvPicPr>
          <p:nvPr/>
        </p:nvPicPr>
        <p:blipFill>
          <a:blip r:embed="rId3"/>
          <a:stretch>
            <a:fillRect/>
          </a:stretch>
        </p:blipFill>
        <p:spPr>
          <a:xfrm>
            <a:off x="4343947" y="1198340"/>
            <a:ext cx="7629881" cy="5248386"/>
          </a:xfrm>
          <a:prstGeom prst="rect">
            <a:avLst/>
          </a:prstGeom>
        </p:spPr>
      </p:pic>
    </p:spTree>
    <p:extLst>
      <p:ext uri="{BB962C8B-B14F-4D97-AF65-F5344CB8AC3E}">
        <p14:creationId xmlns:p14="http://schemas.microsoft.com/office/powerpoint/2010/main" val="63909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CBSA 2019 Methods: Within-Site Sampling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17</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576833"/>
            <a:ext cx="8771038" cy="4328021"/>
          </a:xfrm>
        </p:spPr>
        <p:txBody>
          <a:bodyPr>
            <a:normAutofit/>
          </a:bodyPr>
          <a:lstStyle/>
          <a:p>
            <a:r>
              <a:rPr lang="en-US" sz="2600">
                <a:solidFill>
                  <a:srgbClr val="000000">
                    <a:lumMod val="90000"/>
                    <a:lumOff val="10000"/>
                  </a:srgbClr>
                </a:solidFill>
              </a:rPr>
              <a:t>Three Levels Possible Within-Site</a:t>
            </a:r>
          </a:p>
          <a:p>
            <a:pPr lvl="1"/>
            <a:r>
              <a:rPr lang="en-US" sz="2200">
                <a:solidFill>
                  <a:srgbClr val="000000">
                    <a:lumMod val="90000"/>
                    <a:lumOff val="10000"/>
                  </a:srgbClr>
                </a:solidFill>
              </a:rPr>
              <a:t>Building Sampling</a:t>
            </a:r>
          </a:p>
          <a:p>
            <a:pPr lvl="1"/>
            <a:r>
              <a:rPr lang="en-US" sz="2200">
                <a:solidFill>
                  <a:srgbClr val="000000">
                    <a:lumMod val="90000"/>
                    <a:lumOff val="10000"/>
                  </a:srgbClr>
                </a:solidFill>
              </a:rPr>
              <a:t>Business Sampling</a:t>
            </a:r>
          </a:p>
          <a:p>
            <a:pPr lvl="1"/>
            <a:r>
              <a:rPr lang="en-US" sz="2200">
                <a:solidFill>
                  <a:srgbClr val="000000">
                    <a:lumMod val="90000"/>
                    <a:lumOff val="10000"/>
                  </a:srgbClr>
                </a:solidFill>
              </a:rPr>
              <a:t>Room Sampling</a:t>
            </a:r>
          </a:p>
          <a:p>
            <a:r>
              <a:rPr lang="en-US" sz="2600">
                <a:solidFill>
                  <a:srgbClr val="000000">
                    <a:lumMod val="90000"/>
                    <a:lumOff val="10000"/>
                  </a:srgbClr>
                </a:solidFill>
              </a:rPr>
              <a:t>Conditional on Approval from Site Contacts</a:t>
            </a:r>
          </a:p>
          <a:p>
            <a:r>
              <a:rPr lang="en-US" sz="2600">
                <a:solidFill>
                  <a:srgbClr val="000000">
                    <a:lumMod val="90000"/>
                    <a:lumOff val="10000"/>
                  </a:srgbClr>
                </a:solidFill>
              </a:rPr>
              <a:t>Frequent Constraints from Site Contacts and Tenants</a:t>
            </a:r>
          </a:p>
          <a:p>
            <a:endParaRPr lang="en-US" sz="2800">
              <a:solidFill>
                <a:srgbClr val="000000">
                  <a:lumMod val="90000"/>
                  <a:lumOff val="10000"/>
                </a:srgbClr>
              </a:solidFill>
            </a:endParaRPr>
          </a:p>
          <a:p>
            <a:endParaRPr lang="en-US" sz="2800">
              <a:solidFill>
                <a:srgbClr val="000000">
                  <a:lumMod val="90000"/>
                  <a:lumOff val="10000"/>
                </a:srgbClr>
              </a:solidFill>
            </a:endParaRPr>
          </a:p>
          <a:p>
            <a:endParaRPr lang="en-US"/>
          </a:p>
        </p:txBody>
      </p:sp>
    </p:spTree>
    <p:extLst>
      <p:ext uri="{BB962C8B-B14F-4D97-AF65-F5344CB8AC3E}">
        <p14:creationId xmlns:p14="http://schemas.microsoft.com/office/powerpoint/2010/main" val="491664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CBSA 2019 Methods: Case Weights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18</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272738"/>
            <a:ext cx="8751788" cy="4312523"/>
          </a:xfrm>
        </p:spPr>
        <p:txBody>
          <a:bodyPr>
            <a:normAutofit fontScale="92500" lnSpcReduction="20000"/>
          </a:bodyPr>
          <a:lstStyle/>
          <a:p>
            <a:r>
              <a:rPr lang="en-US" sz="2800">
                <a:solidFill>
                  <a:srgbClr val="000000">
                    <a:lumMod val="90000"/>
                    <a:lumOff val="10000"/>
                  </a:srgbClr>
                </a:solidFill>
              </a:rPr>
              <a:t>Determined as Function of Inclusion Probability</a:t>
            </a:r>
          </a:p>
          <a:p>
            <a:r>
              <a:rPr lang="en-US" sz="2800">
                <a:solidFill>
                  <a:srgbClr val="000000">
                    <a:lumMod val="90000"/>
                    <a:lumOff val="10000"/>
                  </a:srgbClr>
                </a:solidFill>
              </a:rPr>
              <a:t>Logistic Regression Variables</a:t>
            </a:r>
          </a:p>
          <a:p>
            <a:pPr lvl="1"/>
            <a:r>
              <a:rPr lang="en-US" sz="2400">
                <a:solidFill>
                  <a:srgbClr val="000000">
                    <a:lumMod val="90000"/>
                    <a:lumOff val="10000"/>
                  </a:srgbClr>
                </a:solidFill>
              </a:rPr>
              <a:t>Stage 1 census block selection probability</a:t>
            </a:r>
          </a:p>
          <a:p>
            <a:pPr lvl="1"/>
            <a:r>
              <a:rPr lang="en-US" sz="2400">
                <a:solidFill>
                  <a:srgbClr val="000000">
                    <a:lumMod val="90000"/>
                    <a:lumOff val="10000"/>
                  </a:srgbClr>
                </a:solidFill>
              </a:rPr>
              <a:t>Stage 2 site floor area as fraction of total strata floor area</a:t>
            </a:r>
          </a:p>
          <a:p>
            <a:pPr lvl="1"/>
            <a:r>
              <a:rPr lang="en-US" sz="2400">
                <a:solidFill>
                  <a:srgbClr val="000000">
                    <a:lumMod val="90000"/>
                    <a:lumOff val="10000"/>
                  </a:srgbClr>
                </a:solidFill>
              </a:rPr>
              <a:t>Stage 2 recruitment eligibility rates</a:t>
            </a:r>
            <a:endParaRPr lang="en-US" sz="2400"/>
          </a:p>
          <a:p>
            <a:r>
              <a:rPr lang="en-US" sz="2800">
                <a:solidFill>
                  <a:srgbClr val="000000">
                    <a:lumMod val="90000"/>
                    <a:lumOff val="10000"/>
                  </a:srgbClr>
                </a:solidFill>
              </a:rPr>
              <a:t>Trimmed Weights for Sites with Weighted Floor or Room Area Greater than 10% of Total</a:t>
            </a:r>
          </a:p>
          <a:p>
            <a:r>
              <a:rPr lang="en-US" sz="2800">
                <a:solidFill>
                  <a:srgbClr val="000000">
                    <a:lumMod val="90000"/>
                    <a:lumOff val="10000"/>
                  </a:srgbClr>
                </a:solidFill>
              </a:rPr>
              <a:t>Calibrated Weights so Resulting Floor Area Equal to Total in Stage 1 Sample Frame within Each Type </a:t>
            </a:r>
          </a:p>
          <a:p>
            <a:endParaRPr lang="en-US"/>
          </a:p>
        </p:txBody>
      </p:sp>
    </p:spTree>
    <p:extLst>
      <p:ext uri="{BB962C8B-B14F-4D97-AF65-F5344CB8AC3E}">
        <p14:creationId xmlns:p14="http://schemas.microsoft.com/office/powerpoint/2010/main" val="231315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CBSA 2019 Methods: Data Analysis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19</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633033"/>
            <a:ext cx="8819165" cy="3591933"/>
          </a:xfrm>
        </p:spPr>
        <p:txBody>
          <a:bodyPr>
            <a:normAutofit/>
          </a:bodyPr>
          <a:lstStyle/>
          <a:p>
            <a:r>
              <a:rPr lang="en-US" sz="2600">
                <a:solidFill>
                  <a:srgbClr val="000000">
                    <a:lumMod val="90000"/>
                    <a:lumOff val="10000"/>
                  </a:srgbClr>
                </a:solidFill>
              </a:rPr>
              <a:t>Equipment and Capacities Analyzed at Building Level</a:t>
            </a:r>
          </a:p>
          <a:p>
            <a:r>
              <a:rPr lang="en-US" sz="2600">
                <a:solidFill>
                  <a:srgbClr val="000000">
                    <a:lumMod val="90000"/>
                    <a:lumOff val="10000"/>
                  </a:srgbClr>
                </a:solidFill>
              </a:rPr>
              <a:t>Applied Within-Site Sampling Weights </a:t>
            </a:r>
          </a:p>
          <a:p>
            <a:r>
              <a:rPr lang="en-US" sz="2600">
                <a:solidFill>
                  <a:srgbClr val="000000">
                    <a:lumMod val="90000"/>
                    <a:lumOff val="10000"/>
                  </a:srgbClr>
                </a:solidFill>
              </a:rPr>
              <a:t>Lighting Power Density </a:t>
            </a:r>
          </a:p>
          <a:p>
            <a:r>
              <a:rPr lang="en-US" sz="2600">
                <a:solidFill>
                  <a:srgbClr val="000000">
                    <a:lumMod val="90000"/>
                    <a:lumOff val="10000"/>
                  </a:srgbClr>
                </a:solidFill>
              </a:rPr>
              <a:t>Energy Use Intensities</a:t>
            </a:r>
          </a:p>
          <a:p>
            <a:r>
              <a:rPr lang="en-US" sz="2600">
                <a:solidFill>
                  <a:srgbClr val="000000">
                    <a:lumMod val="90000"/>
                    <a:lumOff val="10000"/>
                  </a:srgbClr>
                </a:solidFill>
              </a:rPr>
              <a:t>Applied Case Weights to Calculate Region-Level Results</a:t>
            </a:r>
          </a:p>
          <a:p>
            <a:endParaRPr lang="en-US"/>
          </a:p>
        </p:txBody>
      </p:sp>
    </p:spTree>
    <p:extLst>
      <p:ext uri="{BB962C8B-B14F-4D97-AF65-F5344CB8AC3E}">
        <p14:creationId xmlns:p14="http://schemas.microsoft.com/office/powerpoint/2010/main" val="34520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9590BA-BE8E-3744-BC83-968B5ECA4297}"/>
              </a:ext>
            </a:extLst>
          </p:cNvPr>
          <p:cNvSpPr>
            <a:spLocks noGrp="1"/>
          </p:cNvSpPr>
          <p:nvPr>
            <p:ph type="title"/>
          </p:nvPr>
        </p:nvSpPr>
        <p:spPr>
          <a:xfrm>
            <a:off x="1413941" y="2298932"/>
            <a:ext cx="7621571" cy="802457"/>
          </a:xfrm>
        </p:spPr>
        <p:txBody>
          <a:bodyPr>
            <a:normAutofit fontScale="90000"/>
          </a:bodyPr>
          <a:lstStyle/>
          <a:p>
            <a:r>
              <a:rPr lang="en-US"/>
              <a:t>2019 Commercial Building Stock Assessment</a:t>
            </a:r>
          </a:p>
        </p:txBody>
      </p:sp>
      <p:sp>
        <p:nvSpPr>
          <p:cNvPr id="2" name="Text Placeholder 1">
            <a:extLst>
              <a:ext uri="{FF2B5EF4-FFF2-40B4-BE49-F238E27FC236}">
                <a16:creationId xmlns:a16="http://schemas.microsoft.com/office/drawing/2014/main" id="{046BA2C0-E14B-5041-BF7F-E48B14BCB908}"/>
              </a:ext>
            </a:extLst>
          </p:cNvPr>
          <p:cNvSpPr>
            <a:spLocks noGrp="1"/>
          </p:cNvSpPr>
          <p:nvPr>
            <p:ph type="body" sz="quarter" idx="10"/>
          </p:nvPr>
        </p:nvSpPr>
        <p:spPr>
          <a:xfrm>
            <a:off x="1383333" y="3360376"/>
            <a:ext cx="2640027" cy="503917"/>
          </a:xfrm>
        </p:spPr>
        <p:txBody>
          <a:bodyPr>
            <a:normAutofit lnSpcReduction="10000"/>
          </a:bodyPr>
          <a:lstStyle/>
          <a:p>
            <a:r>
              <a:rPr lang="en-US"/>
              <a:t>Aaron James</a:t>
            </a:r>
          </a:p>
        </p:txBody>
      </p:sp>
      <p:sp>
        <p:nvSpPr>
          <p:cNvPr id="3" name="Text Placeholder 2">
            <a:extLst>
              <a:ext uri="{FF2B5EF4-FFF2-40B4-BE49-F238E27FC236}">
                <a16:creationId xmlns:a16="http://schemas.microsoft.com/office/drawing/2014/main" id="{15A2826E-9ECE-7646-B557-1FC1698B8C11}"/>
              </a:ext>
            </a:extLst>
          </p:cNvPr>
          <p:cNvSpPr>
            <a:spLocks noGrp="1"/>
          </p:cNvSpPr>
          <p:nvPr>
            <p:ph type="body" sz="quarter" idx="11"/>
          </p:nvPr>
        </p:nvSpPr>
        <p:spPr>
          <a:xfrm>
            <a:off x="1382850" y="3947903"/>
            <a:ext cx="4961679" cy="391858"/>
          </a:xfrm>
        </p:spPr>
        <p:txBody>
          <a:bodyPr>
            <a:normAutofit fontScale="92500" lnSpcReduction="10000"/>
          </a:bodyPr>
          <a:lstStyle/>
          <a:p>
            <a:r>
              <a:rPr lang="en-US"/>
              <a:t>Market Intelligence Analyst, NEEA</a:t>
            </a:r>
          </a:p>
        </p:txBody>
      </p:sp>
      <p:sp>
        <p:nvSpPr>
          <p:cNvPr id="4" name="Text Placeholder 3">
            <a:extLst>
              <a:ext uri="{FF2B5EF4-FFF2-40B4-BE49-F238E27FC236}">
                <a16:creationId xmlns:a16="http://schemas.microsoft.com/office/drawing/2014/main" id="{927244C8-FE7E-4C44-9295-55D0598F1020}"/>
              </a:ext>
            </a:extLst>
          </p:cNvPr>
          <p:cNvSpPr>
            <a:spLocks noGrp="1"/>
          </p:cNvSpPr>
          <p:nvPr>
            <p:ph type="body" sz="quarter" idx="12"/>
          </p:nvPr>
        </p:nvSpPr>
        <p:spPr/>
        <p:txBody>
          <a:bodyPr>
            <a:normAutofit lnSpcReduction="10000"/>
          </a:bodyPr>
          <a:lstStyle/>
          <a:p>
            <a:r>
              <a:rPr lang="en-US"/>
              <a:t>May 11, 2020</a:t>
            </a:r>
          </a:p>
        </p:txBody>
      </p:sp>
      <p:sp>
        <p:nvSpPr>
          <p:cNvPr id="7" name="TextBox 6">
            <a:extLst>
              <a:ext uri="{FF2B5EF4-FFF2-40B4-BE49-F238E27FC236}">
                <a16:creationId xmlns:a16="http://schemas.microsoft.com/office/drawing/2014/main" id="{23339627-5320-4902-BF31-25F5900263BF}"/>
              </a:ext>
            </a:extLst>
          </p:cNvPr>
          <p:cNvSpPr txBox="1"/>
          <p:nvPr/>
        </p:nvSpPr>
        <p:spPr>
          <a:xfrm>
            <a:off x="1382850" y="5642123"/>
            <a:ext cx="5693079" cy="338554"/>
          </a:xfrm>
          <a:prstGeom prst="rect">
            <a:avLst/>
          </a:prstGeom>
          <a:noFill/>
        </p:spPr>
        <p:txBody>
          <a:bodyPr wrap="square" rtlCol="0">
            <a:spAutoFit/>
          </a:bodyPr>
          <a:lstStyle/>
          <a:p>
            <a:pPr algn="l"/>
            <a:r>
              <a:rPr lang="en-US" sz="1600" i="1" cap="all">
                <a:solidFill>
                  <a:srgbClr val="4E453F"/>
                </a:solidFill>
                <a:latin typeface="Helvetica" panose="020B0604020202020204" pitchFamily="34" charset="0"/>
                <a:cs typeface="Helvetica" panose="020B0604020202020204" pitchFamily="34" charset="0"/>
              </a:rPr>
              <a:t>Classification Level: Public</a:t>
            </a:r>
          </a:p>
        </p:txBody>
      </p:sp>
      <p:sp>
        <p:nvSpPr>
          <p:cNvPr id="8" name="Text Placeholder 1">
            <a:extLst>
              <a:ext uri="{FF2B5EF4-FFF2-40B4-BE49-F238E27FC236}">
                <a16:creationId xmlns:a16="http://schemas.microsoft.com/office/drawing/2014/main" id="{BCF72EF3-F1D0-4830-B84F-D31925C137B3}"/>
              </a:ext>
            </a:extLst>
          </p:cNvPr>
          <p:cNvSpPr txBox="1">
            <a:spLocks/>
          </p:cNvSpPr>
          <p:nvPr/>
        </p:nvSpPr>
        <p:spPr>
          <a:xfrm>
            <a:off x="6096000" y="3327157"/>
            <a:ext cx="2640027" cy="503917"/>
          </a:xfrm>
          <a:prstGeom prst="rect">
            <a:avLst/>
          </a:prstGeom>
        </p:spPr>
        <p:txBody>
          <a:bodyPr vert="horz" lIns="91440" tIns="45720" rIns="91440" bIns="45720" rtlCol="0">
            <a:normAutofit lnSpcReduction="10000"/>
          </a:bodyPr>
          <a:lstStyle>
            <a:lvl1pPr marL="0" indent="0" eaLnBrk="1" hangingPunct="1">
              <a:buClr>
                <a:srgbClr val="8CC546"/>
              </a:buClr>
              <a:buFont typeface="Arial" panose="020B0604020202020204" pitchFamily="34" charset="0"/>
              <a:buNone/>
              <a:tabLst/>
              <a:defRPr sz="2911" b="1" i="1">
                <a:solidFill>
                  <a:srgbClr val="57585B"/>
                </a:solidFill>
                <a:latin typeface="Helvetica" pitchFamily="2" charset="0"/>
                <a:ea typeface="+mn-ea"/>
                <a:cs typeface="+mn-cs"/>
              </a:defRPr>
            </a:lvl1pPr>
            <a:lvl2pPr marL="623792" indent="-346558" eaLnBrk="1" hangingPunct="1">
              <a:spcAft>
                <a:spcPts val="364"/>
              </a:spcAft>
              <a:buClr>
                <a:srgbClr val="8CC546"/>
              </a:buClr>
              <a:buSzPct val="120000"/>
              <a:buFont typeface="System Font Regular"/>
              <a:buChar char="-"/>
              <a:defRPr sz="2547">
                <a:solidFill>
                  <a:srgbClr val="4E453F"/>
                </a:solidFill>
                <a:latin typeface="Helvetica" pitchFamily="2" charset="0"/>
                <a:ea typeface="+mn-ea"/>
                <a:cs typeface="+mn-cs"/>
              </a:defRPr>
            </a:lvl2pPr>
            <a:lvl3pPr marL="945332" indent="-285910" eaLnBrk="1" hangingPunct="1">
              <a:spcAft>
                <a:spcPts val="364"/>
              </a:spcAft>
              <a:buClr>
                <a:srgbClr val="8CC546"/>
              </a:buClr>
              <a:buFont typeface="Courier New" panose="02070309020205020404" pitchFamily="49" charset="0"/>
              <a:buChar char="o"/>
              <a:tabLst/>
              <a:defRPr sz="1940">
                <a:solidFill>
                  <a:srgbClr val="4E453F"/>
                </a:solidFill>
                <a:latin typeface="Helvetica" pitchFamily="2" charset="0"/>
                <a:ea typeface="+mn-ea"/>
                <a:cs typeface="+mn-cs"/>
              </a:defRPr>
            </a:lvl3pPr>
            <a:lvl4pPr marL="831699" eaLnBrk="1" hangingPunct="1">
              <a:defRPr>
                <a:solidFill>
                  <a:srgbClr val="4E453F"/>
                </a:solidFill>
                <a:latin typeface="Helvetica" pitchFamily="2" charset="0"/>
                <a:ea typeface="+mn-ea"/>
                <a:cs typeface="+mn-cs"/>
              </a:defRPr>
            </a:lvl4pPr>
            <a:lvl5pPr marL="1108933" eaLnBrk="1" hangingPunct="1">
              <a:defRPr>
                <a:solidFill>
                  <a:srgbClr val="4E453F"/>
                </a:solidFill>
                <a:latin typeface="Helvetica" pitchFamily="2" charset="0"/>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a:lstStyle>
          <a:p>
            <a:r>
              <a:rPr lang="en-US" kern="0"/>
              <a:t>Jeff Cropp</a:t>
            </a:r>
          </a:p>
        </p:txBody>
      </p:sp>
      <p:sp>
        <p:nvSpPr>
          <p:cNvPr id="9" name="Text Placeholder 2">
            <a:extLst>
              <a:ext uri="{FF2B5EF4-FFF2-40B4-BE49-F238E27FC236}">
                <a16:creationId xmlns:a16="http://schemas.microsoft.com/office/drawing/2014/main" id="{E1CE95B6-0C2C-40B2-9575-489C34B91F93}"/>
              </a:ext>
            </a:extLst>
          </p:cNvPr>
          <p:cNvSpPr txBox="1">
            <a:spLocks/>
          </p:cNvSpPr>
          <p:nvPr/>
        </p:nvSpPr>
        <p:spPr>
          <a:xfrm>
            <a:off x="6095518" y="3914684"/>
            <a:ext cx="2640028" cy="391858"/>
          </a:xfrm>
          <a:prstGeom prst="rect">
            <a:avLst/>
          </a:prstGeom>
        </p:spPr>
        <p:txBody>
          <a:bodyPr vert="horz" lIns="91440" tIns="45720" rIns="91440" bIns="45720" rtlCol="0">
            <a:normAutofit lnSpcReduction="10000"/>
          </a:bodyPr>
          <a:lstStyle>
            <a:lvl1pPr marL="0" indent="0" eaLnBrk="1" hangingPunct="1">
              <a:buClr>
                <a:srgbClr val="8CC546"/>
              </a:buClr>
              <a:buFont typeface="Arial" panose="020B0604020202020204" pitchFamily="34" charset="0"/>
              <a:buNone/>
              <a:tabLst/>
              <a:defRPr sz="2182" b="0" i="1">
                <a:solidFill>
                  <a:srgbClr val="57585B"/>
                </a:solidFill>
                <a:latin typeface="Helvetica" pitchFamily="2" charset="0"/>
                <a:ea typeface="+mn-ea"/>
                <a:cs typeface="+mn-cs"/>
              </a:defRPr>
            </a:lvl1pPr>
            <a:lvl2pPr marL="623792" indent="-346558" eaLnBrk="1" hangingPunct="1">
              <a:spcAft>
                <a:spcPts val="364"/>
              </a:spcAft>
              <a:buClr>
                <a:srgbClr val="8CC546"/>
              </a:buClr>
              <a:buSzPct val="120000"/>
              <a:buFont typeface="System Font Regular"/>
              <a:buChar char="-"/>
              <a:defRPr sz="2547">
                <a:solidFill>
                  <a:srgbClr val="4E453F"/>
                </a:solidFill>
                <a:latin typeface="Helvetica" pitchFamily="2" charset="0"/>
                <a:ea typeface="+mn-ea"/>
                <a:cs typeface="+mn-cs"/>
              </a:defRPr>
            </a:lvl2pPr>
            <a:lvl3pPr marL="945332" indent="-285910" eaLnBrk="1" hangingPunct="1">
              <a:spcAft>
                <a:spcPts val="364"/>
              </a:spcAft>
              <a:buClr>
                <a:srgbClr val="8CC546"/>
              </a:buClr>
              <a:buFont typeface="Courier New" panose="02070309020205020404" pitchFamily="49" charset="0"/>
              <a:buChar char="o"/>
              <a:tabLst/>
              <a:defRPr sz="1940">
                <a:solidFill>
                  <a:srgbClr val="4E453F"/>
                </a:solidFill>
                <a:latin typeface="Helvetica" pitchFamily="2" charset="0"/>
                <a:ea typeface="+mn-ea"/>
                <a:cs typeface="+mn-cs"/>
              </a:defRPr>
            </a:lvl3pPr>
            <a:lvl4pPr marL="831699" eaLnBrk="1" hangingPunct="1">
              <a:defRPr>
                <a:solidFill>
                  <a:srgbClr val="4E453F"/>
                </a:solidFill>
                <a:latin typeface="Helvetica" pitchFamily="2" charset="0"/>
                <a:ea typeface="+mn-ea"/>
                <a:cs typeface="+mn-cs"/>
              </a:defRPr>
            </a:lvl4pPr>
            <a:lvl5pPr marL="1108933" eaLnBrk="1" hangingPunct="1">
              <a:defRPr>
                <a:solidFill>
                  <a:srgbClr val="4E453F"/>
                </a:solidFill>
                <a:latin typeface="Helvetica" pitchFamily="2" charset="0"/>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a:lstStyle>
          <a:p>
            <a:r>
              <a:rPr lang="en-US" kern="0"/>
              <a:t>Principal, Cadmus</a:t>
            </a:r>
          </a:p>
        </p:txBody>
      </p:sp>
    </p:spTree>
    <p:extLst>
      <p:ext uri="{BB962C8B-B14F-4D97-AF65-F5344CB8AC3E}">
        <p14:creationId xmlns:p14="http://schemas.microsoft.com/office/powerpoint/2010/main" val="1197248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CBSA 2019 Methods: Database and Tables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20</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576833"/>
            <a:ext cx="10411606" cy="4343520"/>
          </a:xfrm>
        </p:spPr>
        <p:txBody>
          <a:bodyPr>
            <a:normAutofit/>
          </a:bodyPr>
          <a:lstStyle/>
          <a:p>
            <a:r>
              <a:rPr lang="en-US" sz="2800">
                <a:solidFill>
                  <a:srgbClr val="000000">
                    <a:lumMod val="90000"/>
                    <a:lumOff val="10000"/>
                  </a:srgbClr>
                </a:solidFill>
              </a:rPr>
              <a:t>Final data stored as SQL relational database</a:t>
            </a:r>
          </a:p>
          <a:p>
            <a:r>
              <a:rPr lang="en-US" sz="2800">
                <a:solidFill>
                  <a:srgbClr val="000000">
                    <a:lumMod val="90000"/>
                    <a:lumOff val="10000"/>
                  </a:srgbClr>
                </a:solidFill>
              </a:rPr>
              <a:t>Extensive dataset – 96 tables with 1,241 unique columns</a:t>
            </a:r>
          </a:p>
          <a:p>
            <a:r>
              <a:rPr lang="en-US" sz="2800">
                <a:solidFill>
                  <a:srgbClr val="000000">
                    <a:lumMod val="90000"/>
                    <a:lumOff val="10000"/>
                  </a:srgbClr>
                </a:solidFill>
              </a:rPr>
              <a:t>62 analysis tables in public Excel workbook</a:t>
            </a:r>
          </a:p>
          <a:p>
            <a:r>
              <a:rPr lang="en-US" sz="2800">
                <a:solidFill>
                  <a:srgbClr val="000000">
                    <a:lumMod val="90000"/>
                    <a:lumOff val="10000"/>
                  </a:srgbClr>
                </a:solidFill>
              </a:rPr>
              <a:t>Public flat file tables</a:t>
            </a:r>
          </a:p>
          <a:p>
            <a:pPr lvl="1"/>
            <a:r>
              <a:rPr lang="en-US" sz="2400">
                <a:solidFill>
                  <a:srgbClr val="000000">
                    <a:lumMod val="90000"/>
                    <a:lumOff val="10000"/>
                  </a:srgbClr>
                </a:solidFill>
              </a:rPr>
              <a:t>Building summary</a:t>
            </a:r>
          </a:p>
          <a:p>
            <a:pPr lvl="1"/>
            <a:r>
              <a:rPr lang="en-US" sz="2400">
                <a:solidFill>
                  <a:srgbClr val="000000">
                    <a:lumMod val="90000"/>
                    <a:lumOff val="10000"/>
                  </a:srgbClr>
                </a:solidFill>
              </a:rPr>
              <a:t>HVAC summary</a:t>
            </a:r>
          </a:p>
          <a:p>
            <a:pPr lvl="1"/>
            <a:r>
              <a:rPr lang="en-US" sz="2400">
                <a:solidFill>
                  <a:srgbClr val="000000">
                    <a:lumMod val="90000"/>
                    <a:lumOff val="10000"/>
                  </a:srgbClr>
                </a:solidFill>
              </a:rPr>
              <a:t>Lighting summary</a:t>
            </a:r>
          </a:p>
          <a:p>
            <a:endParaRPr lang="en-US"/>
          </a:p>
        </p:txBody>
      </p:sp>
    </p:spTree>
    <p:extLst>
      <p:ext uri="{BB962C8B-B14F-4D97-AF65-F5344CB8AC3E}">
        <p14:creationId xmlns:p14="http://schemas.microsoft.com/office/powerpoint/2010/main" val="192680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37ABDE-9390-8740-9595-43B0D6546D4A}"/>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21</a:t>
            </a:fld>
            <a:endParaRPr lang="en-US" spc="-3"/>
          </a:p>
        </p:txBody>
      </p:sp>
      <p:sp>
        <p:nvSpPr>
          <p:cNvPr id="7" name="Text Placeholder 6">
            <a:extLst>
              <a:ext uri="{FF2B5EF4-FFF2-40B4-BE49-F238E27FC236}">
                <a16:creationId xmlns:a16="http://schemas.microsoft.com/office/drawing/2014/main" id="{6A3AE67C-5201-5045-8B9A-82C3943EBD40}"/>
              </a:ext>
            </a:extLst>
          </p:cNvPr>
          <p:cNvSpPr>
            <a:spLocks noGrp="1"/>
          </p:cNvSpPr>
          <p:nvPr>
            <p:ph type="body" sz="quarter" idx="11"/>
          </p:nvPr>
        </p:nvSpPr>
        <p:spPr/>
        <p:txBody>
          <a:bodyPr>
            <a:normAutofit/>
          </a:bodyPr>
          <a:lstStyle/>
          <a:p>
            <a:r>
              <a:rPr lang="en-US"/>
              <a:t>Key Findings</a:t>
            </a:r>
          </a:p>
        </p:txBody>
      </p:sp>
    </p:spTree>
    <p:extLst>
      <p:ext uri="{BB962C8B-B14F-4D97-AF65-F5344CB8AC3E}">
        <p14:creationId xmlns:p14="http://schemas.microsoft.com/office/powerpoint/2010/main" val="28555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Final Assessment Results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22</a:t>
            </a:fld>
            <a:endParaRPr lang="en-US" spc="-3"/>
          </a:p>
        </p:txBody>
      </p:sp>
      <p:graphicFrame>
        <p:nvGraphicFramePr>
          <p:cNvPr id="6" name="Table 6">
            <a:extLst>
              <a:ext uri="{FF2B5EF4-FFF2-40B4-BE49-F238E27FC236}">
                <a16:creationId xmlns:a16="http://schemas.microsoft.com/office/drawing/2014/main" id="{1E0408E9-6D9A-49BC-A728-E2F5DA1969C8}"/>
              </a:ext>
            </a:extLst>
          </p:cNvPr>
          <p:cNvGraphicFramePr>
            <a:graphicFrameLocks noGrp="1"/>
          </p:cNvGraphicFramePr>
          <p:nvPr>
            <p:extLst>
              <p:ext uri="{D42A27DB-BD31-4B8C-83A1-F6EECF244321}">
                <p14:modId xmlns:p14="http://schemas.microsoft.com/office/powerpoint/2010/main" val="249935504"/>
              </p:ext>
            </p:extLst>
          </p:nvPr>
        </p:nvGraphicFramePr>
        <p:xfrm>
          <a:off x="892726" y="1309131"/>
          <a:ext cx="8898388" cy="4820172"/>
        </p:xfrm>
        <a:graphic>
          <a:graphicData uri="http://schemas.openxmlformats.org/drawingml/2006/table">
            <a:tbl>
              <a:tblPr firstRow="1" bandRow="1">
                <a:tableStyleId>{5C22544A-7EE6-4342-B048-85BDC9FD1C3A}</a:tableStyleId>
              </a:tblPr>
              <a:tblGrid>
                <a:gridCol w="2092960">
                  <a:extLst>
                    <a:ext uri="{9D8B030D-6E8A-4147-A177-3AD203B41FA5}">
                      <a16:colId xmlns:a16="http://schemas.microsoft.com/office/drawing/2014/main" val="2780151452"/>
                    </a:ext>
                  </a:extLst>
                </a:gridCol>
                <a:gridCol w="2008345">
                  <a:extLst>
                    <a:ext uri="{9D8B030D-6E8A-4147-A177-3AD203B41FA5}">
                      <a16:colId xmlns:a16="http://schemas.microsoft.com/office/drawing/2014/main" val="2654265694"/>
                    </a:ext>
                  </a:extLst>
                </a:gridCol>
                <a:gridCol w="2138289">
                  <a:extLst>
                    <a:ext uri="{9D8B030D-6E8A-4147-A177-3AD203B41FA5}">
                      <a16:colId xmlns:a16="http://schemas.microsoft.com/office/drawing/2014/main" val="2181686076"/>
                    </a:ext>
                  </a:extLst>
                </a:gridCol>
                <a:gridCol w="2658794">
                  <a:extLst>
                    <a:ext uri="{9D8B030D-6E8A-4147-A177-3AD203B41FA5}">
                      <a16:colId xmlns:a16="http://schemas.microsoft.com/office/drawing/2014/main" val="1923892104"/>
                    </a:ext>
                  </a:extLst>
                </a:gridCol>
              </a:tblGrid>
              <a:tr h="344298">
                <a:tc>
                  <a:txBody>
                    <a:bodyPr/>
                    <a:lstStyle/>
                    <a:p>
                      <a:pPr marL="0" marR="0" algn="ctr">
                        <a:lnSpc>
                          <a:spcPct val="115000"/>
                        </a:lnSpc>
                        <a:spcBef>
                          <a:spcPts val="0"/>
                        </a:spcBef>
                        <a:spcAft>
                          <a:spcPts val="0"/>
                        </a:spcAft>
                      </a:pPr>
                      <a:r>
                        <a:rPr lang="en-US" sz="2000">
                          <a:effectLst/>
                        </a:rPr>
                        <a:t>Building Type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ctr"/>
                      <a:r>
                        <a:rPr lang="en-US" sz="2000" b="1">
                          <a:solidFill>
                            <a:schemeClr val="lt1"/>
                          </a:solidFill>
                          <a:effectLst/>
                          <a:latin typeface="+mn-lt"/>
                          <a:ea typeface="+mn-ea"/>
                          <a:cs typeface="+mn-cs"/>
                        </a:rPr>
                        <a:t>Sample Targets</a:t>
                      </a:r>
                    </a:p>
                  </a:txBody>
                  <a:tcPr marL="0" marR="0" marT="0" marB="0" anchor="ctr"/>
                </a:tc>
                <a:tc>
                  <a:txBody>
                    <a:bodyPr/>
                    <a:lstStyle/>
                    <a:p>
                      <a:pPr marL="0" marR="0" algn="ctr">
                        <a:lnSpc>
                          <a:spcPct val="115000"/>
                        </a:lnSpc>
                        <a:spcBef>
                          <a:spcPts val="0"/>
                        </a:spcBef>
                        <a:spcAft>
                          <a:spcPts val="0"/>
                        </a:spcAft>
                      </a:pPr>
                      <a:r>
                        <a:rPr lang="en-US" sz="2000" b="1">
                          <a:solidFill>
                            <a:schemeClr val="lt1"/>
                          </a:solidFill>
                          <a:effectLst/>
                          <a:latin typeface="+mn-lt"/>
                          <a:ea typeface="+mn-ea"/>
                          <a:cs typeface="+mn-cs"/>
                        </a:rPr>
                        <a:t>Sites Assessed</a:t>
                      </a:r>
                    </a:p>
                  </a:txBody>
                  <a:tcPr marL="68580" marR="68580" marT="0" marB="0" anchor="ctr"/>
                </a:tc>
                <a:tc>
                  <a:txBody>
                    <a:bodyPr/>
                    <a:lstStyle/>
                    <a:p>
                      <a:pPr marL="0" marR="0" algn="ctr">
                        <a:lnSpc>
                          <a:spcPct val="115000"/>
                        </a:lnSpc>
                        <a:spcBef>
                          <a:spcPts val="0"/>
                        </a:spcBef>
                        <a:spcAft>
                          <a:spcPts val="0"/>
                        </a:spcAft>
                      </a:pPr>
                      <a:r>
                        <a:rPr lang="en-US" sz="2000">
                          <a:effectLst/>
                        </a:rPr>
                        <a:t>Buildings Assessed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9886180"/>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Assembly</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56</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60</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72</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709645"/>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Grocery</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68</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59</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60</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00268585"/>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Hospital</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45</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43</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53</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92761229"/>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Lodging</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71</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66</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83</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8336923"/>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Mixed Commercial</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83</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99</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73</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3529674"/>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Office</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116</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108</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153</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5790965"/>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Other</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21</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13</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24</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61022628"/>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Residential Care</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38</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40</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51</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6965015"/>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Restaurant</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51</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46</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53</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3910774"/>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Retail / Service</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89</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105</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133</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99477488"/>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School</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45</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44</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68</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63718368"/>
                  </a:ext>
                </a:extLst>
              </a:tr>
              <a:tr h="344298">
                <a:tc>
                  <a:txBody>
                    <a:bodyPr/>
                    <a:lstStyle/>
                    <a:p>
                      <a:pPr marL="0" marR="0" algn="r" eaLnBrk="1" hangingPunct="1">
                        <a:lnSpc>
                          <a:spcPct val="115000"/>
                        </a:lnSpc>
                        <a:spcBef>
                          <a:spcPts val="0"/>
                        </a:spcBef>
                        <a:spcAft>
                          <a:spcPts val="0"/>
                        </a:spcAft>
                      </a:pPr>
                      <a:r>
                        <a:rPr lang="en-US" sz="1800">
                          <a:solidFill>
                            <a:srgbClr val="191919"/>
                          </a:solidFill>
                          <a:effectLst/>
                          <a:latin typeface="+mn-lt"/>
                          <a:ea typeface="+mn-ea"/>
                          <a:cs typeface="+mn-cs"/>
                        </a:rPr>
                        <a:t>Warehouse</a:t>
                      </a:r>
                    </a:p>
                  </a:txBody>
                  <a:tcPr marL="68580" marR="68580" marT="0" marB="0" anchor="ctr"/>
                </a:tc>
                <a:tc>
                  <a:txBody>
                    <a:bodyPr/>
                    <a:lstStyle/>
                    <a:p>
                      <a:pPr marL="0" marR="0" algn="r" eaLnBrk="1" fontAlgn="ctr" hangingPunct="1">
                        <a:lnSpc>
                          <a:spcPct val="115000"/>
                        </a:lnSpc>
                        <a:spcBef>
                          <a:spcPts val="0"/>
                        </a:spcBef>
                        <a:spcAft>
                          <a:spcPts val="0"/>
                        </a:spcAft>
                      </a:pPr>
                      <a:r>
                        <a:rPr lang="en-US" sz="1800">
                          <a:solidFill>
                            <a:srgbClr val="191919"/>
                          </a:solidFill>
                          <a:effectLst/>
                          <a:latin typeface="+mn-lt"/>
                          <a:ea typeface="+mn-ea"/>
                          <a:cs typeface="+mn-cs"/>
                        </a:rPr>
                        <a:t>83</a:t>
                      </a:r>
                    </a:p>
                  </a:txBody>
                  <a:tcPr marL="0" marR="0" marT="0" marB="0" anchor="ctr"/>
                </a:tc>
                <a:tc>
                  <a:txBody>
                    <a:bodyPr/>
                    <a:lstStyle/>
                    <a:p>
                      <a:pPr marL="0" marR="0" algn="r">
                        <a:lnSpc>
                          <a:spcPct val="115000"/>
                        </a:lnSpc>
                        <a:spcBef>
                          <a:spcPts val="0"/>
                        </a:spcBef>
                        <a:spcAft>
                          <a:spcPts val="0"/>
                        </a:spcAft>
                      </a:pPr>
                      <a:r>
                        <a:rPr lang="en-US" sz="1800">
                          <a:solidFill>
                            <a:srgbClr val="191919"/>
                          </a:solidFill>
                          <a:effectLst/>
                        </a:rPr>
                        <a:t>66</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a:solidFill>
                            <a:srgbClr val="191919"/>
                          </a:solidFill>
                          <a:effectLst/>
                        </a:rPr>
                        <a:t>109</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33917258"/>
                  </a:ext>
                </a:extLst>
              </a:tr>
              <a:tr h="344298">
                <a:tc>
                  <a:txBody>
                    <a:bodyPr/>
                    <a:lstStyle/>
                    <a:p>
                      <a:pPr marL="0" marR="0" algn="r" eaLnBrk="1" hangingPunct="1">
                        <a:lnSpc>
                          <a:spcPct val="115000"/>
                        </a:lnSpc>
                        <a:spcBef>
                          <a:spcPts val="0"/>
                        </a:spcBef>
                        <a:spcAft>
                          <a:spcPts val="0"/>
                        </a:spcAft>
                      </a:pPr>
                      <a:r>
                        <a:rPr lang="en-US" sz="1800" b="1">
                          <a:solidFill>
                            <a:srgbClr val="191919"/>
                          </a:solidFill>
                          <a:effectLst/>
                          <a:latin typeface="+mn-lt"/>
                          <a:ea typeface="+mn-ea"/>
                          <a:cs typeface="+mn-cs"/>
                        </a:rPr>
                        <a:t>Total</a:t>
                      </a:r>
                    </a:p>
                  </a:txBody>
                  <a:tcPr marL="68580" marR="68580" marT="0" marB="0" anchor="ctr"/>
                </a:tc>
                <a:tc>
                  <a:txBody>
                    <a:bodyPr/>
                    <a:lstStyle/>
                    <a:p>
                      <a:pPr marL="0" marR="0" algn="r" eaLnBrk="1" fontAlgn="ctr" hangingPunct="1">
                        <a:lnSpc>
                          <a:spcPct val="115000"/>
                        </a:lnSpc>
                        <a:spcBef>
                          <a:spcPts val="0"/>
                        </a:spcBef>
                        <a:spcAft>
                          <a:spcPts val="0"/>
                        </a:spcAft>
                      </a:pPr>
                      <a:r>
                        <a:rPr lang="en-US" sz="1800" b="1">
                          <a:solidFill>
                            <a:srgbClr val="191919"/>
                          </a:solidFill>
                          <a:effectLst/>
                          <a:latin typeface="+mn-lt"/>
                          <a:ea typeface="+mn-ea"/>
                          <a:cs typeface="+mn-cs"/>
                        </a:rPr>
                        <a:t>766</a:t>
                      </a:r>
                    </a:p>
                  </a:txBody>
                  <a:tcPr marL="0" marR="0" marT="0" marB="0" anchor="ctr"/>
                </a:tc>
                <a:tc>
                  <a:txBody>
                    <a:bodyPr/>
                    <a:lstStyle/>
                    <a:p>
                      <a:pPr marL="0" marR="0" algn="r">
                        <a:lnSpc>
                          <a:spcPct val="115000"/>
                        </a:lnSpc>
                        <a:spcBef>
                          <a:spcPts val="0"/>
                        </a:spcBef>
                        <a:spcAft>
                          <a:spcPts val="0"/>
                        </a:spcAft>
                      </a:pPr>
                      <a:r>
                        <a:rPr lang="en-US" sz="1800" b="1">
                          <a:solidFill>
                            <a:srgbClr val="191919"/>
                          </a:solidFill>
                          <a:effectLst/>
                        </a:rPr>
                        <a:t>749</a:t>
                      </a:r>
                      <a:endParaRPr lang="en-US" sz="1800" b="1">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US" sz="1800" b="1">
                          <a:solidFill>
                            <a:srgbClr val="191919"/>
                          </a:solidFill>
                          <a:effectLst/>
                        </a:rPr>
                        <a:t>932</a:t>
                      </a:r>
                      <a:endParaRPr lang="en-US" sz="1800" b="1">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8146540"/>
                  </a:ext>
                </a:extLst>
              </a:tr>
            </a:tbl>
          </a:graphicData>
        </a:graphic>
      </p:graphicFrame>
    </p:spTree>
    <p:extLst>
      <p:ext uri="{BB962C8B-B14F-4D97-AF65-F5344CB8AC3E}">
        <p14:creationId xmlns:p14="http://schemas.microsoft.com/office/powerpoint/2010/main" val="261655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A40AD41-46C8-4B0F-A051-FFFD9D0D8A5F}"/>
              </a:ext>
            </a:extLst>
          </p:cNvPr>
          <p:cNvGraphicFramePr>
            <a:graphicFrameLocks/>
          </p:cNvGraphicFramePr>
          <p:nvPr>
            <p:extLst>
              <p:ext uri="{D42A27DB-BD31-4B8C-83A1-F6EECF244321}">
                <p14:modId xmlns:p14="http://schemas.microsoft.com/office/powerpoint/2010/main" val="4136514653"/>
              </p:ext>
            </p:extLst>
          </p:nvPr>
        </p:nvGraphicFramePr>
        <p:xfrm>
          <a:off x="4463856" y="1289197"/>
          <a:ext cx="7728143" cy="50042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Building Characteristics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23</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366290" y="1289197"/>
            <a:ext cx="4190717" cy="5004298"/>
          </a:xfrm>
        </p:spPr>
        <p:txBody>
          <a:bodyPr>
            <a:normAutofit/>
          </a:bodyPr>
          <a:lstStyle/>
          <a:p>
            <a:r>
              <a:rPr lang="en-US" sz="2600">
                <a:solidFill>
                  <a:srgbClr val="000000">
                    <a:lumMod val="90000"/>
                    <a:lumOff val="10000"/>
                  </a:srgbClr>
                </a:solidFill>
              </a:rPr>
              <a:t>Total Floor Space</a:t>
            </a:r>
          </a:p>
          <a:p>
            <a:pPr lvl="1"/>
            <a:r>
              <a:rPr lang="en-US" sz="2200">
                <a:solidFill>
                  <a:srgbClr val="000000">
                    <a:lumMod val="90000"/>
                    <a:lumOff val="10000"/>
                  </a:srgbClr>
                </a:solidFill>
              </a:rPr>
              <a:t>3,424 million square feet</a:t>
            </a:r>
          </a:p>
          <a:p>
            <a:pPr lvl="1"/>
            <a:r>
              <a:rPr lang="en-US" sz="2200">
                <a:solidFill>
                  <a:srgbClr val="000000">
                    <a:lumMod val="90000"/>
                    <a:lumOff val="10000"/>
                  </a:srgbClr>
                </a:solidFill>
              </a:rPr>
              <a:t>6% increase over 2014</a:t>
            </a:r>
          </a:p>
          <a:p>
            <a:pPr lvl="1"/>
            <a:r>
              <a:rPr lang="en-US" sz="2200">
                <a:solidFill>
                  <a:srgbClr val="000000">
                    <a:lumMod val="90000"/>
                    <a:lumOff val="10000"/>
                  </a:srgbClr>
                </a:solidFill>
              </a:rPr>
              <a:t>Variance in building type floor area from 2014</a:t>
            </a:r>
          </a:p>
          <a:p>
            <a:pPr lvl="1"/>
            <a:r>
              <a:rPr lang="en-US" sz="2200">
                <a:solidFill>
                  <a:srgbClr val="000000">
                    <a:lumMod val="90000"/>
                    <a:lumOff val="10000"/>
                  </a:srgbClr>
                </a:solidFill>
              </a:rPr>
              <a:t>Updated type definitions</a:t>
            </a:r>
          </a:p>
          <a:p>
            <a:pPr lvl="1"/>
            <a:r>
              <a:rPr lang="en-US" sz="2200">
                <a:solidFill>
                  <a:srgbClr val="000000">
                    <a:lumMod val="90000"/>
                    <a:lumOff val="10000"/>
                  </a:srgbClr>
                </a:solidFill>
              </a:rPr>
              <a:t>Added mixed commercial</a:t>
            </a:r>
          </a:p>
          <a:p>
            <a:pPr lvl="1"/>
            <a:r>
              <a:rPr lang="en-US" sz="2200">
                <a:solidFill>
                  <a:srgbClr val="000000">
                    <a:lumMod val="90000"/>
                    <a:lumOff val="10000"/>
                  </a:srgbClr>
                </a:solidFill>
              </a:rPr>
              <a:t>Buildings reclassified based on assessments</a:t>
            </a:r>
          </a:p>
          <a:p>
            <a:pPr lvl="1"/>
            <a:endParaRPr lang="en-US" sz="2200">
              <a:solidFill>
                <a:srgbClr val="000000">
                  <a:lumMod val="90000"/>
                  <a:lumOff val="10000"/>
                </a:srgbClr>
              </a:solidFill>
            </a:endParaRPr>
          </a:p>
          <a:p>
            <a:pPr marL="0" indent="0">
              <a:buNone/>
            </a:pPr>
            <a:endParaRPr lang="en-US"/>
          </a:p>
        </p:txBody>
      </p:sp>
    </p:spTree>
    <p:extLst>
      <p:ext uri="{BB962C8B-B14F-4D97-AF65-F5344CB8AC3E}">
        <p14:creationId xmlns:p14="http://schemas.microsoft.com/office/powerpoint/2010/main" val="3667663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Building Types Updated Based on Site Assessments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24</a:t>
            </a:fld>
            <a:endParaRPr lang="en-US" spc="-3"/>
          </a:p>
        </p:txBody>
      </p:sp>
      <p:graphicFrame>
        <p:nvGraphicFramePr>
          <p:cNvPr id="5" name="Table 5">
            <a:extLst>
              <a:ext uri="{FF2B5EF4-FFF2-40B4-BE49-F238E27FC236}">
                <a16:creationId xmlns:a16="http://schemas.microsoft.com/office/drawing/2014/main" id="{50AFECCB-C978-4FA4-83F9-46457C96CE38}"/>
              </a:ext>
            </a:extLst>
          </p:cNvPr>
          <p:cNvGraphicFramePr>
            <a:graphicFrameLocks noGrp="1"/>
          </p:cNvGraphicFramePr>
          <p:nvPr>
            <p:extLst>
              <p:ext uri="{D42A27DB-BD31-4B8C-83A1-F6EECF244321}">
                <p14:modId xmlns:p14="http://schemas.microsoft.com/office/powerpoint/2010/main" val="2722029504"/>
              </p:ext>
            </p:extLst>
          </p:nvPr>
        </p:nvGraphicFramePr>
        <p:xfrm>
          <a:off x="248559" y="1212035"/>
          <a:ext cx="11737410" cy="5197521"/>
        </p:xfrm>
        <a:graphic>
          <a:graphicData uri="http://schemas.openxmlformats.org/drawingml/2006/table">
            <a:tbl>
              <a:tblPr firstRow="1" bandRow="1">
                <a:tableStyleId>{5C22544A-7EE6-4342-B048-85BDC9FD1C3A}</a:tableStyleId>
              </a:tblPr>
              <a:tblGrid>
                <a:gridCol w="1417638">
                  <a:extLst>
                    <a:ext uri="{9D8B030D-6E8A-4147-A177-3AD203B41FA5}">
                      <a16:colId xmlns:a16="http://schemas.microsoft.com/office/drawing/2014/main" val="2789819941"/>
                    </a:ext>
                  </a:extLst>
                </a:gridCol>
                <a:gridCol w="823785">
                  <a:extLst>
                    <a:ext uri="{9D8B030D-6E8A-4147-A177-3AD203B41FA5}">
                      <a16:colId xmlns:a16="http://schemas.microsoft.com/office/drawing/2014/main" val="814419178"/>
                    </a:ext>
                  </a:extLst>
                </a:gridCol>
                <a:gridCol w="718256">
                  <a:extLst>
                    <a:ext uri="{9D8B030D-6E8A-4147-A177-3AD203B41FA5}">
                      <a16:colId xmlns:a16="http://schemas.microsoft.com/office/drawing/2014/main" val="1686369393"/>
                    </a:ext>
                  </a:extLst>
                </a:gridCol>
                <a:gridCol w="744784">
                  <a:extLst>
                    <a:ext uri="{9D8B030D-6E8A-4147-A177-3AD203B41FA5}">
                      <a16:colId xmlns:a16="http://schemas.microsoft.com/office/drawing/2014/main" val="2042905815"/>
                    </a:ext>
                  </a:extLst>
                </a:gridCol>
                <a:gridCol w="827419">
                  <a:extLst>
                    <a:ext uri="{9D8B030D-6E8A-4147-A177-3AD203B41FA5}">
                      <a16:colId xmlns:a16="http://schemas.microsoft.com/office/drawing/2014/main" val="971384655"/>
                    </a:ext>
                  </a:extLst>
                </a:gridCol>
                <a:gridCol w="1015448">
                  <a:extLst>
                    <a:ext uri="{9D8B030D-6E8A-4147-A177-3AD203B41FA5}">
                      <a16:colId xmlns:a16="http://schemas.microsoft.com/office/drawing/2014/main" val="2403491698"/>
                    </a:ext>
                  </a:extLst>
                </a:gridCol>
                <a:gridCol w="914400">
                  <a:extLst>
                    <a:ext uri="{9D8B030D-6E8A-4147-A177-3AD203B41FA5}">
                      <a16:colId xmlns:a16="http://schemas.microsoft.com/office/drawing/2014/main" val="3428153423"/>
                    </a:ext>
                  </a:extLst>
                </a:gridCol>
                <a:gridCol w="717453">
                  <a:extLst>
                    <a:ext uri="{9D8B030D-6E8A-4147-A177-3AD203B41FA5}">
                      <a16:colId xmlns:a16="http://schemas.microsoft.com/office/drawing/2014/main" val="682747748"/>
                    </a:ext>
                  </a:extLst>
                </a:gridCol>
                <a:gridCol w="955463">
                  <a:extLst>
                    <a:ext uri="{9D8B030D-6E8A-4147-A177-3AD203B41FA5}">
                      <a16:colId xmlns:a16="http://schemas.microsoft.com/office/drawing/2014/main" val="844882947"/>
                    </a:ext>
                  </a:extLst>
                </a:gridCol>
                <a:gridCol w="900691">
                  <a:extLst>
                    <a:ext uri="{9D8B030D-6E8A-4147-A177-3AD203B41FA5}">
                      <a16:colId xmlns:a16="http://schemas.microsoft.com/office/drawing/2014/main" val="2890004192"/>
                    </a:ext>
                  </a:extLst>
                </a:gridCol>
                <a:gridCol w="900691">
                  <a:extLst>
                    <a:ext uri="{9D8B030D-6E8A-4147-A177-3AD203B41FA5}">
                      <a16:colId xmlns:a16="http://schemas.microsoft.com/office/drawing/2014/main" val="1333237059"/>
                    </a:ext>
                  </a:extLst>
                </a:gridCol>
                <a:gridCol w="788213">
                  <a:extLst>
                    <a:ext uri="{9D8B030D-6E8A-4147-A177-3AD203B41FA5}">
                      <a16:colId xmlns:a16="http://schemas.microsoft.com/office/drawing/2014/main" val="1253908656"/>
                    </a:ext>
                  </a:extLst>
                </a:gridCol>
                <a:gridCol w="1013169">
                  <a:extLst>
                    <a:ext uri="{9D8B030D-6E8A-4147-A177-3AD203B41FA5}">
                      <a16:colId xmlns:a16="http://schemas.microsoft.com/office/drawing/2014/main" val="1285957446"/>
                    </a:ext>
                  </a:extLst>
                </a:gridCol>
              </a:tblGrid>
              <a:tr h="396773">
                <a:tc>
                  <a:txBody>
                    <a:bodyPr/>
                    <a:lstStyle/>
                    <a:p>
                      <a:endParaRPr lang="en-US" sz="1400"/>
                    </a:p>
                  </a:txBody>
                  <a:tcPr/>
                </a:tc>
                <a:tc>
                  <a:txBody>
                    <a:bodyPr/>
                    <a:lstStyle/>
                    <a:p>
                      <a:pPr algn="ctr" fontAlgn="ctr"/>
                      <a:r>
                        <a:rPr lang="en-US" sz="1400" b="1" i="0" u="none" strike="noStrike">
                          <a:solidFill>
                            <a:srgbClr val="FFFFFF"/>
                          </a:solidFill>
                          <a:effectLst/>
                          <a:latin typeface="Calibri" panose="020F0502020204030204" pitchFamily="34" charset="0"/>
                        </a:rPr>
                        <a:t>Assembly</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Grocery</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Hospital</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Lodging</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Mixed Commercial</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Office</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Other</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Residential Care</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Restaurant</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Retail / Service</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School</a:t>
                      </a:r>
                    </a:p>
                  </a:txBody>
                  <a:tcPr marL="9525" marR="9525" marT="9525" marB="0" anchor="ctr"/>
                </a:tc>
                <a:tc>
                  <a:txBody>
                    <a:bodyPr/>
                    <a:lstStyle/>
                    <a:p>
                      <a:pPr algn="ctr" fontAlgn="ctr"/>
                      <a:r>
                        <a:rPr lang="en-US" sz="1400" b="1" i="0" u="none" strike="noStrike">
                          <a:solidFill>
                            <a:srgbClr val="FFFFFF"/>
                          </a:solidFill>
                          <a:effectLst/>
                          <a:latin typeface="Calibri" panose="020F0502020204030204" pitchFamily="34" charset="0"/>
                        </a:rPr>
                        <a:t>Warehouse</a:t>
                      </a:r>
                    </a:p>
                  </a:txBody>
                  <a:tcPr marL="9525" marR="9525" marT="9525" marB="0" anchor="ctr"/>
                </a:tc>
                <a:extLst>
                  <a:ext uri="{0D108BD9-81ED-4DB2-BD59-A6C34878D82A}">
                    <a16:rowId xmlns:a16="http://schemas.microsoft.com/office/drawing/2014/main" val="3207859289"/>
                  </a:ext>
                </a:extLst>
              </a:tr>
              <a:tr h="396773">
                <a:tc>
                  <a:txBody>
                    <a:bodyPr/>
                    <a:lstStyle/>
                    <a:p>
                      <a:pPr algn="l" fontAlgn="ctr"/>
                      <a:r>
                        <a:rPr lang="en-US" sz="1400" b="0" i="0" u="none" strike="noStrike">
                          <a:solidFill>
                            <a:srgbClr val="000000"/>
                          </a:solidFill>
                          <a:effectLst/>
                          <a:latin typeface="Calibri" panose="020F0502020204030204" pitchFamily="34" charset="0"/>
                        </a:rPr>
                        <a:t>Assembly</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860276935"/>
                  </a:ext>
                </a:extLst>
              </a:tr>
              <a:tr h="396773">
                <a:tc>
                  <a:txBody>
                    <a:bodyPr/>
                    <a:lstStyle/>
                    <a:p>
                      <a:pPr algn="l" fontAlgn="ctr"/>
                      <a:r>
                        <a:rPr lang="en-US" sz="1400" b="0" i="0" u="none" strike="noStrike">
                          <a:solidFill>
                            <a:srgbClr val="000000"/>
                          </a:solidFill>
                          <a:effectLst/>
                          <a:latin typeface="Calibri" panose="020F0502020204030204" pitchFamily="34" charset="0"/>
                        </a:rPr>
                        <a:t>Grocery</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419817623"/>
                  </a:ext>
                </a:extLst>
              </a:tr>
              <a:tr h="396773">
                <a:tc>
                  <a:txBody>
                    <a:bodyPr/>
                    <a:lstStyle/>
                    <a:p>
                      <a:pPr algn="l" fontAlgn="ctr"/>
                      <a:r>
                        <a:rPr lang="en-US" sz="1400" b="0" i="0" u="none" strike="noStrike">
                          <a:solidFill>
                            <a:srgbClr val="000000"/>
                          </a:solidFill>
                          <a:effectLst/>
                          <a:latin typeface="Calibri" panose="020F0502020204030204" pitchFamily="34" charset="0"/>
                        </a:rPr>
                        <a:t>Hospital</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4274832330"/>
                  </a:ext>
                </a:extLst>
              </a:tr>
              <a:tr h="396773">
                <a:tc>
                  <a:txBody>
                    <a:bodyPr/>
                    <a:lstStyle/>
                    <a:p>
                      <a:pPr algn="l" fontAlgn="ctr"/>
                      <a:r>
                        <a:rPr lang="en-US" sz="1400" b="0" i="0" u="none" strike="noStrike">
                          <a:solidFill>
                            <a:srgbClr val="000000"/>
                          </a:solidFill>
                          <a:effectLst/>
                          <a:latin typeface="Calibri" panose="020F0502020204030204" pitchFamily="34" charset="0"/>
                        </a:rPr>
                        <a:t>Lodging</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1050436367"/>
                  </a:ext>
                </a:extLst>
              </a:tr>
              <a:tr h="396773">
                <a:tc>
                  <a:txBody>
                    <a:bodyPr/>
                    <a:lstStyle/>
                    <a:p>
                      <a:pPr algn="l" fontAlgn="ctr"/>
                      <a:r>
                        <a:rPr lang="en-US" sz="1400" b="0" i="0" u="none" strike="noStrike">
                          <a:solidFill>
                            <a:srgbClr val="000000"/>
                          </a:solidFill>
                          <a:effectLst/>
                          <a:latin typeface="Calibri" panose="020F0502020204030204" pitchFamily="34" charset="0"/>
                        </a:rPr>
                        <a:t>Mixed Commercial</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571224894"/>
                  </a:ext>
                </a:extLst>
              </a:tr>
              <a:tr h="396773">
                <a:tc>
                  <a:txBody>
                    <a:bodyPr/>
                    <a:lstStyle/>
                    <a:p>
                      <a:pPr algn="l" fontAlgn="ctr"/>
                      <a:r>
                        <a:rPr lang="en-US" sz="1400" b="0" i="0" u="none" strike="noStrike">
                          <a:solidFill>
                            <a:srgbClr val="000000"/>
                          </a:solidFill>
                          <a:effectLst/>
                          <a:latin typeface="Calibri" panose="020F0502020204030204" pitchFamily="34" charset="0"/>
                        </a:rPr>
                        <a:t>Office</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518617043"/>
                  </a:ext>
                </a:extLst>
              </a:tr>
              <a:tr h="396773">
                <a:tc>
                  <a:txBody>
                    <a:bodyPr/>
                    <a:lstStyle/>
                    <a:p>
                      <a:pPr algn="l" fontAlgn="ctr"/>
                      <a:r>
                        <a:rPr lang="en-US" sz="1400" b="0" i="0" u="none" strike="noStrike">
                          <a:solidFill>
                            <a:srgbClr val="000000"/>
                          </a:solidFill>
                          <a:effectLst/>
                          <a:latin typeface="Calibri" panose="020F0502020204030204" pitchFamily="34" charset="0"/>
                        </a:rPr>
                        <a:t>Other</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513544024"/>
                  </a:ext>
                </a:extLst>
              </a:tr>
              <a:tr h="396773">
                <a:tc>
                  <a:txBody>
                    <a:bodyPr/>
                    <a:lstStyle/>
                    <a:p>
                      <a:pPr algn="l" fontAlgn="ctr"/>
                      <a:r>
                        <a:rPr lang="en-US" sz="1400" b="0" i="0" u="none" strike="noStrike">
                          <a:solidFill>
                            <a:srgbClr val="000000"/>
                          </a:solidFill>
                          <a:effectLst/>
                          <a:latin typeface="Calibri" panose="020F0502020204030204" pitchFamily="34" charset="0"/>
                        </a:rPr>
                        <a:t>Residential Care</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1045598372"/>
                  </a:ext>
                </a:extLst>
              </a:tr>
              <a:tr h="396773">
                <a:tc>
                  <a:txBody>
                    <a:bodyPr/>
                    <a:lstStyle/>
                    <a:p>
                      <a:pPr algn="l" fontAlgn="ctr"/>
                      <a:r>
                        <a:rPr lang="en-US" sz="1400" b="0" i="0" u="none" strike="noStrike">
                          <a:solidFill>
                            <a:srgbClr val="000000"/>
                          </a:solidFill>
                          <a:effectLst/>
                          <a:latin typeface="Calibri" panose="020F0502020204030204" pitchFamily="34" charset="0"/>
                        </a:rPr>
                        <a:t>Restaurant</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1259535591"/>
                  </a:ext>
                </a:extLst>
              </a:tr>
              <a:tr h="396773">
                <a:tc>
                  <a:txBody>
                    <a:bodyPr/>
                    <a:lstStyle/>
                    <a:p>
                      <a:pPr algn="l" fontAlgn="ctr"/>
                      <a:r>
                        <a:rPr lang="en-US" sz="1400" b="0" i="0" u="none" strike="noStrike">
                          <a:solidFill>
                            <a:srgbClr val="000000"/>
                          </a:solidFill>
                          <a:effectLst/>
                          <a:latin typeface="Calibri" panose="020F0502020204030204" pitchFamily="34" charset="0"/>
                        </a:rPr>
                        <a:t>Retail/Service</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323855961"/>
                  </a:ext>
                </a:extLst>
              </a:tr>
              <a:tr h="396773">
                <a:tc>
                  <a:txBody>
                    <a:bodyPr/>
                    <a:lstStyle/>
                    <a:p>
                      <a:pPr algn="l" fontAlgn="ctr"/>
                      <a:r>
                        <a:rPr lang="en-US" sz="1400" b="0" i="0" u="none" strike="noStrike">
                          <a:solidFill>
                            <a:srgbClr val="000000"/>
                          </a:solidFill>
                          <a:effectLst/>
                          <a:latin typeface="Calibri" panose="020F0502020204030204" pitchFamily="34" charset="0"/>
                        </a:rPr>
                        <a:t>School</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858962124"/>
                  </a:ext>
                </a:extLst>
              </a:tr>
              <a:tr h="396773">
                <a:tc>
                  <a:txBody>
                    <a:bodyPr/>
                    <a:lstStyle/>
                    <a:p>
                      <a:pPr algn="l" fontAlgn="ctr"/>
                      <a:r>
                        <a:rPr lang="en-US" sz="1400" b="0" i="0" u="none" strike="noStrike">
                          <a:solidFill>
                            <a:srgbClr val="000000"/>
                          </a:solidFill>
                          <a:effectLst/>
                          <a:latin typeface="Calibri" panose="020F0502020204030204" pitchFamily="34" charset="0"/>
                        </a:rPr>
                        <a:t>Warehouse</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ctr"/>
                      <a:r>
                        <a:rPr lang="en-US" sz="1600" b="0" i="0" u="none" strike="noStrike">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3022957787"/>
                  </a:ext>
                </a:extLst>
              </a:tr>
            </a:tbl>
          </a:graphicData>
        </a:graphic>
      </p:graphicFrame>
    </p:spTree>
    <p:extLst>
      <p:ext uri="{BB962C8B-B14F-4D97-AF65-F5344CB8AC3E}">
        <p14:creationId xmlns:p14="http://schemas.microsoft.com/office/powerpoint/2010/main" val="315084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Building Characteristics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25</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267286" y="1469920"/>
            <a:ext cx="4133264" cy="4521305"/>
          </a:xfrm>
        </p:spPr>
        <p:txBody>
          <a:bodyPr>
            <a:normAutofit/>
          </a:bodyPr>
          <a:lstStyle/>
          <a:p>
            <a:r>
              <a:rPr lang="en-US" sz="2600">
                <a:solidFill>
                  <a:srgbClr val="000000">
                    <a:lumMod val="90000"/>
                    <a:lumOff val="10000"/>
                  </a:srgbClr>
                </a:solidFill>
              </a:rPr>
              <a:t>Regional Floor Space by Building Size</a:t>
            </a:r>
          </a:p>
          <a:p>
            <a:pPr lvl="1"/>
            <a:r>
              <a:rPr lang="en-US" sz="2115">
                <a:solidFill>
                  <a:srgbClr val="000000">
                    <a:lumMod val="90000"/>
                    <a:lumOff val="10000"/>
                  </a:srgbClr>
                </a:solidFill>
              </a:rPr>
              <a:t>Majority of buildings in range of 5,000 to 50,000 ft</a:t>
            </a:r>
            <a:r>
              <a:rPr lang="en-US" sz="2115" baseline="30000">
                <a:solidFill>
                  <a:srgbClr val="000000">
                    <a:lumMod val="90000"/>
                    <a:lumOff val="10000"/>
                  </a:srgbClr>
                </a:solidFill>
              </a:rPr>
              <a:t>2</a:t>
            </a:r>
          </a:p>
          <a:p>
            <a:pPr lvl="1"/>
            <a:r>
              <a:rPr lang="en-US" sz="2115">
                <a:solidFill>
                  <a:srgbClr val="000000">
                    <a:lumMod val="90000"/>
                    <a:lumOff val="10000"/>
                  </a:srgbClr>
                </a:solidFill>
              </a:rPr>
              <a:t>2019 found more floor area in smallest buildings</a:t>
            </a:r>
          </a:p>
          <a:p>
            <a:pPr lvl="1"/>
            <a:r>
              <a:rPr lang="en-US" sz="2115">
                <a:solidFill>
                  <a:srgbClr val="000000">
                    <a:lumMod val="90000"/>
                    <a:lumOff val="10000"/>
                  </a:srgbClr>
                </a:solidFill>
              </a:rPr>
              <a:t>Variance may result from 2014 using sites rather than buildings for analysis</a:t>
            </a:r>
          </a:p>
          <a:p>
            <a:endParaRPr lang="en-US"/>
          </a:p>
        </p:txBody>
      </p:sp>
      <p:graphicFrame>
        <p:nvGraphicFramePr>
          <p:cNvPr id="8" name="Chart 7">
            <a:extLst>
              <a:ext uri="{FF2B5EF4-FFF2-40B4-BE49-F238E27FC236}">
                <a16:creationId xmlns:a16="http://schemas.microsoft.com/office/drawing/2014/main" id="{697A5163-622D-454E-B4BC-76D8AFB9B097}"/>
              </a:ext>
            </a:extLst>
          </p:cNvPr>
          <p:cNvGraphicFramePr>
            <a:graphicFrameLocks/>
          </p:cNvGraphicFramePr>
          <p:nvPr>
            <p:extLst>
              <p:ext uri="{D42A27DB-BD31-4B8C-83A1-F6EECF244321}">
                <p14:modId xmlns:p14="http://schemas.microsoft.com/office/powerpoint/2010/main" val="3371303759"/>
              </p:ext>
            </p:extLst>
          </p:nvPr>
        </p:nvGraphicFramePr>
        <p:xfrm>
          <a:off x="4523874" y="1260909"/>
          <a:ext cx="7477225" cy="5223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3711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Building Characteristics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26</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366291" y="1414073"/>
            <a:ext cx="3570442" cy="3500827"/>
          </a:xfrm>
        </p:spPr>
        <p:txBody>
          <a:bodyPr>
            <a:normAutofit/>
          </a:bodyPr>
          <a:lstStyle/>
          <a:p>
            <a:r>
              <a:rPr lang="en-US" sz="2600">
                <a:solidFill>
                  <a:srgbClr val="000000">
                    <a:lumMod val="90000"/>
                    <a:lumOff val="10000"/>
                  </a:srgbClr>
                </a:solidFill>
              </a:rPr>
              <a:t>Building Vintage</a:t>
            </a:r>
          </a:p>
          <a:p>
            <a:pPr lvl="1"/>
            <a:r>
              <a:rPr lang="en-US" sz="2115">
                <a:solidFill>
                  <a:srgbClr val="000000">
                    <a:lumMod val="90000"/>
                    <a:lumOff val="10000"/>
                  </a:srgbClr>
                </a:solidFill>
              </a:rPr>
              <a:t>2019 study better aligned floor area with construction era</a:t>
            </a:r>
          </a:p>
          <a:p>
            <a:pPr lvl="1"/>
            <a:r>
              <a:rPr lang="en-US" sz="2115">
                <a:solidFill>
                  <a:srgbClr val="000000">
                    <a:lumMod val="90000"/>
                    <a:lumOff val="10000"/>
                  </a:srgbClr>
                </a:solidFill>
              </a:rPr>
              <a:t>2014 oversampled most recent construction decade</a:t>
            </a:r>
            <a:endParaRPr lang="en-US"/>
          </a:p>
        </p:txBody>
      </p:sp>
      <p:graphicFrame>
        <p:nvGraphicFramePr>
          <p:cNvPr id="7" name="Chart 6">
            <a:extLst>
              <a:ext uri="{FF2B5EF4-FFF2-40B4-BE49-F238E27FC236}">
                <a16:creationId xmlns:a16="http://schemas.microsoft.com/office/drawing/2014/main" id="{070D9C90-96B9-4B04-BAE3-50F924C3C518}"/>
              </a:ext>
            </a:extLst>
          </p:cNvPr>
          <p:cNvGraphicFramePr>
            <a:graphicFrameLocks/>
          </p:cNvGraphicFramePr>
          <p:nvPr>
            <p:extLst>
              <p:ext uri="{D42A27DB-BD31-4B8C-83A1-F6EECF244321}">
                <p14:modId xmlns:p14="http://schemas.microsoft.com/office/powerpoint/2010/main" val="2218068081"/>
              </p:ext>
            </p:extLst>
          </p:nvPr>
        </p:nvGraphicFramePr>
        <p:xfrm>
          <a:off x="4466122" y="1413232"/>
          <a:ext cx="7359587" cy="4436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938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0358AE9-C661-45E5-B747-FB3D50B009FF}"/>
              </a:ext>
            </a:extLst>
          </p:cNvPr>
          <p:cNvGraphicFramePr/>
          <p:nvPr>
            <p:extLst>
              <p:ext uri="{D42A27DB-BD31-4B8C-83A1-F6EECF244321}">
                <p14:modId xmlns:p14="http://schemas.microsoft.com/office/powerpoint/2010/main" val="2385606387"/>
              </p:ext>
            </p:extLst>
          </p:nvPr>
        </p:nvGraphicFramePr>
        <p:xfrm>
          <a:off x="3678868" y="1569888"/>
          <a:ext cx="8126357" cy="42533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Building Characteristics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27</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386775" y="1569888"/>
            <a:ext cx="4157090" cy="3156857"/>
          </a:xfrm>
        </p:spPr>
        <p:txBody>
          <a:bodyPr>
            <a:normAutofit/>
          </a:bodyPr>
          <a:lstStyle/>
          <a:p>
            <a:r>
              <a:rPr lang="en-US" sz="2600">
                <a:solidFill>
                  <a:srgbClr val="000000">
                    <a:lumMod val="90000"/>
                    <a:lumOff val="10000"/>
                  </a:srgbClr>
                </a:solidFill>
              </a:rPr>
              <a:t>Portion of Regional Floor Area by Electric Utility Ownership</a:t>
            </a:r>
          </a:p>
          <a:p>
            <a:pPr lvl="1"/>
            <a:r>
              <a:rPr lang="en-US" sz="2115">
                <a:solidFill>
                  <a:srgbClr val="000000">
                    <a:lumMod val="90000"/>
                    <a:lumOff val="10000"/>
                  </a:srgbClr>
                </a:solidFill>
              </a:rPr>
              <a:t>Nearly 2/3 of buildings in investor-owned utility service territory</a:t>
            </a:r>
          </a:p>
          <a:p>
            <a:endParaRPr lang="en-US"/>
          </a:p>
        </p:txBody>
      </p:sp>
    </p:spTree>
    <p:extLst>
      <p:ext uri="{BB962C8B-B14F-4D97-AF65-F5344CB8AC3E}">
        <p14:creationId xmlns:p14="http://schemas.microsoft.com/office/powerpoint/2010/main" val="432263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Space Heating and Cooling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28</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587141" y="1503215"/>
            <a:ext cx="3754957" cy="4728773"/>
          </a:xfrm>
        </p:spPr>
        <p:txBody>
          <a:bodyPr>
            <a:normAutofit/>
          </a:bodyPr>
          <a:lstStyle/>
          <a:p>
            <a:r>
              <a:rPr lang="en-US" sz="2600">
                <a:solidFill>
                  <a:srgbClr val="000000">
                    <a:lumMod val="90000"/>
                    <a:lumOff val="10000"/>
                  </a:srgbClr>
                </a:solidFill>
              </a:rPr>
              <a:t>Heating Fuel</a:t>
            </a:r>
          </a:p>
          <a:p>
            <a:pPr lvl="1"/>
            <a:r>
              <a:rPr lang="en-US" sz="2200">
                <a:solidFill>
                  <a:srgbClr val="000000">
                    <a:lumMod val="90000"/>
                    <a:lumOff val="10000"/>
                  </a:srgbClr>
                </a:solidFill>
              </a:rPr>
              <a:t>80% Natural Gas</a:t>
            </a:r>
          </a:p>
          <a:p>
            <a:pPr lvl="1"/>
            <a:r>
              <a:rPr lang="en-US" sz="2200">
                <a:solidFill>
                  <a:srgbClr val="000000">
                    <a:lumMod val="90000"/>
                    <a:lumOff val="10000"/>
                  </a:srgbClr>
                </a:solidFill>
              </a:rPr>
              <a:t>19% Electricity</a:t>
            </a:r>
          </a:p>
          <a:p>
            <a:r>
              <a:rPr lang="en-US" sz="2600">
                <a:solidFill>
                  <a:srgbClr val="000000">
                    <a:lumMod val="90000"/>
                    <a:lumOff val="10000"/>
                  </a:srgbClr>
                </a:solidFill>
              </a:rPr>
              <a:t>New construction showed even split of heating fuels</a:t>
            </a:r>
          </a:p>
          <a:p>
            <a:pPr lvl="1"/>
            <a:r>
              <a:rPr lang="en-US" sz="2115">
                <a:solidFill>
                  <a:srgbClr val="000000">
                    <a:lumMod val="90000"/>
                    <a:lumOff val="10000"/>
                  </a:srgbClr>
                </a:solidFill>
              </a:rPr>
              <a:t>18 buildings with electric</a:t>
            </a:r>
          </a:p>
          <a:p>
            <a:pPr lvl="1"/>
            <a:r>
              <a:rPr lang="en-US" sz="2115">
                <a:solidFill>
                  <a:srgbClr val="000000">
                    <a:lumMod val="90000"/>
                    <a:lumOff val="10000"/>
                  </a:srgbClr>
                </a:solidFill>
              </a:rPr>
              <a:t>18 buildings with gas</a:t>
            </a:r>
          </a:p>
        </p:txBody>
      </p:sp>
      <p:graphicFrame>
        <p:nvGraphicFramePr>
          <p:cNvPr id="6" name="Chart 5">
            <a:extLst>
              <a:ext uri="{FF2B5EF4-FFF2-40B4-BE49-F238E27FC236}">
                <a16:creationId xmlns:a16="http://schemas.microsoft.com/office/drawing/2014/main" id="{01F64303-3C33-4543-BC7F-E0AE6D9B6C9E}"/>
              </a:ext>
            </a:extLst>
          </p:cNvPr>
          <p:cNvGraphicFramePr>
            <a:graphicFrameLocks/>
          </p:cNvGraphicFramePr>
          <p:nvPr>
            <p:extLst>
              <p:ext uri="{D42A27DB-BD31-4B8C-83A1-F6EECF244321}">
                <p14:modId xmlns:p14="http://schemas.microsoft.com/office/powerpoint/2010/main" val="2565682771"/>
              </p:ext>
            </p:extLst>
          </p:nvPr>
        </p:nvGraphicFramePr>
        <p:xfrm>
          <a:off x="4462905" y="1503215"/>
          <a:ext cx="7375999" cy="4728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37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Space Heating and Cooling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29</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130828" y="1493589"/>
            <a:ext cx="3351289" cy="2970311"/>
          </a:xfrm>
        </p:spPr>
        <p:txBody>
          <a:bodyPr>
            <a:normAutofit/>
          </a:bodyPr>
          <a:lstStyle/>
          <a:p>
            <a:r>
              <a:rPr lang="en-US" sz="2600">
                <a:solidFill>
                  <a:srgbClr val="000000">
                    <a:lumMod val="90000"/>
                    <a:lumOff val="10000"/>
                  </a:srgbClr>
                </a:solidFill>
              </a:rPr>
              <a:t>Heated Floor Area by Building Type and Fuel</a:t>
            </a:r>
          </a:p>
          <a:p>
            <a:pPr lvl="1"/>
            <a:r>
              <a:rPr lang="en-US" sz="2200">
                <a:solidFill>
                  <a:srgbClr val="000000">
                    <a:lumMod val="90000"/>
                    <a:lumOff val="10000"/>
                  </a:srgbClr>
                </a:solidFill>
              </a:rPr>
              <a:t>Most rely almost entirely on gas</a:t>
            </a:r>
          </a:p>
          <a:p>
            <a:endParaRPr lang="en-US"/>
          </a:p>
        </p:txBody>
      </p:sp>
      <p:graphicFrame>
        <p:nvGraphicFramePr>
          <p:cNvPr id="6" name="Chart 5">
            <a:extLst>
              <a:ext uri="{FF2B5EF4-FFF2-40B4-BE49-F238E27FC236}">
                <a16:creationId xmlns:a16="http://schemas.microsoft.com/office/drawing/2014/main" id="{BAAF701C-17EF-4687-B8A1-D2241530A224}"/>
              </a:ext>
            </a:extLst>
          </p:cNvPr>
          <p:cNvGraphicFramePr>
            <a:graphicFrameLocks/>
          </p:cNvGraphicFramePr>
          <p:nvPr>
            <p:extLst>
              <p:ext uri="{D42A27DB-BD31-4B8C-83A1-F6EECF244321}">
                <p14:modId xmlns:p14="http://schemas.microsoft.com/office/powerpoint/2010/main" val="3589594090"/>
              </p:ext>
            </p:extLst>
          </p:nvPr>
        </p:nvGraphicFramePr>
        <p:xfrm>
          <a:off x="3397718" y="1127031"/>
          <a:ext cx="8545723" cy="5357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34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a:t>Agenda</a:t>
            </a:r>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420104"/>
            <a:ext cx="10411606" cy="4730977"/>
          </a:xfrm>
        </p:spPr>
        <p:txBody>
          <a:bodyPr vert="horz" lIns="91440" tIns="45720" rIns="91440" bIns="45720" rtlCol="0" anchor="t">
            <a:normAutofit fontScale="92500" lnSpcReduction="10000"/>
          </a:bodyPr>
          <a:lstStyle/>
          <a:p>
            <a:pPr marL="685800" indent="-457200"/>
            <a:r>
              <a:rPr lang="en-US" sz="2800">
                <a:latin typeface="Helvetica"/>
                <a:cs typeface="Helvetica"/>
              </a:rPr>
              <a:t>General Overview of CBSA Study</a:t>
            </a:r>
          </a:p>
          <a:p>
            <a:pPr marL="685800" indent="-457200"/>
            <a:r>
              <a:rPr lang="en-US" sz="2800">
                <a:latin typeface="Helvetica"/>
                <a:cs typeface="Helvetica"/>
              </a:rPr>
              <a:t>Study Methods</a:t>
            </a:r>
          </a:p>
          <a:p>
            <a:pPr marL="685800" indent="-457200"/>
            <a:r>
              <a:rPr lang="en-US" sz="2800">
                <a:latin typeface="Helvetica"/>
                <a:cs typeface="Helvetica"/>
              </a:rPr>
              <a:t>High Level Findings</a:t>
            </a:r>
          </a:p>
          <a:p>
            <a:pPr marL="1031875" lvl="1" indent="-457200"/>
            <a:r>
              <a:rPr lang="en-US" sz="2400">
                <a:latin typeface="Helvetica"/>
                <a:cs typeface="Helvetica"/>
              </a:rPr>
              <a:t>Building Characteristics</a:t>
            </a:r>
          </a:p>
          <a:p>
            <a:pPr marL="1031875" lvl="1" indent="-457200"/>
            <a:r>
              <a:rPr lang="en-US" sz="2400">
                <a:latin typeface="Helvetica"/>
                <a:cs typeface="Helvetica"/>
              </a:rPr>
              <a:t>Space Heating and Cooling</a:t>
            </a:r>
          </a:p>
          <a:p>
            <a:pPr marL="1031875" lvl="1" indent="-457200"/>
            <a:r>
              <a:rPr lang="en-US" sz="2400">
                <a:latin typeface="Helvetica"/>
                <a:cs typeface="Helvetica"/>
              </a:rPr>
              <a:t>Water Heating</a:t>
            </a:r>
          </a:p>
          <a:p>
            <a:pPr marL="1031875" lvl="1" indent="-457200"/>
            <a:r>
              <a:rPr lang="en-US" sz="2400">
                <a:latin typeface="Helvetica"/>
                <a:cs typeface="Helvetica"/>
              </a:rPr>
              <a:t>Lighting</a:t>
            </a:r>
          </a:p>
          <a:p>
            <a:pPr marL="1031875" lvl="1" indent="-457200">
              <a:spcAft>
                <a:spcPts val="1000"/>
              </a:spcAft>
            </a:pPr>
            <a:r>
              <a:rPr lang="en-US" sz="2400">
                <a:latin typeface="Helvetica"/>
                <a:cs typeface="Helvetica"/>
              </a:rPr>
              <a:t>Energy Use Intensities</a:t>
            </a:r>
          </a:p>
          <a:p>
            <a:pPr marL="685800" indent="-457200"/>
            <a:r>
              <a:rPr lang="en-US" sz="2800"/>
              <a:t>Conclusions</a:t>
            </a:r>
          </a:p>
          <a:p>
            <a:pPr marL="276860" indent="-276860"/>
            <a:endParaRPr lang="en-US">
              <a:cs typeface="Helvetica" pitchFamily="2" charset="0"/>
            </a:endParaRPr>
          </a:p>
        </p:txBody>
      </p:sp>
    </p:spTree>
    <p:extLst>
      <p:ext uri="{BB962C8B-B14F-4D97-AF65-F5344CB8AC3E}">
        <p14:creationId xmlns:p14="http://schemas.microsoft.com/office/powerpoint/2010/main" val="1788459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Space Heating and Cooling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30</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248560" y="1445464"/>
            <a:ext cx="3399416" cy="4649473"/>
          </a:xfrm>
        </p:spPr>
        <p:txBody>
          <a:bodyPr>
            <a:normAutofit/>
          </a:bodyPr>
          <a:lstStyle/>
          <a:p>
            <a:r>
              <a:rPr lang="en-US" sz="2600">
                <a:solidFill>
                  <a:srgbClr val="000000">
                    <a:lumMod val="90000"/>
                    <a:lumOff val="10000"/>
                  </a:srgbClr>
                </a:solidFill>
              </a:rPr>
              <a:t>Primary Heating System</a:t>
            </a:r>
          </a:p>
          <a:p>
            <a:pPr lvl="1"/>
            <a:r>
              <a:rPr lang="en-US" sz="2115">
                <a:solidFill>
                  <a:srgbClr val="000000">
                    <a:lumMod val="90000"/>
                    <a:lumOff val="10000"/>
                  </a:srgbClr>
                </a:solidFill>
              </a:rPr>
              <a:t>Furnaces dominate space heating equipment</a:t>
            </a:r>
          </a:p>
          <a:p>
            <a:pPr lvl="1"/>
            <a:r>
              <a:rPr lang="en-US" sz="2115">
                <a:solidFill>
                  <a:srgbClr val="000000">
                    <a:lumMod val="90000"/>
                    <a:lumOff val="10000"/>
                  </a:srgbClr>
                </a:solidFill>
              </a:rPr>
              <a:t>Hospitals and schools have distributed systems that rely on boilers</a:t>
            </a:r>
          </a:p>
          <a:p>
            <a:endParaRPr lang="en-US"/>
          </a:p>
        </p:txBody>
      </p:sp>
      <p:graphicFrame>
        <p:nvGraphicFramePr>
          <p:cNvPr id="6" name="Chart 5">
            <a:extLst>
              <a:ext uri="{FF2B5EF4-FFF2-40B4-BE49-F238E27FC236}">
                <a16:creationId xmlns:a16="http://schemas.microsoft.com/office/drawing/2014/main" id="{1E224D2D-A195-4629-A050-A50838A2A2CC}"/>
              </a:ext>
            </a:extLst>
          </p:cNvPr>
          <p:cNvGraphicFramePr>
            <a:graphicFrameLocks/>
          </p:cNvGraphicFramePr>
          <p:nvPr>
            <p:extLst>
              <p:ext uri="{D42A27DB-BD31-4B8C-83A1-F6EECF244321}">
                <p14:modId xmlns:p14="http://schemas.microsoft.com/office/powerpoint/2010/main" val="1102039110"/>
              </p:ext>
            </p:extLst>
          </p:nvPr>
        </p:nvGraphicFramePr>
        <p:xfrm>
          <a:off x="3647976" y="1153754"/>
          <a:ext cx="8432417" cy="5484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39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Space Heating and Cooling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31</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248559" y="1503215"/>
            <a:ext cx="3329811" cy="4680608"/>
          </a:xfrm>
        </p:spPr>
        <p:txBody>
          <a:bodyPr>
            <a:normAutofit/>
          </a:bodyPr>
          <a:lstStyle/>
          <a:p>
            <a:r>
              <a:rPr lang="en-US" sz="2600">
                <a:solidFill>
                  <a:srgbClr val="000000">
                    <a:lumMod val="90000"/>
                    <a:lumOff val="10000"/>
                  </a:srgbClr>
                </a:solidFill>
              </a:rPr>
              <a:t>Primary Cooling System</a:t>
            </a:r>
          </a:p>
          <a:p>
            <a:pPr lvl="1"/>
            <a:r>
              <a:rPr lang="en-US" sz="2115">
                <a:solidFill>
                  <a:srgbClr val="000000">
                    <a:lumMod val="90000"/>
                    <a:lumOff val="10000"/>
                  </a:srgbClr>
                </a:solidFill>
              </a:rPr>
              <a:t>Most buildings rely on DX for cooling</a:t>
            </a:r>
          </a:p>
          <a:p>
            <a:pPr lvl="1"/>
            <a:r>
              <a:rPr lang="en-US" sz="2115">
                <a:solidFill>
                  <a:srgbClr val="000000">
                    <a:lumMod val="90000"/>
                    <a:lumOff val="10000"/>
                  </a:srgbClr>
                </a:solidFill>
              </a:rPr>
              <a:t>Hospitals and schools have distributed systems that rely on chillers</a:t>
            </a:r>
          </a:p>
          <a:p>
            <a:endParaRPr lang="en-US"/>
          </a:p>
        </p:txBody>
      </p:sp>
      <p:graphicFrame>
        <p:nvGraphicFramePr>
          <p:cNvPr id="7" name="Chart 6">
            <a:extLst>
              <a:ext uri="{FF2B5EF4-FFF2-40B4-BE49-F238E27FC236}">
                <a16:creationId xmlns:a16="http://schemas.microsoft.com/office/drawing/2014/main" id="{E69230E4-17CA-4A3B-A6D0-F7B373EC85CF}"/>
              </a:ext>
            </a:extLst>
          </p:cNvPr>
          <p:cNvGraphicFramePr>
            <a:graphicFrameLocks/>
          </p:cNvGraphicFramePr>
          <p:nvPr>
            <p:extLst>
              <p:ext uri="{D42A27DB-BD31-4B8C-83A1-F6EECF244321}">
                <p14:modId xmlns:p14="http://schemas.microsoft.com/office/powerpoint/2010/main" val="1648766927"/>
              </p:ext>
            </p:extLst>
          </p:nvPr>
        </p:nvGraphicFramePr>
        <p:xfrm>
          <a:off x="3578370" y="1037013"/>
          <a:ext cx="8613630" cy="54474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3207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Water Heating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32</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130828" y="1422092"/>
            <a:ext cx="3185432" cy="4712856"/>
          </a:xfrm>
        </p:spPr>
        <p:txBody>
          <a:bodyPr>
            <a:normAutofit/>
          </a:bodyPr>
          <a:lstStyle/>
          <a:p>
            <a:r>
              <a:rPr lang="en-US" sz="2600">
                <a:solidFill>
                  <a:srgbClr val="000000">
                    <a:lumMod val="90000"/>
                    <a:lumOff val="10000"/>
                  </a:srgbClr>
                </a:solidFill>
              </a:rPr>
              <a:t>Water Heating Fuel</a:t>
            </a:r>
          </a:p>
          <a:p>
            <a:pPr lvl="1"/>
            <a:r>
              <a:rPr lang="en-US" sz="2115">
                <a:solidFill>
                  <a:srgbClr val="000000">
                    <a:lumMod val="90000"/>
                    <a:lumOff val="10000"/>
                  </a:srgbClr>
                </a:solidFill>
              </a:rPr>
              <a:t>Natural gas water heating most common</a:t>
            </a:r>
          </a:p>
        </p:txBody>
      </p:sp>
      <p:graphicFrame>
        <p:nvGraphicFramePr>
          <p:cNvPr id="6" name="Chart 5">
            <a:extLst>
              <a:ext uri="{FF2B5EF4-FFF2-40B4-BE49-F238E27FC236}">
                <a16:creationId xmlns:a16="http://schemas.microsoft.com/office/drawing/2014/main" id="{4CF97D52-5B33-4E79-A32F-49DAB4CF6A8D}"/>
              </a:ext>
            </a:extLst>
          </p:cNvPr>
          <p:cNvGraphicFramePr>
            <a:graphicFrameLocks/>
          </p:cNvGraphicFramePr>
          <p:nvPr>
            <p:extLst>
              <p:ext uri="{D42A27DB-BD31-4B8C-83A1-F6EECF244321}">
                <p14:modId xmlns:p14="http://schemas.microsoft.com/office/powerpoint/2010/main" val="3870810627"/>
              </p:ext>
            </p:extLst>
          </p:nvPr>
        </p:nvGraphicFramePr>
        <p:xfrm>
          <a:off x="3262964" y="1072571"/>
          <a:ext cx="8813532" cy="5411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598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Water Heating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33</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130828" y="1503216"/>
            <a:ext cx="3530461" cy="4866873"/>
          </a:xfrm>
        </p:spPr>
        <p:txBody>
          <a:bodyPr>
            <a:normAutofit/>
          </a:bodyPr>
          <a:lstStyle/>
          <a:p>
            <a:r>
              <a:rPr lang="en-US" sz="2600">
                <a:solidFill>
                  <a:srgbClr val="000000">
                    <a:lumMod val="90000"/>
                    <a:lumOff val="10000"/>
                  </a:srgbClr>
                </a:solidFill>
              </a:rPr>
              <a:t>Gas Water Heating System</a:t>
            </a:r>
          </a:p>
          <a:p>
            <a:pPr lvl="1"/>
            <a:r>
              <a:rPr lang="en-US" sz="2200">
                <a:solidFill>
                  <a:srgbClr val="000000">
                    <a:lumMod val="90000"/>
                    <a:lumOff val="10000"/>
                  </a:srgbClr>
                </a:solidFill>
              </a:rPr>
              <a:t>DHW tanks most frequent gas heating equipment</a:t>
            </a:r>
          </a:p>
          <a:p>
            <a:pPr lvl="1"/>
            <a:r>
              <a:rPr lang="en-US" sz="2200"/>
              <a:t>Tankless increased from 5% to 19% since 2014</a:t>
            </a:r>
          </a:p>
        </p:txBody>
      </p:sp>
      <p:graphicFrame>
        <p:nvGraphicFramePr>
          <p:cNvPr id="7" name="Chart 6">
            <a:extLst>
              <a:ext uri="{FF2B5EF4-FFF2-40B4-BE49-F238E27FC236}">
                <a16:creationId xmlns:a16="http://schemas.microsoft.com/office/drawing/2014/main" id="{4949356C-0880-4F72-9662-0E5A21ABD913}"/>
              </a:ext>
            </a:extLst>
          </p:cNvPr>
          <p:cNvGraphicFramePr>
            <a:graphicFrameLocks/>
          </p:cNvGraphicFramePr>
          <p:nvPr>
            <p:extLst>
              <p:ext uri="{D42A27DB-BD31-4B8C-83A1-F6EECF244321}">
                <p14:modId xmlns:p14="http://schemas.microsoft.com/office/powerpoint/2010/main" val="4033631988"/>
              </p:ext>
            </p:extLst>
          </p:nvPr>
        </p:nvGraphicFramePr>
        <p:xfrm>
          <a:off x="3792355" y="764137"/>
          <a:ext cx="8399646" cy="5720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294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Water Heating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34</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248559" y="1494219"/>
            <a:ext cx="3591408" cy="4875870"/>
          </a:xfrm>
        </p:spPr>
        <p:txBody>
          <a:bodyPr>
            <a:normAutofit/>
          </a:bodyPr>
          <a:lstStyle/>
          <a:p>
            <a:r>
              <a:rPr lang="en-US" sz="2600">
                <a:solidFill>
                  <a:srgbClr val="000000">
                    <a:lumMod val="90000"/>
                    <a:lumOff val="10000"/>
                  </a:srgbClr>
                </a:solidFill>
              </a:rPr>
              <a:t>Electric Water Heating System</a:t>
            </a:r>
          </a:p>
          <a:p>
            <a:pPr lvl="1"/>
            <a:r>
              <a:rPr lang="en-US" sz="2200">
                <a:solidFill>
                  <a:srgbClr val="000000">
                    <a:lumMod val="90000"/>
                    <a:lumOff val="10000"/>
                  </a:srgbClr>
                </a:solidFill>
              </a:rPr>
              <a:t>25% of commercial water heating capacity is electric</a:t>
            </a:r>
          </a:p>
          <a:p>
            <a:pPr lvl="1"/>
            <a:r>
              <a:rPr lang="en-US" sz="2200">
                <a:solidFill>
                  <a:srgbClr val="000000">
                    <a:lumMod val="90000"/>
                    <a:lumOff val="10000"/>
                  </a:srgbClr>
                </a:solidFill>
              </a:rPr>
              <a:t>Almost no commercial penetration from heat pump water heaters</a:t>
            </a:r>
            <a:endParaRPr lang="en-US" sz="2200"/>
          </a:p>
        </p:txBody>
      </p:sp>
      <p:graphicFrame>
        <p:nvGraphicFramePr>
          <p:cNvPr id="6" name="Chart 5">
            <a:extLst>
              <a:ext uri="{FF2B5EF4-FFF2-40B4-BE49-F238E27FC236}">
                <a16:creationId xmlns:a16="http://schemas.microsoft.com/office/drawing/2014/main" id="{276DDDBE-2EE7-4DD1-9D0F-3D12B7A2461E}"/>
              </a:ext>
            </a:extLst>
          </p:cNvPr>
          <p:cNvGraphicFramePr>
            <a:graphicFrameLocks/>
          </p:cNvGraphicFramePr>
          <p:nvPr>
            <p:extLst>
              <p:ext uri="{D42A27DB-BD31-4B8C-83A1-F6EECF244321}">
                <p14:modId xmlns:p14="http://schemas.microsoft.com/office/powerpoint/2010/main" val="3521120527"/>
              </p:ext>
            </p:extLst>
          </p:nvPr>
        </p:nvGraphicFramePr>
        <p:xfrm>
          <a:off x="4052236" y="762461"/>
          <a:ext cx="8050993" cy="5722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1238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Lighting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35</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366290" y="1633268"/>
            <a:ext cx="4365509" cy="4669878"/>
          </a:xfrm>
        </p:spPr>
        <p:txBody>
          <a:bodyPr>
            <a:normAutofit/>
          </a:bodyPr>
          <a:lstStyle/>
          <a:p>
            <a:r>
              <a:rPr lang="en-US" sz="2600">
                <a:solidFill>
                  <a:srgbClr val="000000">
                    <a:lumMod val="90000"/>
                    <a:lumOff val="10000"/>
                  </a:srgbClr>
                </a:solidFill>
              </a:rPr>
              <a:t>Indoor Lighting Wattage</a:t>
            </a:r>
          </a:p>
          <a:p>
            <a:pPr lvl="1"/>
            <a:r>
              <a:rPr lang="en-US" sz="2200">
                <a:solidFill>
                  <a:srgbClr val="000000">
                    <a:lumMod val="90000"/>
                    <a:lumOff val="10000"/>
                  </a:srgbClr>
                </a:solidFill>
              </a:rPr>
              <a:t>LED power increased from 20 MW to 419 MW</a:t>
            </a:r>
          </a:p>
          <a:p>
            <a:pPr lvl="1"/>
            <a:r>
              <a:rPr lang="en-US" sz="2200">
                <a:solidFill>
                  <a:srgbClr val="000000">
                    <a:lumMod val="90000"/>
                    <a:lumOff val="10000"/>
                  </a:srgbClr>
                </a:solidFill>
              </a:rPr>
              <a:t>All other less-efficient lighting declined</a:t>
            </a:r>
          </a:p>
          <a:p>
            <a:pPr lvl="1"/>
            <a:r>
              <a:rPr lang="en-US" sz="2200">
                <a:solidFill>
                  <a:srgbClr val="000000">
                    <a:lumMod val="90000"/>
                    <a:lumOff val="10000"/>
                  </a:srgbClr>
                </a:solidFill>
              </a:rPr>
              <a:t>T12s declined only slightly</a:t>
            </a:r>
            <a:endParaRPr lang="en-US" sz="2200"/>
          </a:p>
        </p:txBody>
      </p:sp>
      <p:graphicFrame>
        <p:nvGraphicFramePr>
          <p:cNvPr id="6" name="Chart 5">
            <a:extLst>
              <a:ext uri="{FF2B5EF4-FFF2-40B4-BE49-F238E27FC236}">
                <a16:creationId xmlns:a16="http://schemas.microsoft.com/office/drawing/2014/main" id="{106D6855-DB23-4694-87A4-1CDFEF120A49}"/>
              </a:ext>
            </a:extLst>
          </p:cNvPr>
          <p:cNvGraphicFramePr>
            <a:graphicFrameLocks/>
          </p:cNvGraphicFramePr>
          <p:nvPr>
            <p:extLst>
              <p:ext uri="{D42A27DB-BD31-4B8C-83A1-F6EECF244321}">
                <p14:modId xmlns:p14="http://schemas.microsoft.com/office/powerpoint/2010/main" val="782244940"/>
              </p:ext>
            </p:extLst>
          </p:nvPr>
        </p:nvGraphicFramePr>
        <p:xfrm>
          <a:off x="4731799" y="613611"/>
          <a:ext cx="7300404" cy="5756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174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Lighting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36</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87226" y="1308302"/>
            <a:ext cx="10263944" cy="683801"/>
          </a:xfrm>
        </p:spPr>
        <p:txBody>
          <a:bodyPr>
            <a:normAutofit/>
          </a:bodyPr>
          <a:lstStyle/>
          <a:p>
            <a:r>
              <a:rPr lang="en-US" sz="2600">
                <a:solidFill>
                  <a:srgbClr val="000000">
                    <a:lumMod val="90000"/>
                    <a:lumOff val="10000"/>
                  </a:srgbClr>
                </a:solidFill>
              </a:rPr>
              <a:t>Trends show lower LED costs and rising distribution volume</a:t>
            </a:r>
            <a:endParaRPr lang="en-US" sz="2600"/>
          </a:p>
        </p:txBody>
      </p:sp>
      <p:pic>
        <p:nvPicPr>
          <p:cNvPr id="4" name="Picture 3">
            <a:extLst>
              <a:ext uri="{FF2B5EF4-FFF2-40B4-BE49-F238E27FC236}">
                <a16:creationId xmlns:a16="http://schemas.microsoft.com/office/drawing/2014/main" id="{04A3392E-6363-4805-9808-5116C6CC81F6}"/>
              </a:ext>
            </a:extLst>
          </p:cNvPr>
          <p:cNvPicPr>
            <a:picLocks noChangeAspect="1"/>
          </p:cNvPicPr>
          <p:nvPr/>
        </p:nvPicPr>
        <p:blipFill>
          <a:blip r:embed="rId3"/>
          <a:stretch>
            <a:fillRect/>
          </a:stretch>
        </p:blipFill>
        <p:spPr>
          <a:xfrm>
            <a:off x="130828" y="2600881"/>
            <a:ext cx="5528827" cy="3316062"/>
          </a:xfrm>
          <a:prstGeom prst="rect">
            <a:avLst/>
          </a:prstGeom>
        </p:spPr>
      </p:pic>
      <p:sp>
        <p:nvSpPr>
          <p:cNvPr id="5" name="Rectangle 4">
            <a:extLst>
              <a:ext uri="{FF2B5EF4-FFF2-40B4-BE49-F238E27FC236}">
                <a16:creationId xmlns:a16="http://schemas.microsoft.com/office/drawing/2014/main" id="{E5B77D94-DB70-4710-ACEA-7EFE7FBD2FEF}"/>
              </a:ext>
            </a:extLst>
          </p:cNvPr>
          <p:cNvSpPr/>
          <p:nvPr/>
        </p:nvSpPr>
        <p:spPr>
          <a:xfrm>
            <a:off x="366291" y="5916943"/>
            <a:ext cx="5293366" cy="435889"/>
          </a:xfrm>
          <a:prstGeom prst="rect">
            <a:avLst/>
          </a:prstGeom>
        </p:spPr>
        <p:txBody>
          <a:bodyPr wrap="square">
            <a:spAutoFit/>
          </a:bodyPr>
          <a:lstStyle/>
          <a:p>
            <a:pPr algn="ctr">
              <a:lnSpc>
                <a:spcPct val="115000"/>
              </a:lnSpc>
              <a:spcAft>
                <a:spcPts val="1000"/>
              </a:spcAft>
            </a:pPr>
            <a:r>
              <a:rPr lang="en-US" sz="1000">
                <a:latin typeface="Calibri" panose="020F0502020204030204" pitchFamily="34" charset="0"/>
                <a:ea typeface="Calibri" panose="020F0502020204030204" pitchFamily="34" charset="0"/>
                <a:cs typeface="Arial" panose="020B0604020202020204" pitchFamily="34" charset="0"/>
              </a:rPr>
              <a:t>Source: </a:t>
            </a:r>
            <a:r>
              <a:rPr lang="en-US" sz="1000" err="1">
                <a:latin typeface="Calibri" panose="020F0502020204030204" pitchFamily="34" charset="0"/>
                <a:ea typeface="Calibri" panose="020F0502020204030204" pitchFamily="34" charset="0"/>
                <a:cs typeface="Arial" panose="020B0604020202020204" pitchFamily="34" charset="0"/>
              </a:rPr>
              <a:t>LEDinside</a:t>
            </a:r>
            <a:r>
              <a:rPr lang="en-US" sz="1000">
                <a:latin typeface="Calibri" panose="020F0502020204030204" pitchFamily="34" charset="0"/>
                <a:ea typeface="Calibri" panose="020F0502020204030204" pitchFamily="34" charset="0"/>
                <a:cs typeface="Arial" panose="020B0604020202020204" pitchFamily="34" charset="0"/>
              </a:rPr>
              <a:t>: </a:t>
            </a:r>
            <a:r>
              <a:rPr lang="en-US" sz="1000" u="sng">
                <a:solidFill>
                  <a:srgbClr val="00B4EF"/>
                </a:solidFill>
                <a:latin typeface="Calibri" panose="020F0502020204030204" pitchFamily="34" charset="0"/>
                <a:ea typeface="Calibri" panose="020F0502020204030204" pitchFamily="34" charset="0"/>
                <a:cs typeface="Arial" panose="020B0604020202020204" pitchFamily="34" charset="0"/>
                <a:hlinkClick r:id="rId4"/>
              </a:rPr>
              <a:t>https://www.ledinside.com/news/2018/8/global_led_lighting_products_price_trend</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86AE011-DECE-4128-A25F-9424D1E6B8C2}"/>
              </a:ext>
            </a:extLst>
          </p:cNvPr>
          <p:cNvSpPr/>
          <p:nvPr/>
        </p:nvSpPr>
        <p:spPr>
          <a:xfrm>
            <a:off x="6096000" y="6005428"/>
            <a:ext cx="5608320" cy="258917"/>
          </a:xfrm>
          <a:prstGeom prst="rect">
            <a:avLst/>
          </a:prstGeom>
        </p:spPr>
        <p:txBody>
          <a:bodyPr wrap="square">
            <a:spAutoFit/>
          </a:bodyPr>
          <a:lstStyle/>
          <a:p>
            <a:pPr algn="ctr">
              <a:lnSpc>
                <a:spcPct val="115000"/>
              </a:lnSpc>
              <a:spcAft>
                <a:spcPts val="1000"/>
              </a:spcAft>
            </a:pPr>
            <a:r>
              <a:rPr lang="en-US" sz="1000">
                <a:latin typeface="Calibri" panose="020F0502020204030204" pitchFamily="34" charset="0"/>
                <a:ea typeface="Calibri" panose="020F0502020204030204" pitchFamily="34" charset="0"/>
                <a:cs typeface="Arial" panose="020B0604020202020204" pitchFamily="34" charset="0"/>
              </a:rPr>
              <a:t>Source: NEEA Lighting Distribution Data</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A9FC778-030F-4B3D-B0B1-06CF01052DCB}"/>
              </a:ext>
            </a:extLst>
          </p:cNvPr>
          <p:cNvSpPr txBox="1"/>
          <p:nvPr/>
        </p:nvSpPr>
        <p:spPr>
          <a:xfrm>
            <a:off x="366290" y="2103153"/>
            <a:ext cx="5460820" cy="338554"/>
          </a:xfrm>
          <a:prstGeom prst="rect">
            <a:avLst/>
          </a:prstGeom>
          <a:noFill/>
        </p:spPr>
        <p:txBody>
          <a:bodyPr wrap="square" rtlCol="0">
            <a:spAutoFit/>
          </a:bodyPr>
          <a:lstStyle/>
          <a:p>
            <a:pPr algn="ctr"/>
            <a:r>
              <a:rPr lang="en-US" sz="1600" b="1">
                <a:solidFill>
                  <a:srgbClr val="4E453F"/>
                </a:solidFill>
                <a:latin typeface="Helvetica" pitchFamily="2" charset="0"/>
              </a:rPr>
              <a:t>60W Equivalent Lamp Retail Price (2015-2018)</a:t>
            </a:r>
          </a:p>
        </p:txBody>
      </p:sp>
      <p:sp>
        <p:nvSpPr>
          <p:cNvPr id="10" name="TextBox 9">
            <a:extLst>
              <a:ext uri="{FF2B5EF4-FFF2-40B4-BE49-F238E27FC236}">
                <a16:creationId xmlns:a16="http://schemas.microsoft.com/office/drawing/2014/main" id="{80911280-9CC7-461B-B4E0-576F1E488604}"/>
              </a:ext>
            </a:extLst>
          </p:cNvPr>
          <p:cNvSpPr txBox="1"/>
          <p:nvPr/>
        </p:nvSpPr>
        <p:spPr>
          <a:xfrm>
            <a:off x="5958038" y="2103153"/>
            <a:ext cx="5867672" cy="338554"/>
          </a:xfrm>
          <a:prstGeom prst="rect">
            <a:avLst/>
          </a:prstGeom>
          <a:noFill/>
        </p:spPr>
        <p:txBody>
          <a:bodyPr wrap="square" rtlCol="0">
            <a:spAutoFit/>
          </a:bodyPr>
          <a:lstStyle/>
          <a:p>
            <a:pPr algn="ctr"/>
            <a:r>
              <a:rPr lang="en-US" sz="1600" b="1">
                <a:solidFill>
                  <a:srgbClr val="4E453F"/>
                </a:solidFill>
                <a:latin typeface="Helvetica" pitchFamily="2" charset="0"/>
              </a:rPr>
              <a:t>Regional 4-foot Lamp Distribution (2015-2019)</a:t>
            </a:r>
          </a:p>
        </p:txBody>
      </p:sp>
      <p:graphicFrame>
        <p:nvGraphicFramePr>
          <p:cNvPr id="12" name="Chart 11">
            <a:extLst>
              <a:ext uri="{FF2B5EF4-FFF2-40B4-BE49-F238E27FC236}">
                <a16:creationId xmlns:a16="http://schemas.microsoft.com/office/drawing/2014/main" id="{F88CC677-C117-495A-BBA3-E2302DCF7969}"/>
              </a:ext>
            </a:extLst>
          </p:cNvPr>
          <p:cNvGraphicFramePr>
            <a:graphicFrameLocks/>
          </p:cNvGraphicFramePr>
          <p:nvPr>
            <p:extLst>
              <p:ext uri="{D42A27DB-BD31-4B8C-83A1-F6EECF244321}">
                <p14:modId xmlns:p14="http://schemas.microsoft.com/office/powerpoint/2010/main" val="942813252"/>
              </p:ext>
            </p:extLst>
          </p:nvPr>
        </p:nvGraphicFramePr>
        <p:xfrm>
          <a:off x="5827110" y="2587150"/>
          <a:ext cx="6109252" cy="34182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4154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Lighting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37</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366290" y="1309486"/>
            <a:ext cx="2750805" cy="4617235"/>
          </a:xfrm>
        </p:spPr>
        <p:txBody>
          <a:bodyPr>
            <a:normAutofit/>
          </a:bodyPr>
          <a:lstStyle/>
          <a:p>
            <a:r>
              <a:rPr lang="en-US" sz="2600">
                <a:solidFill>
                  <a:srgbClr val="000000">
                    <a:lumMod val="90000"/>
                    <a:lumOff val="10000"/>
                  </a:srgbClr>
                </a:solidFill>
              </a:rPr>
              <a:t>Lighting Power Density</a:t>
            </a:r>
          </a:p>
          <a:p>
            <a:pPr lvl="1"/>
            <a:r>
              <a:rPr lang="en-US" sz="2200">
                <a:solidFill>
                  <a:srgbClr val="000000">
                    <a:lumMod val="90000"/>
                    <a:lumOff val="10000"/>
                  </a:srgbClr>
                </a:solidFill>
              </a:rPr>
              <a:t>LPD declined across all building types</a:t>
            </a:r>
            <a:endParaRPr lang="en-US" sz="2200"/>
          </a:p>
        </p:txBody>
      </p:sp>
      <p:graphicFrame>
        <p:nvGraphicFramePr>
          <p:cNvPr id="6" name="Chart 5">
            <a:extLst>
              <a:ext uri="{FF2B5EF4-FFF2-40B4-BE49-F238E27FC236}">
                <a16:creationId xmlns:a16="http://schemas.microsoft.com/office/drawing/2014/main" id="{B2ECC1D1-EF56-4AD3-B799-765374D77B3C}"/>
              </a:ext>
            </a:extLst>
          </p:cNvPr>
          <p:cNvGraphicFramePr>
            <a:graphicFrameLocks/>
          </p:cNvGraphicFramePr>
          <p:nvPr>
            <p:extLst>
              <p:ext uri="{D42A27DB-BD31-4B8C-83A1-F6EECF244321}">
                <p14:modId xmlns:p14="http://schemas.microsoft.com/office/powerpoint/2010/main" val="2040433309"/>
              </p:ext>
            </p:extLst>
          </p:nvPr>
        </p:nvGraphicFramePr>
        <p:xfrm>
          <a:off x="3253340" y="1309486"/>
          <a:ext cx="8045934" cy="5060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5167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Key Findings: Lighting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38</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130828" y="1309486"/>
            <a:ext cx="4167209" cy="5060600"/>
          </a:xfrm>
        </p:spPr>
        <p:txBody>
          <a:bodyPr>
            <a:normAutofit/>
          </a:bodyPr>
          <a:lstStyle/>
          <a:p>
            <a:r>
              <a:rPr lang="en-US" sz="2600">
                <a:solidFill>
                  <a:srgbClr val="000000">
                    <a:lumMod val="90000"/>
                    <a:lumOff val="10000"/>
                  </a:srgbClr>
                </a:solidFill>
              </a:rPr>
              <a:t>CBSA LPD vs. State Codes</a:t>
            </a:r>
          </a:p>
          <a:p>
            <a:pPr lvl="1"/>
            <a:r>
              <a:rPr lang="en-US" sz="2115">
                <a:solidFill>
                  <a:srgbClr val="000000">
                    <a:lumMod val="90000"/>
                    <a:lumOff val="10000"/>
                  </a:srgbClr>
                </a:solidFill>
              </a:rPr>
              <a:t>Current LPDs below code across most building types (green cells)</a:t>
            </a:r>
          </a:p>
          <a:p>
            <a:pPr lvl="1"/>
            <a:r>
              <a:rPr lang="en-US" sz="2115">
                <a:solidFill>
                  <a:srgbClr val="000000">
                    <a:lumMod val="90000"/>
                    <a:lumOff val="10000"/>
                  </a:srgbClr>
                </a:solidFill>
              </a:rPr>
              <a:t>Data shows office buildings have same or higher lighting LPD than code (white and orange cells)</a:t>
            </a:r>
          </a:p>
          <a:p>
            <a:pPr lvl="1"/>
            <a:r>
              <a:rPr lang="en-US" sz="2115">
                <a:solidFill>
                  <a:srgbClr val="000000">
                    <a:lumMod val="90000"/>
                    <a:lumOff val="10000"/>
                  </a:srgbClr>
                </a:solidFill>
              </a:rPr>
              <a:t>Washington code most stringent</a:t>
            </a:r>
          </a:p>
        </p:txBody>
      </p:sp>
      <p:graphicFrame>
        <p:nvGraphicFramePr>
          <p:cNvPr id="5" name="Table 5">
            <a:extLst>
              <a:ext uri="{FF2B5EF4-FFF2-40B4-BE49-F238E27FC236}">
                <a16:creationId xmlns:a16="http://schemas.microsoft.com/office/drawing/2014/main" id="{2B03BFFB-4DDC-4594-9EEE-3AEE2A7F97F7}"/>
              </a:ext>
            </a:extLst>
          </p:cNvPr>
          <p:cNvGraphicFramePr>
            <a:graphicFrameLocks noGrp="1"/>
          </p:cNvGraphicFramePr>
          <p:nvPr>
            <p:extLst>
              <p:ext uri="{D42A27DB-BD31-4B8C-83A1-F6EECF244321}">
                <p14:modId xmlns:p14="http://schemas.microsoft.com/office/powerpoint/2010/main" val="1545792645"/>
              </p:ext>
            </p:extLst>
          </p:nvPr>
        </p:nvGraphicFramePr>
        <p:xfrm>
          <a:off x="4562375" y="1309486"/>
          <a:ext cx="7401829" cy="4273167"/>
        </p:xfrm>
        <a:graphic>
          <a:graphicData uri="http://schemas.openxmlformats.org/drawingml/2006/table">
            <a:tbl>
              <a:tblPr firstRow="1" bandRow="1">
                <a:tableStyleId>{5C22544A-7EE6-4342-B048-85BDC9FD1C3A}</a:tableStyleId>
              </a:tblPr>
              <a:tblGrid>
                <a:gridCol w="1640517">
                  <a:extLst>
                    <a:ext uri="{9D8B030D-6E8A-4147-A177-3AD203B41FA5}">
                      <a16:colId xmlns:a16="http://schemas.microsoft.com/office/drawing/2014/main" val="398410516"/>
                    </a:ext>
                  </a:extLst>
                </a:gridCol>
                <a:gridCol w="1440328">
                  <a:extLst>
                    <a:ext uri="{9D8B030D-6E8A-4147-A177-3AD203B41FA5}">
                      <a16:colId xmlns:a16="http://schemas.microsoft.com/office/drawing/2014/main" val="1772521276"/>
                    </a:ext>
                  </a:extLst>
                </a:gridCol>
                <a:gridCol w="1440328">
                  <a:extLst>
                    <a:ext uri="{9D8B030D-6E8A-4147-A177-3AD203B41FA5}">
                      <a16:colId xmlns:a16="http://schemas.microsoft.com/office/drawing/2014/main" val="1923942408"/>
                    </a:ext>
                  </a:extLst>
                </a:gridCol>
                <a:gridCol w="1440328">
                  <a:extLst>
                    <a:ext uri="{9D8B030D-6E8A-4147-A177-3AD203B41FA5}">
                      <a16:colId xmlns:a16="http://schemas.microsoft.com/office/drawing/2014/main" val="2683580927"/>
                    </a:ext>
                  </a:extLst>
                </a:gridCol>
                <a:gridCol w="1440328">
                  <a:extLst>
                    <a:ext uri="{9D8B030D-6E8A-4147-A177-3AD203B41FA5}">
                      <a16:colId xmlns:a16="http://schemas.microsoft.com/office/drawing/2014/main" val="3615476172"/>
                    </a:ext>
                  </a:extLst>
                </a:gridCol>
              </a:tblGrid>
              <a:tr h="390135">
                <a:tc>
                  <a:txBody>
                    <a:bodyPr/>
                    <a:lstStyle/>
                    <a:p>
                      <a:pPr marL="0" marR="0" algn="ctr">
                        <a:lnSpc>
                          <a:spcPct val="115000"/>
                        </a:lnSpc>
                        <a:spcBef>
                          <a:spcPts val="0"/>
                        </a:spcBef>
                        <a:spcAft>
                          <a:spcPts val="0"/>
                        </a:spcAft>
                      </a:pPr>
                      <a:r>
                        <a:rPr lang="en-US" sz="1800">
                          <a:effectLst/>
                        </a:rPr>
                        <a:t>Building Type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ctr">
                        <a:lnSpc>
                          <a:spcPct val="115000"/>
                        </a:lnSpc>
                        <a:spcBef>
                          <a:spcPts val="0"/>
                        </a:spcBef>
                        <a:spcAft>
                          <a:spcPts val="0"/>
                        </a:spcAft>
                      </a:pPr>
                      <a:r>
                        <a:rPr lang="en-US" sz="1800">
                          <a:effectLst/>
                        </a:rPr>
                        <a:t>Idaho</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ctr">
                        <a:lnSpc>
                          <a:spcPct val="115000"/>
                        </a:lnSpc>
                        <a:spcBef>
                          <a:spcPts val="0"/>
                        </a:spcBef>
                        <a:spcAft>
                          <a:spcPts val="0"/>
                        </a:spcAft>
                      </a:pPr>
                      <a:r>
                        <a:rPr lang="en-US" sz="1800">
                          <a:effectLst/>
                        </a:rPr>
                        <a:t>Montana</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ctr">
                        <a:lnSpc>
                          <a:spcPct val="115000"/>
                        </a:lnSpc>
                        <a:spcBef>
                          <a:spcPts val="0"/>
                        </a:spcBef>
                        <a:spcAft>
                          <a:spcPts val="0"/>
                        </a:spcAft>
                      </a:pPr>
                      <a:r>
                        <a:rPr lang="en-US" sz="1800">
                          <a:effectLst/>
                        </a:rPr>
                        <a:t>Oregon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ctr">
                        <a:lnSpc>
                          <a:spcPct val="115000"/>
                        </a:lnSpc>
                        <a:spcBef>
                          <a:spcPts val="0"/>
                        </a:spcBef>
                        <a:spcAft>
                          <a:spcPts val="0"/>
                        </a:spcAft>
                      </a:pPr>
                      <a:r>
                        <a:rPr lang="en-US" sz="1800">
                          <a:effectLst/>
                        </a:rPr>
                        <a:t>Washington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extLst>
                  <a:ext uri="{0D108BD9-81ED-4DB2-BD59-A6C34878D82A}">
                    <a16:rowId xmlns:a16="http://schemas.microsoft.com/office/drawing/2014/main" val="285488855"/>
                  </a:ext>
                </a:extLst>
              </a:tr>
              <a:tr h="431448">
                <a:tc>
                  <a:txBody>
                    <a:bodyPr/>
                    <a:lstStyle/>
                    <a:p>
                      <a:pPr marL="0" marR="0">
                        <a:lnSpc>
                          <a:spcPct val="115000"/>
                        </a:lnSpc>
                        <a:spcBef>
                          <a:spcPts val="0"/>
                        </a:spcBef>
                        <a:spcAft>
                          <a:spcPts val="0"/>
                        </a:spcAft>
                      </a:pPr>
                      <a:r>
                        <a:rPr lang="en-US" sz="1800">
                          <a:solidFill>
                            <a:srgbClr val="191919"/>
                          </a:solidFill>
                          <a:effectLst/>
                        </a:rPr>
                        <a:t>Assembly</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extLst>
                  <a:ext uri="{0D108BD9-81ED-4DB2-BD59-A6C34878D82A}">
                    <a16:rowId xmlns:a16="http://schemas.microsoft.com/office/drawing/2014/main" val="2368645256"/>
                  </a:ext>
                </a:extLst>
              </a:tr>
              <a:tr h="431448">
                <a:tc>
                  <a:txBody>
                    <a:bodyPr/>
                    <a:lstStyle/>
                    <a:p>
                      <a:pPr marL="0" marR="0">
                        <a:lnSpc>
                          <a:spcPct val="115000"/>
                        </a:lnSpc>
                        <a:spcBef>
                          <a:spcPts val="0"/>
                        </a:spcBef>
                        <a:spcAft>
                          <a:spcPts val="0"/>
                        </a:spcAft>
                      </a:pPr>
                      <a:r>
                        <a:rPr lang="en-US" sz="1800">
                          <a:solidFill>
                            <a:srgbClr val="191919"/>
                          </a:solidFill>
                          <a:effectLst/>
                        </a:rPr>
                        <a:t>Grocery</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eaLnBrk="1" hangingPunct="1">
                        <a:lnSpc>
                          <a:spcPct val="115000"/>
                        </a:lnSpc>
                        <a:spcBef>
                          <a:spcPts val="0"/>
                        </a:spcBef>
                        <a:spcAft>
                          <a:spcPts val="0"/>
                        </a:spcAft>
                      </a:pPr>
                      <a:endParaRPr lang="en-US" sz="1800">
                        <a:solidFill>
                          <a:schemeClr val="dk1"/>
                        </a:solidFill>
                        <a:effectLst/>
                        <a:latin typeface="+mn-lt"/>
                        <a:ea typeface="+mn-ea"/>
                        <a:cs typeface="+mn-cs"/>
                      </a:endParaRPr>
                    </a:p>
                  </a:txBody>
                  <a:tcPr marL="61095" marR="61095" marT="0" marB="0" anchor="b">
                    <a:solidFill>
                      <a:schemeClr val="accent2">
                        <a:lumMod val="40000"/>
                        <a:lumOff val="60000"/>
                      </a:schemeClr>
                    </a:solidFill>
                  </a:tcPr>
                </a:tc>
                <a:tc>
                  <a:txBody>
                    <a:bodyPr/>
                    <a:lstStyle/>
                    <a:p>
                      <a:pPr marL="0" marR="0" algn="r" eaLnBrk="1" hangingPunct="1">
                        <a:lnSpc>
                          <a:spcPct val="115000"/>
                        </a:lnSpc>
                        <a:spcBef>
                          <a:spcPts val="0"/>
                        </a:spcBef>
                        <a:spcAft>
                          <a:spcPts val="0"/>
                        </a:spcAft>
                      </a:pPr>
                      <a:endParaRPr lang="en-US" sz="1800">
                        <a:solidFill>
                          <a:schemeClr val="dk1"/>
                        </a:solidFill>
                        <a:effectLst/>
                        <a:latin typeface="+mn-lt"/>
                        <a:ea typeface="+mn-ea"/>
                        <a:cs typeface="+mn-cs"/>
                      </a:endParaRPr>
                    </a:p>
                  </a:txBody>
                  <a:tcPr marL="61095" marR="61095" marT="0" marB="0" anchor="b">
                    <a:solidFill>
                      <a:schemeClr val="accent2">
                        <a:lumMod val="40000"/>
                        <a:lumOff val="60000"/>
                      </a:schemeClr>
                    </a:solidFill>
                  </a:tcPr>
                </a:tc>
                <a:tc>
                  <a:txBody>
                    <a:bodyPr/>
                    <a:lstStyle/>
                    <a:p>
                      <a:pPr marL="0" marR="0" algn="r" eaLnBrk="1" hangingPunct="1">
                        <a:lnSpc>
                          <a:spcPct val="115000"/>
                        </a:lnSpc>
                        <a:spcBef>
                          <a:spcPts val="0"/>
                        </a:spcBef>
                        <a:spcAft>
                          <a:spcPts val="0"/>
                        </a:spcAft>
                      </a:pPr>
                      <a:endParaRPr lang="en-US" sz="1800">
                        <a:solidFill>
                          <a:schemeClr val="dk1"/>
                        </a:solidFill>
                        <a:effectLst/>
                        <a:latin typeface="+mn-lt"/>
                        <a:ea typeface="+mn-ea"/>
                        <a:cs typeface="+mn-cs"/>
                      </a:endParaRPr>
                    </a:p>
                  </a:txBody>
                  <a:tcPr marL="61095" marR="61095" marT="0" marB="0" anchor="b">
                    <a:solidFill>
                      <a:schemeClr val="accent2">
                        <a:lumMod val="40000"/>
                        <a:lumOff val="60000"/>
                      </a:schemeClr>
                    </a:solidFill>
                  </a:tcPr>
                </a:tc>
                <a:tc>
                  <a:txBody>
                    <a:bodyPr/>
                    <a:lstStyle/>
                    <a:p>
                      <a:pPr marL="0" marR="0" algn="r" eaLnBrk="1" hangingPunct="1">
                        <a:lnSpc>
                          <a:spcPct val="115000"/>
                        </a:lnSpc>
                        <a:spcBef>
                          <a:spcPts val="0"/>
                        </a:spcBef>
                        <a:spcAft>
                          <a:spcPts val="0"/>
                        </a:spcAft>
                      </a:pPr>
                      <a:endParaRPr lang="en-US" sz="1800">
                        <a:solidFill>
                          <a:schemeClr val="dk1"/>
                        </a:solidFill>
                        <a:effectLst/>
                        <a:latin typeface="+mn-lt"/>
                        <a:ea typeface="+mn-ea"/>
                        <a:cs typeface="+mn-cs"/>
                      </a:endParaRPr>
                    </a:p>
                  </a:txBody>
                  <a:tcPr marL="61095" marR="61095" marT="0" marB="0" anchor="b">
                    <a:solidFill>
                      <a:schemeClr val="accent2">
                        <a:lumMod val="40000"/>
                        <a:lumOff val="60000"/>
                      </a:schemeClr>
                    </a:solidFill>
                  </a:tcPr>
                </a:tc>
                <a:extLst>
                  <a:ext uri="{0D108BD9-81ED-4DB2-BD59-A6C34878D82A}">
                    <a16:rowId xmlns:a16="http://schemas.microsoft.com/office/drawing/2014/main" val="2537627526"/>
                  </a:ext>
                </a:extLst>
              </a:tr>
              <a:tr h="431448">
                <a:tc>
                  <a:txBody>
                    <a:bodyPr/>
                    <a:lstStyle/>
                    <a:p>
                      <a:pPr marL="0" marR="0">
                        <a:lnSpc>
                          <a:spcPct val="115000"/>
                        </a:lnSpc>
                        <a:spcBef>
                          <a:spcPts val="0"/>
                        </a:spcBef>
                        <a:spcAft>
                          <a:spcPts val="0"/>
                        </a:spcAft>
                      </a:pPr>
                      <a:r>
                        <a:rPr lang="en-US" sz="1800">
                          <a:solidFill>
                            <a:srgbClr val="191919"/>
                          </a:solidFill>
                          <a:effectLst/>
                        </a:rPr>
                        <a:t>Hospital</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3">
                        <a:lumMod val="60000"/>
                        <a:lumOff val="40000"/>
                      </a:schemeClr>
                    </a:solidFill>
                  </a:tcPr>
                </a:tc>
                <a:extLst>
                  <a:ext uri="{0D108BD9-81ED-4DB2-BD59-A6C34878D82A}">
                    <a16:rowId xmlns:a16="http://schemas.microsoft.com/office/drawing/2014/main" val="3356018338"/>
                  </a:ext>
                </a:extLst>
              </a:tr>
              <a:tr h="431448">
                <a:tc>
                  <a:txBody>
                    <a:bodyPr/>
                    <a:lstStyle/>
                    <a:p>
                      <a:pPr marL="0" marR="0">
                        <a:lnSpc>
                          <a:spcPct val="115000"/>
                        </a:lnSpc>
                        <a:spcBef>
                          <a:spcPts val="0"/>
                        </a:spcBef>
                        <a:spcAft>
                          <a:spcPts val="0"/>
                        </a:spcAft>
                      </a:pPr>
                      <a:r>
                        <a:rPr lang="en-US" sz="1800">
                          <a:solidFill>
                            <a:srgbClr val="191919"/>
                          </a:solidFill>
                          <a:effectLst/>
                        </a:rPr>
                        <a:t>Lodging</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extLst>
                  <a:ext uri="{0D108BD9-81ED-4DB2-BD59-A6C34878D82A}">
                    <a16:rowId xmlns:a16="http://schemas.microsoft.com/office/drawing/2014/main" val="931636443"/>
                  </a:ext>
                </a:extLst>
              </a:tr>
              <a:tr h="431448">
                <a:tc>
                  <a:txBody>
                    <a:bodyPr/>
                    <a:lstStyle/>
                    <a:p>
                      <a:pPr marL="0" marR="0">
                        <a:lnSpc>
                          <a:spcPct val="115000"/>
                        </a:lnSpc>
                        <a:spcBef>
                          <a:spcPts val="0"/>
                        </a:spcBef>
                        <a:spcAft>
                          <a:spcPts val="0"/>
                        </a:spcAft>
                      </a:pPr>
                      <a:r>
                        <a:rPr lang="en-US" sz="1800">
                          <a:solidFill>
                            <a:srgbClr val="191919"/>
                          </a:solidFill>
                          <a:effectLst/>
                        </a:rPr>
                        <a:t>Office</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3">
                        <a:lumMod val="60000"/>
                        <a:lumOff val="4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3">
                        <a:lumMod val="60000"/>
                        <a:lumOff val="4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bg1"/>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3">
                        <a:lumMod val="60000"/>
                        <a:lumOff val="40000"/>
                      </a:schemeClr>
                    </a:solidFill>
                  </a:tcPr>
                </a:tc>
                <a:extLst>
                  <a:ext uri="{0D108BD9-81ED-4DB2-BD59-A6C34878D82A}">
                    <a16:rowId xmlns:a16="http://schemas.microsoft.com/office/drawing/2014/main" val="3926798427"/>
                  </a:ext>
                </a:extLst>
              </a:tr>
              <a:tr h="431448">
                <a:tc>
                  <a:txBody>
                    <a:bodyPr/>
                    <a:lstStyle/>
                    <a:p>
                      <a:pPr marL="0" marR="0">
                        <a:lnSpc>
                          <a:spcPct val="115000"/>
                        </a:lnSpc>
                        <a:spcBef>
                          <a:spcPts val="0"/>
                        </a:spcBef>
                        <a:spcAft>
                          <a:spcPts val="0"/>
                        </a:spcAft>
                      </a:pPr>
                      <a:r>
                        <a:rPr lang="en-US" sz="1800">
                          <a:solidFill>
                            <a:srgbClr val="191919"/>
                          </a:solidFill>
                          <a:effectLst/>
                        </a:rPr>
                        <a:t>Restaurant</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3">
                        <a:lumMod val="60000"/>
                        <a:lumOff val="40000"/>
                      </a:schemeClr>
                    </a:solidFill>
                  </a:tcPr>
                </a:tc>
                <a:extLst>
                  <a:ext uri="{0D108BD9-81ED-4DB2-BD59-A6C34878D82A}">
                    <a16:rowId xmlns:a16="http://schemas.microsoft.com/office/drawing/2014/main" val="24602058"/>
                  </a:ext>
                </a:extLst>
              </a:tr>
              <a:tr h="431448">
                <a:tc>
                  <a:txBody>
                    <a:bodyPr/>
                    <a:lstStyle/>
                    <a:p>
                      <a:pPr marL="0" marR="0">
                        <a:lnSpc>
                          <a:spcPct val="115000"/>
                        </a:lnSpc>
                        <a:spcBef>
                          <a:spcPts val="0"/>
                        </a:spcBef>
                        <a:spcAft>
                          <a:spcPts val="0"/>
                        </a:spcAft>
                      </a:pPr>
                      <a:r>
                        <a:rPr lang="en-US" sz="1800">
                          <a:solidFill>
                            <a:srgbClr val="191919"/>
                          </a:solidFill>
                          <a:effectLst/>
                        </a:rPr>
                        <a:t>Retail/Service</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extLst>
                  <a:ext uri="{0D108BD9-81ED-4DB2-BD59-A6C34878D82A}">
                    <a16:rowId xmlns:a16="http://schemas.microsoft.com/office/drawing/2014/main" val="1601304272"/>
                  </a:ext>
                </a:extLst>
              </a:tr>
              <a:tr h="431448">
                <a:tc>
                  <a:txBody>
                    <a:bodyPr/>
                    <a:lstStyle/>
                    <a:p>
                      <a:pPr marL="0" marR="0">
                        <a:lnSpc>
                          <a:spcPct val="115000"/>
                        </a:lnSpc>
                        <a:spcBef>
                          <a:spcPts val="0"/>
                        </a:spcBef>
                        <a:spcAft>
                          <a:spcPts val="0"/>
                        </a:spcAft>
                      </a:pPr>
                      <a:r>
                        <a:rPr lang="en-US" sz="1800">
                          <a:solidFill>
                            <a:srgbClr val="191919"/>
                          </a:solidFill>
                          <a:effectLst/>
                        </a:rPr>
                        <a:t>School</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3">
                        <a:lumMod val="60000"/>
                        <a:lumOff val="4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3">
                        <a:lumMod val="60000"/>
                        <a:lumOff val="40000"/>
                      </a:schemeClr>
                    </a:solidFill>
                  </a:tcPr>
                </a:tc>
                <a:extLst>
                  <a:ext uri="{0D108BD9-81ED-4DB2-BD59-A6C34878D82A}">
                    <a16:rowId xmlns:a16="http://schemas.microsoft.com/office/drawing/2014/main" val="244561911"/>
                  </a:ext>
                </a:extLst>
              </a:tr>
              <a:tr h="431448">
                <a:tc>
                  <a:txBody>
                    <a:bodyPr/>
                    <a:lstStyle/>
                    <a:p>
                      <a:pPr marL="0" marR="0">
                        <a:lnSpc>
                          <a:spcPct val="115000"/>
                        </a:lnSpc>
                        <a:spcBef>
                          <a:spcPts val="0"/>
                        </a:spcBef>
                        <a:spcAft>
                          <a:spcPts val="0"/>
                        </a:spcAft>
                      </a:pPr>
                      <a:r>
                        <a:rPr lang="en-US" sz="1800">
                          <a:solidFill>
                            <a:srgbClr val="191919"/>
                          </a:solidFill>
                          <a:effectLst/>
                        </a:rPr>
                        <a:t>Warehouse</a:t>
                      </a:r>
                      <a:endParaRPr lang="en-US" sz="1800">
                        <a:solidFill>
                          <a:srgbClr val="191919"/>
                        </a:solidFill>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2">
                        <a:lumMod val="40000"/>
                        <a:lumOff val="60000"/>
                      </a:schemeClr>
                    </a:solidFill>
                  </a:tcPr>
                </a:tc>
                <a:tc>
                  <a:txBody>
                    <a:bodyPr/>
                    <a:lstStyle/>
                    <a:p>
                      <a:pPr marL="0" marR="0" algn="r">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095" marR="61095" marT="0" marB="0" anchor="b">
                    <a:solidFill>
                      <a:schemeClr val="accent3">
                        <a:lumMod val="60000"/>
                        <a:lumOff val="40000"/>
                      </a:schemeClr>
                    </a:solidFill>
                  </a:tcPr>
                </a:tc>
                <a:extLst>
                  <a:ext uri="{0D108BD9-81ED-4DB2-BD59-A6C34878D82A}">
                    <a16:rowId xmlns:a16="http://schemas.microsoft.com/office/drawing/2014/main" val="3011158269"/>
                  </a:ext>
                </a:extLst>
              </a:tr>
            </a:tbl>
          </a:graphicData>
        </a:graphic>
      </p:graphicFrame>
    </p:spTree>
    <p:extLst>
      <p:ext uri="{BB962C8B-B14F-4D97-AF65-F5344CB8AC3E}">
        <p14:creationId xmlns:p14="http://schemas.microsoft.com/office/powerpoint/2010/main" val="692816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Lighting</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39</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248559" y="1498617"/>
            <a:ext cx="3611177" cy="4717453"/>
          </a:xfrm>
        </p:spPr>
        <p:txBody>
          <a:bodyPr>
            <a:normAutofit/>
          </a:bodyPr>
          <a:lstStyle/>
          <a:p>
            <a:r>
              <a:rPr lang="en-US" sz="2600">
                <a:solidFill>
                  <a:srgbClr val="000000">
                    <a:lumMod val="90000"/>
                    <a:lumOff val="10000"/>
                  </a:srgbClr>
                </a:solidFill>
              </a:rPr>
              <a:t>Lighting Controls</a:t>
            </a:r>
          </a:p>
          <a:p>
            <a:pPr lvl="1"/>
            <a:r>
              <a:rPr lang="en-US" sz="2200">
                <a:solidFill>
                  <a:srgbClr val="000000">
                    <a:lumMod val="90000"/>
                    <a:lumOff val="10000"/>
                  </a:srgbClr>
                </a:solidFill>
              </a:rPr>
              <a:t>Manual controls still dominate</a:t>
            </a:r>
          </a:p>
          <a:p>
            <a:pPr lvl="1"/>
            <a:r>
              <a:rPr lang="en-US" sz="2200">
                <a:solidFill>
                  <a:srgbClr val="000000">
                    <a:lumMod val="90000"/>
                    <a:lumOff val="10000"/>
                  </a:srgbClr>
                </a:solidFill>
              </a:rPr>
              <a:t>Occupancy sensors now control 13% of lighting power</a:t>
            </a:r>
          </a:p>
          <a:p>
            <a:pPr lvl="1"/>
            <a:r>
              <a:rPr lang="en-US" sz="2200">
                <a:solidFill>
                  <a:srgbClr val="000000">
                    <a:lumMod val="90000"/>
                    <a:lumOff val="10000"/>
                  </a:srgbClr>
                </a:solidFill>
              </a:rPr>
              <a:t>Daylight harvesting controls less than 1% of lighting power</a:t>
            </a:r>
          </a:p>
          <a:p>
            <a:pPr lvl="1"/>
            <a:endParaRPr lang="en-US" sz="2115"/>
          </a:p>
        </p:txBody>
      </p:sp>
      <p:graphicFrame>
        <p:nvGraphicFramePr>
          <p:cNvPr id="6" name="Chart 5">
            <a:extLst>
              <a:ext uri="{FF2B5EF4-FFF2-40B4-BE49-F238E27FC236}">
                <a16:creationId xmlns:a16="http://schemas.microsoft.com/office/drawing/2014/main" id="{FEFC3431-6292-4427-B293-1F657DA1EAE0}"/>
              </a:ext>
            </a:extLst>
          </p:cNvPr>
          <p:cNvGraphicFramePr>
            <a:graphicFrameLocks/>
          </p:cNvGraphicFramePr>
          <p:nvPr>
            <p:extLst>
              <p:ext uri="{D42A27DB-BD31-4B8C-83A1-F6EECF244321}">
                <p14:modId xmlns:p14="http://schemas.microsoft.com/office/powerpoint/2010/main" val="2848540845"/>
              </p:ext>
            </p:extLst>
          </p:nvPr>
        </p:nvGraphicFramePr>
        <p:xfrm>
          <a:off x="3753854" y="921101"/>
          <a:ext cx="8410384" cy="5563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37ABDE-9390-8740-9595-43B0D6546D4A}"/>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a:t>
            </a:fld>
            <a:endParaRPr lang="en-US" spc="-3"/>
          </a:p>
        </p:txBody>
      </p:sp>
      <p:sp>
        <p:nvSpPr>
          <p:cNvPr id="7" name="Text Placeholder 6">
            <a:extLst>
              <a:ext uri="{FF2B5EF4-FFF2-40B4-BE49-F238E27FC236}">
                <a16:creationId xmlns:a16="http://schemas.microsoft.com/office/drawing/2014/main" id="{6A3AE67C-5201-5045-8B9A-82C3943EBD40}"/>
              </a:ext>
            </a:extLst>
          </p:cNvPr>
          <p:cNvSpPr>
            <a:spLocks noGrp="1"/>
          </p:cNvSpPr>
          <p:nvPr>
            <p:ph type="body" sz="quarter" idx="11"/>
          </p:nvPr>
        </p:nvSpPr>
        <p:spPr/>
        <p:txBody>
          <a:bodyPr>
            <a:normAutofit/>
          </a:bodyPr>
          <a:lstStyle/>
          <a:p>
            <a:r>
              <a:rPr lang="en-US"/>
              <a:t>General Overview</a:t>
            </a:r>
          </a:p>
        </p:txBody>
      </p:sp>
    </p:spTree>
    <p:extLst>
      <p:ext uri="{BB962C8B-B14F-4D97-AF65-F5344CB8AC3E}">
        <p14:creationId xmlns:p14="http://schemas.microsoft.com/office/powerpoint/2010/main" val="2989170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Energy Use Intensities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40</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130828" y="1309487"/>
            <a:ext cx="3353517" cy="5060602"/>
          </a:xfrm>
        </p:spPr>
        <p:txBody>
          <a:bodyPr>
            <a:normAutofit/>
          </a:bodyPr>
          <a:lstStyle/>
          <a:p>
            <a:r>
              <a:rPr lang="en-US" sz="2600">
                <a:solidFill>
                  <a:srgbClr val="000000">
                    <a:lumMod val="90000"/>
                    <a:lumOff val="10000"/>
                  </a:srgbClr>
                </a:solidFill>
              </a:rPr>
              <a:t>Combined Fuel EUI</a:t>
            </a:r>
          </a:p>
          <a:p>
            <a:pPr lvl="1"/>
            <a:r>
              <a:rPr lang="en-US" sz="2115">
                <a:solidFill>
                  <a:srgbClr val="000000">
                    <a:lumMod val="90000"/>
                    <a:lumOff val="10000"/>
                  </a:srgbClr>
                </a:solidFill>
              </a:rPr>
              <a:t>Decreased from 2014 for most building types</a:t>
            </a:r>
          </a:p>
          <a:p>
            <a:pPr lvl="1"/>
            <a:r>
              <a:rPr lang="en-US" sz="2115">
                <a:solidFill>
                  <a:srgbClr val="000000">
                    <a:lumMod val="90000"/>
                    <a:lumOff val="10000"/>
                  </a:srgbClr>
                </a:solidFill>
              </a:rPr>
              <a:t>Provides context with heating fuel changes from 2014</a:t>
            </a:r>
          </a:p>
          <a:p>
            <a:pPr lvl="1"/>
            <a:r>
              <a:rPr lang="en-US" sz="2115">
                <a:solidFill>
                  <a:srgbClr val="000000">
                    <a:lumMod val="90000"/>
                    <a:lumOff val="10000"/>
                  </a:srgbClr>
                </a:solidFill>
              </a:rPr>
              <a:t>Hospital EUI now aligns better with 2012 CBECS</a:t>
            </a:r>
            <a:endParaRPr lang="en-US" sz="2115"/>
          </a:p>
        </p:txBody>
      </p:sp>
      <p:graphicFrame>
        <p:nvGraphicFramePr>
          <p:cNvPr id="7" name="Chart 6">
            <a:extLst>
              <a:ext uri="{FF2B5EF4-FFF2-40B4-BE49-F238E27FC236}">
                <a16:creationId xmlns:a16="http://schemas.microsoft.com/office/drawing/2014/main" id="{A98036BF-181E-4153-87DA-53D285E83962}"/>
              </a:ext>
            </a:extLst>
          </p:cNvPr>
          <p:cNvGraphicFramePr>
            <a:graphicFrameLocks/>
          </p:cNvGraphicFramePr>
          <p:nvPr>
            <p:extLst>
              <p:ext uri="{D42A27DB-BD31-4B8C-83A1-F6EECF244321}">
                <p14:modId xmlns:p14="http://schemas.microsoft.com/office/powerpoint/2010/main" val="935389087"/>
              </p:ext>
            </p:extLst>
          </p:nvPr>
        </p:nvGraphicFramePr>
        <p:xfrm>
          <a:off x="3781124" y="1203037"/>
          <a:ext cx="8410876" cy="5273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6550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Energy Use Intensities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41</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366290" y="1309487"/>
            <a:ext cx="3188386" cy="5060602"/>
          </a:xfrm>
        </p:spPr>
        <p:txBody>
          <a:bodyPr>
            <a:normAutofit/>
          </a:bodyPr>
          <a:lstStyle/>
          <a:p>
            <a:r>
              <a:rPr lang="en-US" sz="2600">
                <a:solidFill>
                  <a:srgbClr val="000000">
                    <a:lumMod val="90000"/>
                    <a:lumOff val="10000"/>
                  </a:srgbClr>
                </a:solidFill>
              </a:rPr>
              <a:t>Electric EUI</a:t>
            </a:r>
          </a:p>
          <a:p>
            <a:pPr lvl="1"/>
            <a:r>
              <a:rPr lang="en-US" sz="2115">
                <a:solidFill>
                  <a:srgbClr val="000000">
                    <a:lumMod val="90000"/>
                    <a:lumOff val="10000"/>
                  </a:srgbClr>
                </a:solidFill>
              </a:rPr>
              <a:t>Decreased from 2014 for almost all building types</a:t>
            </a:r>
          </a:p>
          <a:p>
            <a:pPr lvl="1"/>
            <a:r>
              <a:rPr lang="en-US" sz="2115">
                <a:solidFill>
                  <a:srgbClr val="000000">
                    <a:lumMod val="90000"/>
                    <a:lumOff val="10000"/>
                  </a:srgbClr>
                </a:solidFill>
              </a:rPr>
              <a:t>Lower LPD reduced electric EUIs</a:t>
            </a:r>
          </a:p>
          <a:p>
            <a:pPr lvl="1"/>
            <a:r>
              <a:rPr lang="en-US" sz="2115">
                <a:solidFill>
                  <a:srgbClr val="000000">
                    <a:lumMod val="90000"/>
                    <a:lumOff val="10000"/>
                  </a:srgbClr>
                </a:solidFill>
              </a:rPr>
              <a:t>Hospital EUI now aligns better with 2012 CBECS</a:t>
            </a:r>
            <a:endParaRPr lang="en-US" sz="2115"/>
          </a:p>
        </p:txBody>
      </p:sp>
      <p:graphicFrame>
        <p:nvGraphicFramePr>
          <p:cNvPr id="6" name="Chart 5">
            <a:extLst>
              <a:ext uri="{FF2B5EF4-FFF2-40B4-BE49-F238E27FC236}">
                <a16:creationId xmlns:a16="http://schemas.microsoft.com/office/drawing/2014/main" id="{987DBD15-7474-4FD2-B260-913A0A6BCC9F}"/>
              </a:ext>
            </a:extLst>
          </p:cNvPr>
          <p:cNvGraphicFramePr>
            <a:graphicFrameLocks/>
          </p:cNvGraphicFramePr>
          <p:nvPr/>
        </p:nvGraphicFramePr>
        <p:xfrm>
          <a:off x="3554676" y="1309487"/>
          <a:ext cx="8506495" cy="5174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9656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Energy Use Intensities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42</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130828" y="1492753"/>
            <a:ext cx="3018259" cy="4877336"/>
          </a:xfrm>
        </p:spPr>
        <p:txBody>
          <a:bodyPr>
            <a:normAutofit/>
          </a:bodyPr>
          <a:lstStyle/>
          <a:p>
            <a:r>
              <a:rPr lang="en-US" sz="2600">
                <a:solidFill>
                  <a:srgbClr val="000000">
                    <a:lumMod val="90000"/>
                    <a:lumOff val="10000"/>
                  </a:srgbClr>
                </a:solidFill>
              </a:rPr>
              <a:t>Monthly Electric EUI</a:t>
            </a:r>
          </a:p>
          <a:p>
            <a:pPr lvl="1"/>
            <a:r>
              <a:rPr lang="en-US" sz="2115">
                <a:solidFill>
                  <a:srgbClr val="000000">
                    <a:lumMod val="90000"/>
                    <a:lumOff val="10000"/>
                  </a:srgbClr>
                </a:solidFill>
              </a:rPr>
              <a:t>More than half of building types show electric peak in summer</a:t>
            </a:r>
          </a:p>
          <a:p>
            <a:pPr lvl="1"/>
            <a:r>
              <a:rPr lang="en-US" sz="2115">
                <a:solidFill>
                  <a:srgbClr val="000000">
                    <a:lumMod val="90000"/>
                    <a:lumOff val="10000"/>
                  </a:srgbClr>
                </a:solidFill>
              </a:rPr>
              <a:t>Remainder have winter peak</a:t>
            </a:r>
            <a:endParaRPr lang="en-US" sz="2115"/>
          </a:p>
        </p:txBody>
      </p:sp>
      <p:graphicFrame>
        <p:nvGraphicFramePr>
          <p:cNvPr id="6" name="Chart 5">
            <a:extLst>
              <a:ext uri="{FF2B5EF4-FFF2-40B4-BE49-F238E27FC236}">
                <a16:creationId xmlns:a16="http://schemas.microsoft.com/office/drawing/2014/main" id="{9760CEC7-D02C-4D0B-BD90-8D5E6061ABB7}"/>
              </a:ext>
            </a:extLst>
          </p:cNvPr>
          <p:cNvGraphicFramePr>
            <a:graphicFrameLocks/>
          </p:cNvGraphicFramePr>
          <p:nvPr>
            <p:extLst>
              <p:ext uri="{D42A27DB-BD31-4B8C-83A1-F6EECF244321}">
                <p14:modId xmlns:p14="http://schemas.microsoft.com/office/powerpoint/2010/main" val="2864342271"/>
              </p:ext>
            </p:extLst>
          </p:nvPr>
        </p:nvGraphicFramePr>
        <p:xfrm>
          <a:off x="3493971" y="1289786"/>
          <a:ext cx="8337245" cy="5194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6577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Energy Use Intensities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43</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130828" y="1389387"/>
            <a:ext cx="3169135" cy="4796889"/>
          </a:xfrm>
        </p:spPr>
        <p:txBody>
          <a:bodyPr>
            <a:normAutofit/>
          </a:bodyPr>
          <a:lstStyle/>
          <a:p>
            <a:r>
              <a:rPr lang="en-US" sz="2600">
                <a:solidFill>
                  <a:srgbClr val="000000">
                    <a:lumMod val="90000"/>
                    <a:lumOff val="10000"/>
                  </a:srgbClr>
                </a:solidFill>
              </a:rPr>
              <a:t>Natural Gas EUI</a:t>
            </a:r>
          </a:p>
          <a:p>
            <a:pPr lvl="1"/>
            <a:r>
              <a:rPr lang="en-US" sz="2115">
                <a:solidFill>
                  <a:srgbClr val="000000">
                    <a:lumMod val="90000"/>
                    <a:lumOff val="10000"/>
                  </a:srgbClr>
                </a:solidFill>
              </a:rPr>
              <a:t>Little change since 2014 for most</a:t>
            </a:r>
          </a:p>
          <a:p>
            <a:pPr lvl="1"/>
            <a:r>
              <a:rPr lang="en-US" sz="2115">
                <a:solidFill>
                  <a:srgbClr val="000000">
                    <a:lumMod val="90000"/>
                    <a:lumOff val="10000"/>
                  </a:srgbClr>
                </a:solidFill>
              </a:rPr>
              <a:t>Hospital now aligns better with CBECS</a:t>
            </a:r>
          </a:p>
          <a:p>
            <a:pPr lvl="1"/>
            <a:r>
              <a:rPr lang="en-US" sz="2115">
                <a:solidFill>
                  <a:srgbClr val="000000">
                    <a:lumMod val="90000"/>
                    <a:lumOff val="10000"/>
                  </a:srgbClr>
                </a:solidFill>
              </a:rPr>
              <a:t>2019 data found higher restaurant natural gas EUIs in sample</a:t>
            </a:r>
            <a:endParaRPr lang="en-US" sz="2115"/>
          </a:p>
        </p:txBody>
      </p:sp>
      <p:graphicFrame>
        <p:nvGraphicFramePr>
          <p:cNvPr id="6" name="Chart 5">
            <a:extLst>
              <a:ext uri="{FF2B5EF4-FFF2-40B4-BE49-F238E27FC236}">
                <a16:creationId xmlns:a16="http://schemas.microsoft.com/office/drawing/2014/main" id="{E2DDC719-70C7-424B-AA47-77918A711241}"/>
              </a:ext>
            </a:extLst>
          </p:cNvPr>
          <p:cNvGraphicFramePr>
            <a:graphicFrameLocks/>
          </p:cNvGraphicFramePr>
          <p:nvPr>
            <p:extLst>
              <p:ext uri="{D42A27DB-BD31-4B8C-83A1-F6EECF244321}">
                <p14:modId xmlns:p14="http://schemas.microsoft.com/office/powerpoint/2010/main" val="629129686"/>
              </p:ext>
            </p:extLst>
          </p:nvPr>
        </p:nvGraphicFramePr>
        <p:xfrm>
          <a:off x="3598334" y="1406963"/>
          <a:ext cx="8462838" cy="50775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3165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37ABDE-9390-8740-9595-43B0D6546D4A}"/>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44</a:t>
            </a:fld>
            <a:endParaRPr lang="en-US" spc="-3"/>
          </a:p>
        </p:txBody>
      </p:sp>
      <p:sp>
        <p:nvSpPr>
          <p:cNvPr id="7" name="Text Placeholder 6">
            <a:extLst>
              <a:ext uri="{FF2B5EF4-FFF2-40B4-BE49-F238E27FC236}">
                <a16:creationId xmlns:a16="http://schemas.microsoft.com/office/drawing/2014/main" id="{6A3AE67C-5201-5045-8B9A-82C3943EBD40}"/>
              </a:ext>
            </a:extLst>
          </p:cNvPr>
          <p:cNvSpPr>
            <a:spLocks noGrp="1"/>
          </p:cNvSpPr>
          <p:nvPr>
            <p:ph type="body" sz="quarter" idx="11"/>
          </p:nvPr>
        </p:nvSpPr>
        <p:spPr/>
        <p:txBody>
          <a:bodyPr>
            <a:normAutofit/>
          </a:bodyPr>
          <a:lstStyle/>
          <a:p>
            <a:r>
              <a:rPr lang="en-US"/>
              <a:t>Conclusions</a:t>
            </a:r>
          </a:p>
        </p:txBody>
      </p:sp>
    </p:spTree>
    <p:extLst>
      <p:ext uri="{BB962C8B-B14F-4D97-AF65-F5344CB8AC3E}">
        <p14:creationId xmlns:p14="http://schemas.microsoft.com/office/powerpoint/2010/main" val="2582753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Conclusions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45</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358837"/>
            <a:ext cx="9252301" cy="4512574"/>
          </a:xfrm>
        </p:spPr>
        <p:txBody>
          <a:bodyPr>
            <a:normAutofit/>
          </a:bodyPr>
          <a:lstStyle/>
          <a:p>
            <a:r>
              <a:rPr lang="en-US" sz="2600">
                <a:solidFill>
                  <a:srgbClr val="000000">
                    <a:lumMod val="90000"/>
                    <a:lumOff val="10000"/>
                  </a:srgbClr>
                </a:solidFill>
              </a:rPr>
              <a:t>Virtual Catalog Provides Option for More Robust Sample Frames</a:t>
            </a:r>
          </a:p>
          <a:p>
            <a:pPr lvl="1"/>
            <a:r>
              <a:rPr lang="en-US" sz="2200">
                <a:solidFill>
                  <a:srgbClr val="000000">
                    <a:lumMod val="90000"/>
                    <a:lumOff val="10000"/>
                  </a:srgbClr>
                </a:solidFill>
              </a:rPr>
              <a:t>Google Places data helps fill in gaps in tax assessor data (e.g., government buildings, schools)</a:t>
            </a:r>
          </a:p>
          <a:p>
            <a:pPr lvl="1"/>
            <a:r>
              <a:rPr lang="en-US" sz="2200">
                <a:solidFill>
                  <a:srgbClr val="000000">
                    <a:lumMod val="90000"/>
                    <a:lumOff val="10000"/>
                  </a:srgbClr>
                </a:solidFill>
              </a:rPr>
              <a:t>More recently updated data</a:t>
            </a:r>
          </a:p>
          <a:p>
            <a:pPr lvl="1"/>
            <a:r>
              <a:rPr lang="en-US" sz="2200">
                <a:solidFill>
                  <a:srgbClr val="000000">
                    <a:lumMod val="90000"/>
                    <a:lumOff val="10000"/>
                  </a:srgbClr>
                </a:solidFill>
              </a:rPr>
              <a:t>Challenges with multiple listings at the same location</a:t>
            </a:r>
          </a:p>
          <a:p>
            <a:pPr lvl="1"/>
            <a:r>
              <a:rPr lang="en-US" sz="2200">
                <a:solidFill>
                  <a:srgbClr val="000000">
                    <a:lumMod val="90000"/>
                    <a:lumOff val="10000"/>
                  </a:srgbClr>
                </a:solidFill>
              </a:rPr>
              <a:t>Does not filter out home-based businesses</a:t>
            </a:r>
          </a:p>
          <a:p>
            <a:pPr lvl="1"/>
            <a:r>
              <a:rPr lang="en-US" sz="2200">
                <a:solidFill>
                  <a:srgbClr val="000000">
                    <a:lumMod val="90000"/>
                    <a:lumOff val="10000"/>
                  </a:srgbClr>
                </a:solidFill>
              </a:rPr>
              <a:t>Manual review of data can be budget-intensive</a:t>
            </a:r>
          </a:p>
          <a:p>
            <a:pPr lvl="1"/>
            <a:endParaRPr lang="en-US">
              <a:solidFill>
                <a:srgbClr val="000000">
                  <a:lumMod val="90000"/>
                  <a:lumOff val="10000"/>
                </a:srgbClr>
              </a:solidFill>
            </a:endParaRPr>
          </a:p>
          <a:p>
            <a:pPr lvl="1"/>
            <a:endParaRPr lang="en-US"/>
          </a:p>
        </p:txBody>
      </p:sp>
    </p:spTree>
    <p:extLst>
      <p:ext uri="{BB962C8B-B14F-4D97-AF65-F5344CB8AC3E}">
        <p14:creationId xmlns:p14="http://schemas.microsoft.com/office/powerpoint/2010/main" val="57948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Conclusions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46</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349211"/>
            <a:ext cx="8902838" cy="4595367"/>
          </a:xfrm>
        </p:spPr>
        <p:txBody>
          <a:bodyPr>
            <a:normAutofit/>
          </a:bodyPr>
          <a:lstStyle/>
          <a:p>
            <a:r>
              <a:rPr lang="en-US" sz="2600">
                <a:solidFill>
                  <a:srgbClr val="000000">
                    <a:lumMod val="90000"/>
                    <a:lumOff val="10000"/>
                  </a:srgbClr>
                </a:solidFill>
              </a:rPr>
              <a:t>New Commercial Buildings Rely More on Electric Heating</a:t>
            </a:r>
          </a:p>
          <a:p>
            <a:pPr lvl="1"/>
            <a:r>
              <a:rPr lang="en-US" sz="2200">
                <a:solidFill>
                  <a:srgbClr val="000000">
                    <a:lumMod val="90000"/>
                    <a:lumOff val="10000"/>
                  </a:srgbClr>
                </a:solidFill>
              </a:rPr>
              <a:t>Overall sample found 80% of regional floor area with gas heating</a:t>
            </a:r>
          </a:p>
          <a:p>
            <a:pPr lvl="1"/>
            <a:r>
              <a:rPr lang="en-US" sz="2200">
                <a:solidFill>
                  <a:srgbClr val="000000">
                    <a:lumMod val="90000"/>
                    <a:lumOff val="10000"/>
                  </a:srgbClr>
                </a:solidFill>
              </a:rPr>
              <a:t>36 buildings in sample constructed since 2014 </a:t>
            </a:r>
          </a:p>
          <a:p>
            <a:pPr lvl="1"/>
            <a:r>
              <a:rPr lang="en-US" sz="2200">
                <a:solidFill>
                  <a:srgbClr val="000000">
                    <a:lumMod val="90000"/>
                    <a:lumOff val="10000"/>
                  </a:srgbClr>
                </a:solidFill>
              </a:rPr>
              <a:t>Split in half on space heating fuel</a:t>
            </a:r>
          </a:p>
          <a:p>
            <a:pPr lvl="1"/>
            <a:r>
              <a:rPr lang="en-US" sz="2200">
                <a:solidFill>
                  <a:srgbClr val="000000">
                    <a:lumMod val="90000"/>
                    <a:lumOff val="10000"/>
                  </a:srgbClr>
                </a:solidFill>
              </a:rPr>
              <a:t>Total floor area for electric heated buildings was 20% higher than gas heated buildings</a:t>
            </a:r>
            <a:endParaRPr lang="en-US" sz="2200"/>
          </a:p>
        </p:txBody>
      </p:sp>
    </p:spTree>
    <p:extLst>
      <p:ext uri="{BB962C8B-B14F-4D97-AF65-F5344CB8AC3E}">
        <p14:creationId xmlns:p14="http://schemas.microsoft.com/office/powerpoint/2010/main" val="935170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Conclusions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47</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397338"/>
            <a:ext cx="9098297" cy="4432635"/>
          </a:xfrm>
        </p:spPr>
        <p:txBody>
          <a:bodyPr>
            <a:normAutofit/>
          </a:bodyPr>
          <a:lstStyle/>
          <a:p>
            <a:r>
              <a:rPr lang="en-US" sz="2600">
                <a:solidFill>
                  <a:srgbClr val="000000">
                    <a:lumMod val="90000"/>
                    <a:lumOff val="10000"/>
                  </a:srgbClr>
                </a:solidFill>
              </a:rPr>
              <a:t>LED Adoption Increased Dramatically</a:t>
            </a:r>
          </a:p>
          <a:p>
            <a:pPr lvl="1"/>
            <a:r>
              <a:rPr lang="en-US" sz="2200"/>
              <a:t>Energy efficiency programs and education pushed LEDs</a:t>
            </a:r>
          </a:p>
          <a:p>
            <a:pPr lvl="1"/>
            <a:r>
              <a:rPr lang="en-US" sz="2200"/>
              <a:t>LED prices also dropped dramatically</a:t>
            </a:r>
          </a:p>
          <a:p>
            <a:pPr lvl="1"/>
            <a:r>
              <a:rPr lang="en-US" sz="2200"/>
              <a:t>LED portion of regional lighting power increased from 1% to 17%</a:t>
            </a:r>
          </a:p>
          <a:p>
            <a:pPr lvl="1"/>
            <a:r>
              <a:rPr lang="en-US" sz="2200"/>
              <a:t>Primarily displacing HIDs, incandescent bulbs, and CFLs</a:t>
            </a:r>
          </a:p>
          <a:p>
            <a:pPr lvl="1"/>
            <a:r>
              <a:rPr lang="en-US" sz="2200"/>
              <a:t>Overall decrease in regional lighting power from 2,944 MW to 2,531 MW (-14%)</a:t>
            </a:r>
          </a:p>
          <a:p>
            <a:pPr lvl="1"/>
            <a:endParaRPr lang="en-US"/>
          </a:p>
        </p:txBody>
      </p:sp>
    </p:spTree>
    <p:extLst>
      <p:ext uri="{BB962C8B-B14F-4D97-AF65-F5344CB8AC3E}">
        <p14:creationId xmlns:p14="http://schemas.microsoft.com/office/powerpoint/2010/main" val="1915017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Conclusions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48</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349199"/>
            <a:ext cx="10242300" cy="5135272"/>
          </a:xfrm>
        </p:spPr>
        <p:txBody>
          <a:bodyPr>
            <a:normAutofit fontScale="77500" lnSpcReduction="20000"/>
          </a:bodyPr>
          <a:lstStyle/>
          <a:p>
            <a:r>
              <a:rPr lang="en-US" sz="3400">
                <a:solidFill>
                  <a:srgbClr val="000000">
                    <a:lumMod val="90000"/>
                    <a:lumOff val="10000"/>
                  </a:srgbClr>
                </a:solidFill>
              </a:rPr>
              <a:t>Significant Regional Energy Efficiency Opportunities Remain</a:t>
            </a:r>
          </a:p>
          <a:p>
            <a:pPr lvl="1"/>
            <a:r>
              <a:rPr lang="en-US" sz="2800">
                <a:solidFill>
                  <a:srgbClr val="000000">
                    <a:lumMod val="90000"/>
                    <a:lumOff val="10000"/>
                  </a:srgbClr>
                </a:solidFill>
              </a:rPr>
              <a:t>Linear Fluorescent Lamps to LEDs</a:t>
            </a:r>
          </a:p>
          <a:p>
            <a:pPr lvl="2">
              <a:spcAft>
                <a:spcPts val="1000"/>
              </a:spcAft>
            </a:pPr>
            <a:r>
              <a:rPr lang="en-US" sz="2600">
                <a:solidFill>
                  <a:srgbClr val="000000">
                    <a:lumMod val="90000"/>
                    <a:lumOff val="10000"/>
                  </a:srgbClr>
                </a:solidFill>
              </a:rPr>
              <a:t>Linear fluorescents still represent 1,737 MW (69% of lighting power)</a:t>
            </a:r>
          </a:p>
          <a:p>
            <a:pPr lvl="1"/>
            <a:r>
              <a:rPr lang="en-US" sz="2800">
                <a:solidFill>
                  <a:srgbClr val="000000">
                    <a:lumMod val="90000"/>
                    <a:lumOff val="10000"/>
                  </a:srgbClr>
                </a:solidFill>
              </a:rPr>
              <a:t>Lighting Controls</a:t>
            </a:r>
          </a:p>
          <a:p>
            <a:pPr lvl="2"/>
            <a:r>
              <a:rPr lang="en-US" sz="2600">
                <a:solidFill>
                  <a:srgbClr val="000000">
                    <a:lumMod val="90000"/>
                    <a:lumOff val="10000"/>
                  </a:srgbClr>
                </a:solidFill>
              </a:rPr>
              <a:t>Two-thirds of lighting power controlled by manual on/off switches</a:t>
            </a:r>
          </a:p>
          <a:p>
            <a:pPr lvl="2">
              <a:spcAft>
                <a:spcPts val="1000"/>
              </a:spcAft>
            </a:pPr>
            <a:r>
              <a:rPr lang="en-US" sz="2600">
                <a:solidFill>
                  <a:srgbClr val="000000">
                    <a:lumMod val="90000"/>
                    <a:lumOff val="10000"/>
                  </a:srgbClr>
                </a:solidFill>
              </a:rPr>
              <a:t>Occupancy sensors only control 13%, daylight harvesting &lt; 1%</a:t>
            </a:r>
          </a:p>
          <a:p>
            <a:pPr lvl="1"/>
            <a:r>
              <a:rPr lang="en-US" sz="2800">
                <a:solidFill>
                  <a:srgbClr val="000000">
                    <a:lumMod val="90000"/>
                    <a:lumOff val="10000"/>
                  </a:srgbClr>
                </a:solidFill>
              </a:rPr>
              <a:t>Conventional Tank Water Heating Replacement</a:t>
            </a:r>
          </a:p>
          <a:p>
            <a:pPr lvl="2"/>
            <a:r>
              <a:rPr lang="en-US" sz="2600">
                <a:solidFill>
                  <a:srgbClr val="000000">
                    <a:lumMod val="90000"/>
                    <a:lumOff val="10000"/>
                  </a:srgbClr>
                </a:solidFill>
              </a:rPr>
              <a:t>DHW tanks represent most of water heating capacity</a:t>
            </a:r>
          </a:p>
          <a:p>
            <a:pPr lvl="2"/>
            <a:r>
              <a:rPr lang="en-US" sz="2600">
                <a:solidFill>
                  <a:srgbClr val="000000">
                    <a:lumMod val="90000"/>
                    <a:lumOff val="10000"/>
                  </a:srgbClr>
                </a:solidFill>
              </a:rPr>
              <a:t>Tankless tripled to 19% of gas water heating capacity</a:t>
            </a:r>
          </a:p>
          <a:p>
            <a:pPr lvl="2"/>
            <a:r>
              <a:rPr lang="en-US" sz="2600">
                <a:solidFill>
                  <a:srgbClr val="000000">
                    <a:lumMod val="90000"/>
                    <a:lumOff val="10000"/>
                  </a:srgbClr>
                </a:solidFill>
              </a:rPr>
              <a:t>Heat pump water heaters are small portion of overall capacity</a:t>
            </a:r>
          </a:p>
          <a:p>
            <a:pPr lvl="1"/>
            <a:endParaRPr lang="en-US" sz="2115">
              <a:solidFill>
                <a:srgbClr val="000000">
                  <a:lumMod val="90000"/>
                  <a:lumOff val="10000"/>
                </a:srgbClr>
              </a:solidFill>
            </a:endParaRPr>
          </a:p>
          <a:p>
            <a:pPr marL="277234" lvl="1" indent="0">
              <a:buNone/>
            </a:pPr>
            <a:r>
              <a:rPr lang="en-US"/>
              <a:t>	</a:t>
            </a:r>
          </a:p>
        </p:txBody>
      </p:sp>
    </p:spTree>
    <p:extLst>
      <p:ext uri="{BB962C8B-B14F-4D97-AF65-F5344CB8AC3E}">
        <p14:creationId xmlns:p14="http://schemas.microsoft.com/office/powerpoint/2010/main" val="4060876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Conclusions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49</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301086"/>
            <a:ext cx="9204175" cy="4742601"/>
          </a:xfrm>
        </p:spPr>
        <p:txBody>
          <a:bodyPr>
            <a:normAutofit/>
          </a:bodyPr>
          <a:lstStyle/>
          <a:p>
            <a:r>
              <a:rPr lang="en-US" sz="2600">
                <a:solidFill>
                  <a:srgbClr val="000000">
                    <a:lumMod val="90000"/>
                    <a:lumOff val="10000"/>
                  </a:srgbClr>
                </a:solidFill>
              </a:rPr>
              <a:t>LEDs Reduced Indoor Lighting Power Density</a:t>
            </a:r>
          </a:p>
          <a:p>
            <a:pPr lvl="1"/>
            <a:r>
              <a:rPr lang="en-US" sz="2200">
                <a:solidFill>
                  <a:srgbClr val="000000">
                    <a:lumMod val="90000"/>
                    <a:lumOff val="10000"/>
                  </a:srgbClr>
                </a:solidFill>
              </a:rPr>
              <a:t>Overall average LPD declined by 25% from 2014</a:t>
            </a:r>
          </a:p>
          <a:p>
            <a:pPr lvl="1"/>
            <a:r>
              <a:rPr lang="en-US" sz="2200">
                <a:solidFill>
                  <a:srgbClr val="000000">
                    <a:lumMod val="90000"/>
                    <a:lumOff val="10000"/>
                  </a:srgbClr>
                </a:solidFill>
              </a:rPr>
              <a:t>Almost all building types show reduction of 19% to 37%</a:t>
            </a:r>
          </a:p>
          <a:p>
            <a:pPr lvl="1"/>
            <a:r>
              <a:rPr lang="en-US" sz="2200">
                <a:solidFill>
                  <a:srgbClr val="000000">
                    <a:lumMod val="90000"/>
                    <a:lumOff val="10000"/>
                  </a:srgbClr>
                </a:solidFill>
              </a:rPr>
              <a:t>Review of lighting power data shows reduction driven mostly by LED retrofits</a:t>
            </a:r>
            <a:endParaRPr lang="en-US" sz="2200"/>
          </a:p>
        </p:txBody>
      </p:sp>
    </p:spTree>
    <p:extLst>
      <p:ext uri="{BB962C8B-B14F-4D97-AF65-F5344CB8AC3E}">
        <p14:creationId xmlns:p14="http://schemas.microsoft.com/office/powerpoint/2010/main" val="28022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Commercial Building Stock Assessments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5</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3771240"/>
            <a:ext cx="8783934" cy="2495218"/>
          </a:xfrm>
        </p:spPr>
        <p:txBody>
          <a:bodyPr vert="horz" lIns="91440" tIns="45720" rIns="91440" bIns="45720" rtlCol="0" anchor="t">
            <a:normAutofit fontScale="62500" lnSpcReduction="20000"/>
          </a:bodyPr>
          <a:lstStyle/>
          <a:p>
            <a:pPr marL="276860" indent="-276860"/>
            <a:r>
              <a:rPr lang="en-US" sz="3200">
                <a:solidFill>
                  <a:srgbClr val="000000">
                    <a:lumMod val="90000"/>
                    <a:lumOff val="10000"/>
                  </a:srgbClr>
                </a:solidFill>
              </a:rPr>
              <a:t>Conducted region-wide </a:t>
            </a:r>
            <a:endParaRPr lang="en-US" sz="3200">
              <a:solidFill>
                <a:srgbClr val="000000">
                  <a:lumMod val="90000"/>
                  <a:lumOff val="10000"/>
                </a:srgbClr>
              </a:solidFill>
              <a:cs typeface="Helvetica" pitchFamily="2" charset="0"/>
            </a:endParaRPr>
          </a:p>
          <a:p>
            <a:pPr marL="276860" indent="-276860"/>
            <a:r>
              <a:rPr lang="en-US" sz="3200">
                <a:solidFill>
                  <a:srgbClr val="191919"/>
                </a:solidFill>
                <a:latin typeface="Helvetica"/>
                <a:cs typeface="Helvetica"/>
              </a:rPr>
              <a:t>Provide inputs into regional power plan and utility energy efficiency program design and planning</a:t>
            </a:r>
          </a:p>
          <a:p>
            <a:pPr marL="276860" indent="-276860"/>
            <a:r>
              <a:rPr lang="en-US" sz="3200">
                <a:solidFill>
                  <a:srgbClr val="000000">
                    <a:lumMod val="90000"/>
                    <a:lumOff val="10000"/>
                  </a:srgbClr>
                </a:solidFill>
              </a:rPr>
              <a:t>Establish baseline of current use</a:t>
            </a:r>
            <a:endParaRPr lang="en-US" sz="3200">
              <a:solidFill>
                <a:srgbClr val="000000">
                  <a:lumMod val="90000"/>
                  <a:lumOff val="10000"/>
                </a:srgbClr>
              </a:solidFill>
              <a:cs typeface="Helvetica" pitchFamily="2" charset="0"/>
            </a:endParaRPr>
          </a:p>
          <a:p>
            <a:pPr marL="276860" indent="-276860"/>
            <a:r>
              <a:rPr lang="en-US" sz="3200">
                <a:solidFill>
                  <a:srgbClr val="000000">
                    <a:lumMod val="90000"/>
                    <a:lumOff val="10000"/>
                  </a:srgbClr>
                </a:solidFill>
              </a:rPr>
              <a:t>To the extent possible, observe changes in building stock over time</a:t>
            </a:r>
            <a:endParaRPr lang="en-US" sz="3200">
              <a:solidFill>
                <a:srgbClr val="000000">
                  <a:lumMod val="90000"/>
                  <a:lumOff val="10000"/>
                </a:srgbClr>
              </a:solidFill>
              <a:cs typeface="Helvetica" pitchFamily="2" charset="0"/>
            </a:endParaRPr>
          </a:p>
          <a:p>
            <a:pPr marL="276860" indent="-276860"/>
            <a:r>
              <a:rPr lang="en-US" sz="3200">
                <a:solidFill>
                  <a:srgbClr val="000000">
                    <a:lumMod val="90000"/>
                    <a:lumOff val="10000"/>
                  </a:srgbClr>
                </a:solidFill>
              </a:rPr>
              <a:t>Developed through collaborative process with stakeholder working groups</a:t>
            </a:r>
            <a:endParaRPr lang="en-US" sz="3200">
              <a:solidFill>
                <a:srgbClr val="000000">
                  <a:lumMod val="90000"/>
                  <a:lumOff val="10000"/>
                </a:srgbClr>
              </a:solidFill>
              <a:cs typeface="Helvetica" pitchFamily="2" charset="0"/>
            </a:endParaRPr>
          </a:p>
          <a:p>
            <a:pPr marL="276860" indent="-276860"/>
            <a:endParaRPr lang="en-US">
              <a:cs typeface="Helvetica" pitchFamily="2" charset="0"/>
            </a:endParaRPr>
          </a:p>
        </p:txBody>
      </p:sp>
      <p:graphicFrame>
        <p:nvGraphicFramePr>
          <p:cNvPr id="5" name="Diagram 4">
            <a:extLst>
              <a:ext uri="{FF2B5EF4-FFF2-40B4-BE49-F238E27FC236}">
                <a16:creationId xmlns:a16="http://schemas.microsoft.com/office/drawing/2014/main" id="{C130C052-B4DA-4751-B56B-B6A862316048}"/>
              </a:ext>
            </a:extLst>
          </p:cNvPr>
          <p:cNvGraphicFramePr/>
          <p:nvPr>
            <p:extLst>
              <p:ext uri="{D42A27DB-BD31-4B8C-83A1-F6EECF244321}">
                <p14:modId xmlns:p14="http://schemas.microsoft.com/office/powerpoint/2010/main" val="469139528"/>
              </p:ext>
            </p:extLst>
          </p:nvPr>
        </p:nvGraphicFramePr>
        <p:xfrm>
          <a:off x="1439111" y="920437"/>
          <a:ext cx="6867491" cy="296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276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sz="3200"/>
              <a:t>Conclusions</a:t>
            </a:r>
            <a:endParaRPr lang="en-US"/>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50</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2726" y="1387713"/>
            <a:ext cx="8963543" cy="4742601"/>
          </a:xfrm>
        </p:spPr>
        <p:txBody>
          <a:bodyPr>
            <a:normAutofit/>
          </a:bodyPr>
          <a:lstStyle/>
          <a:p>
            <a:r>
              <a:rPr lang="en-US" sz="2600">
                <a:solidFill>
                  <a:srgbClr val="000000">
                    <a:lumMod val="90000"/>
                    <a:lumOff val="10000"/>
                  </a:srgbClr>
                </a:solidFill>
              </a:rPr>
              <a:t>LEDs Reduced Electric Energy Use Intensity</a:t>
            </a:r>
          </a:p>
          <a:p>
            <a:pPr lvl="1"/>
            <a:r>
              <a:rPr lang="en-US" sz="2200">
                <a:solidFill>
                  <a:srgbClr val="000000">
                    <a:lumMod val="90000"/>
                    <a:lumOff val="10000"/>
                  </a:srgbClr>
                </a:solidFill>
              </a:rPr>
              <a:t>Regional electric EUI declined by 17% from 2014</a:t>
            </a:r>
          </a:p>
          <a:p>
            <a:pPr lvl="1"/>
            <a:r>
              <a:rPr lang="en-US" sz="2200">
                <a:solidFill>
                  <a:srgbClr val="000000">
                    <a:lumMod val="90000"/>
                    <a:lumOff val="10000"/>
                  </a:srgbClr>
                </a:solidFill>
              </a:rPr>
              <a:t>Most building types reduced electric EUI by 20% to 40%</a:t>
            </a:r>
          </a:p>
          <a:p>
            <a:pPr lvl="1"/>
            <a:r>
              <a:rPr lang="en-US" sz="2200">
                <a:solidFill>
                  <a:srgbClr val="000000">
                    <a:lumMod val="90000"/>
                    <a:lumOff val="10000"/>
                  </a:srgbClr>
                </a:solidFill>
              </a:rPr>
              <a:t>Decrease in LPD through LEDs drove much of reduction</a:t>
            </a:r>
          </a:p>
          <a:p>
            <a:pPr lvl="1"/>
            <a:r>
              <a:rPr lang="en-US" sz="2200">
                <a:solidFill>
                  <a:srgbClr val="000000">
                    <a:lumMod val="90000"/>
                    <a:lumOff val="10000"/>
                  </a:srgbClr>
                </a:solidFill>
              </a:rPr>
              <a:t>2019 CBSA distribution of heating fuels contributed to lower electric EUIs</a:t>
            </a:r>
          </a:p>
          <a:p>
            <a:pPr lvl="1"/>
            <a:r>
              <a:rPr lang="en-US" sz="2200">
                <a:solidFill>
                  <a:srgbClr val="000000">
                    <a:lumMod val="90000"/>
                    <a:lumOff val="10000"/>
                  </a:srgbClr>
                </a:solidFill>
              </a:rPr>
              <a:t>Assume regional energy efficiency programs also contributed to EUI reduction </a:t>
            </a:r>
            <a:endParaRPr lang="en-US" sz="2200"/>
          </a:p>
        </p:txBody>
      </p:sp>
    </p:spTree>
    <p:extLst>
      <p:ext uri="{BB962C8B-B14F-4D97-AF65-F5344CB8AC3E}">
        <p14:creationId xmlns:p14="http://schemas.microsoft.com/office/powerpoint/2010/main" val="3605628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37ABDE-9390-8740-9595-43B0D6546D4A}"/>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51</a:t>
            </a:fld>
            <a:endParaRPr lang="en-US" spc="-3"/>
          </a:p>
        </p:txBody>
      </p:sp>
      <p:sp>
        <p:nvSpPr>
          <p:cNvPr id="7" name="Text Placeholder 6">
            <a:extLst>
              <a:ext uri="{FF2B5EF4-FFF2-40B4-BE49-F238E27FC236}">
                <a16:creationId xmlns:a16="http://schemas.microsoft.com/office/drawing/2014/main" id="{6A3AE67C-5201-5045-8B9A-82C3943EBD40}"/>
              </a:ext>
            </a:extLst>
          </p:cNvPr>
          <p:cNvSpPr>
            <a:spLocks noGrp="1"/>
          </p:cNvSpPr>
          <p:nvPr>
            <p:ph type="body" sz="quarter" idx="11"/>
          </p:nvPr>
        </p:nvSpPr>
        <p:spPr/>
        <p:txBody>
          <a:bodyPr>
            <a:normAutofit/>
          </a:bodyPr>
          <a:lstStyle/>
          <a:p>
            <a:r>
              <a:rPr lang="en-US"/>
              <a:t>Questions</a:t>
            </a:r>
          </a:p>
        </p:txBody>
      </p:sp>
    </p:spTree>
    <p:extLst>
      <p:ext uri="{BB962C8B-B14F-4D97-AF65-F5344CB8AC3E}">
        <p14:creationId xmlns:p14="http://schemas.microsoft.com/office/powerpoint/2010/main" val="4084745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173EBF-BA80-4C59-B6D4-8B4C235DA5D9}"/>
              </a:ext>
            </a:extLst>
          </p:cNvPr>
          <p:cNvSpPr>
            <a:spLocks noGrp="1"/>
          </p:cNvSpPr>
          <p:nvPr>
            <p:ph type="sldNum" sz="quarter" idx="10"/>
          </p:nvPr>
        </p:nvSpPr>
        <p:spPr/>
        <p:txBody>
          <a:bodyPr/>
          <a:lstStyle/>
          <a:p>
            <a:pPr marL="15402" defTabSz="554276">
              <a:spcBef>
                <a:spcPts val="30"/>
              </a:spcBef>
            </a:pPr>
            <a:fld id="{81D60167-4931-47E6-BA6A-407CBD079E47}" type="slidenum">
              <a:rPr lang="en-US" spc="-3" smtClean="0">
                <a:solidFill>
                  <a:srgbClr val="FFFFFF"/>
                </a:solidFill>
              </a:rPr>
              <a:pPr marL="15402" defTabSz="554276">
                <a:spcBef>
                  <a:spcPts val="30"/>
                </a:spcBef>
              </a:pPr>
              <a:t>52</a:t>
            </a:fld>
            <a:endParaRPr lang="en-US" spc="-3">
              <a:solidFill>
                <a:srgbClr val="FFFFFF"/>
              </a:solidFill>
            </a:endParaRPr>
          </a:p>
        </p:txBody>
      </p:sp>
      <p:sp>
        <p:nvSpPr>
          <p:cNvPr id="4" name="Text Placeholder 3">
            <a:extLst>
              <a:ext uri="{FF2B5EF4-FFF2-40B4-BE49-F238E27FC236}">
                <a16:creationId xmlns:a16="http://schemas.microsoft.com/office/drawing/2014/main" id="{D4CAF275-7005-42D1-BC4F-672F4F61319E}"/>
              </a:ext>
            </a:extLst>
          </p:cNvPr>
          <p:cNvSpPr>
            <a:spLocks noGrp="1"/>
          </p:cNvSpPr>
          <p:nvPr>
            <p:ph type="body" sz="quarter" idx="11"/>
          </p:nvPr>
        </p:nvSpPr>
        <p:spPr/>
        <p:txBody>
          <a:bodyPr>
            <a:normAutofit/>
          </a:bodyPr>
          <a:lstStyle/>
          <a:p>
            <a:r>
              <a:rPr lang="en-US" sz="4800"/>
              <a:t>NEXT STEPS</a:t>
            </a:r>
          </a:p>
        </p:txBody>
      </p:sp>
      <p:sp>
        <p:nvSpPr>
          <p:cNvPr id="6" name="TextBox 5">
            <a:extLst>
              <a:ext uri="{FF2B5EF4-FFF2-40B4-BE49-F238E27FC236}">
                <a16:creationId xmlns:a16="http://schemas.microsoft.com/office/drawing/2014/main" id="{5AA073C6-32E5-4E54-9006-938913F3F2C4}"/>
              </a:ext>
            </a:extLst>
          </p:cNvPr>
          <p:cNvSpPr txBox="1"/>
          <p:nvPr/>
        </p:nvSpPr>
        <p:spPr>
          <a:xfrm>
            <a:off x="5742228" y="1659285"/>
            <a:ext cx="6449772" cy="3539430"/>
          </a:xfrm>
          <a:prstGeom prst="rect">
            <a:avLst/>
          </a:prstGeom>
          <a:noFill/>
        </p:spPr>
        <p:txBody>
          <a:bodyPr wrap="square" rtlCol="0">
            <a:spAutoFit/>
          </a:bodyPr>
          <a:lstStyle/>
          <a:p>
            <a:pPr marL="457200" indent="-457200" algn="l">
              <a:buFont typeface="Arial" panose="020B0604020202020204" pitchFamily="34" charset="0"/>
              <a:buChar char="•"/>
            </a:pPr>
            <a:r>
              <a:rPr lang="en-US" sz="2800">
                <a:solidFill>
                  <a:srgbClr val="4E453F"/>
                </a:solidFill>
                <a:latin typeface="Helvetica" pitchFamily="2" charset="0"/>
              </a:rPr>
              <a:t>Send out presentation and address unanswered questions (if any) 5/12</a:t>
            </a:r>
          </a:p>
          <a:p>
            <a:pPr marL="457200" indent="-457200" algn="l">
              <a:buFont typeface="Arial" panose="020B0604020202020204" pitchFamily="34" charset="0"/>
              <a:buChar char="•"/>
            </a:pPr>
            <a:endParaRPr lang="en-US" sz="2800">
              <a:solidFill>
                <a:srgbClr val="4E453F"/>
              </a:solidFill>
              <a:latin typeface="Helvetica" pitchFamily="2" charset="0"/>
            </a:endParaRPr>
          </a:p>
          <a:p>
            <a:pPr marL="457200" indent="-457200" algn="l">
              <a:buFont typeface="Arial" panose="020B0604020202020204" pitchFamily="34" charset="0"/>
              <a:buChar char="•"/>
            </a:pPr>
            <a:r>
              <a:rPr lang="en-US" sz="2800">
                <a:solidFill>
                  <a:srgbClr val="4E453F"/>
                </a:solidFill>
                <a:latin typeface="Helvetica" pitchFamily="2" charset="0"/>
              </a:rPr>
              <a:t>Final adjustments to report and database – 5/15</a:t>
            </a:r>
          </a:p>
          <a:p>
            <a:pPr marL="457200" indent="-457200" algn="l">
              <a:buFont typeface="Arial" panose="020B0604020202020204" pitchFamily="34" charset="0"/>
              <a:buChar char="•"/>
            </a:pPr>
            <a:endParaRPr lang="en-US" sz="2800">
              <a:solidFill>
                <a:srgbClr val="4E453F"/>
              </a:solidFill>
              <a:latin typeface="Helvetica" pitchFamily="2" charset="0"/>
            </a:endParaRPr>
          </a:p>
          <a:p>
            <a:pPr marL="457200" indent="-457200" algn="l">
              <a:buFont typeface="Arial" panose="020B0604020202020204" pitchFamily="34" charset="0"/>
              <a:buChar char="•"/>
            </a:pPr>
            <a:r>
              <a:rPr lang="en-US" sz="2800">
                <a:solidFill>
                  <a:srgbClr val="4E453F"/>
                </a:solidFill>
                <a:latin typeface="Helvetica" pitchFamily="2" charset="0"/>
              </a:rPr>
              <a:t>Report and Database Available on NEEA Website by 5/22</a:t>
            </a:r>
          </a:p>
        </p:txBody>
      </p:sp>
    </p:spTree>
    <p:extLst>
      <p:ext uri="{BB962C8B-B14F-4D97-AF65-F5344CB8AC3E}">
        <p14:creationId xmlns:p14="http://schemas.microsoft.com/office/powerpoint/2010/main" val="2368602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016AB6-993E-D947-92E3-56F453052713}"/>
              </a:ext>
            </a:extLst>
          </p:cNvPr>
          <p:cNvSpPr>
            <a:spLocks noGrp="1"/>
          </p:cNvSpPr>
          <p:nvPr>
            <p:ph type="title"/>
          </p:nvPr>
        </p:nvSpPr>
        <p:spPr>
          <a:xfrm>
            <a:off x="874090" y="484929"/>
            <a:ext cx="4942665" cy="708115"/>
          </a:xfrm>
        </p:spPr>
        <p:txBody>
          <a:bodyPr>
            <a:normAutofit/>
          </a:bodyPr>
          <a:lstStyle/>
          <a:p>
            <a:r>
              <a:rPr lang="en-US"/>
              <a:t>Aaron James	</a:t>
            </a:r>
          </a:p>
        </p:txBody>
      </p:sp>
      <p:sp>
        <p:nvSpPr>
          <p:cNvPr id="7" name="Text Placeholder 6">
            <a:extLst>
              <a:ext uri="{FF2B5EF4-FFF2-40B4-BE49-F238E27FC236}">
                <a16:creationId xmlns:a16="http://schemas.microsoft.com/office/drawing/2014/main" id="{214128CB-37B8-2946-91DB-BB9646A73C20}"/>
              </a:ext>
            </a:extLst>
          </p:cNvPr>
          <p:cNvSpPr>
            <a:spLocks noGrp="1"/>
          </p:cNvSpPr>
          <p:nvPr>
            <p:ph type="body" sz="quarter" idx="10"/>
          </p:nvPr>
        </p:nvSpPr>
        <p:spPr>
          <a:xfrm>
            <a:off x="872089" y="1358493"/>
            <a:ext cx="4944666" cy="410599"/>
          </a:xfrm>
        </p:spPr>
        <p:txBody>
          <a:bodyPr>
            <a:normAutofit lnSpcReduction="10000"/>
          </a:bodyPr>
          <a:lstStyle/>
          <a:p>
            <a:r>
              <a:rPr lang="en-US"/>
              <a:t>Market Intelligence Analyst, NEEA</a:t>
            </a:r>
          </a:p>
        </p:txBody>
      </p:sp>
      <p:sp>
        <p:nvSpPr>
          <p:cNvPr id="11" name="Text Placeholder 10">
            <a:extLst>
              <a:ext uri="{FF2B5EF4-FFF2-40B4-BE49-F238E27FC236}">
                <a16:creationId xmlns:a16="http://schemas.microsoft.com/office/drawing/2014/main" id="{5BDD6A7E-80C7-7542-BCF0-D4667304F048}"/>
              </a:ext>
            </a:extLst>
          </p:cNvPr>
          <p:cNvSpPr>
            <a:spLocks noGrp="1"/>
          </p:cNvSpPr>
          <p:nvPr>
            <p:ph type="body" sz="quarter" idx="11"/>
          </p:nvPr>
        </p:nvSpPr>
        <p:spPr>
          <a:xfrm>
            <a:off x="872089" y="1793027"/>
            <a:ext cx="4944666" cy="410599"/>
          </a:xfrm>
        </p:spPr>
        <p:txBody>
          <a:bodyPr>
            <a:normAutofit fontScale="92500" lnSpcReduction="10000"/>
          </a:bodyPr>
          <a:lstStyle/>
          <a:p>
            <a:r>
              <a:rPr lang="en-US"/>
              <a:t>503.688.5465  AJames@NEEA.org</a:t>
            </a:r>
          </a:p>
        </p:txBody>
      </p:sp>
      <p:sp>
        <p:nvSpPr>
          <p:cNvPr id="5" name="Title 5">
            <a:extLst>
              <a:ext uri="{FF2B5EF4-FFF2-40B4-BE49-F238E27FC236}">
                <a16:creationId xmlns:a16="http://schemas.microsoft.com/office/drawing/2014/main" id="{DF8DE133-90E8-422C-8122-B00D68E00752}"/>
              </a:ext>
            </a:extLst>
          </p:cNvPr>
          <p:cNvSpPr txBox="1">
            <a:spLocks/>
          </p:cNvSpPr>
          <p:nvPr/>
        </p:nvSpPr>
        <p:spPr>
          <a:xfrm>
            <a:off x="874090" y="2935678"/>
            <a:ext cx="4942665" cy="708115"/>
          </a:xfrm>
          <a:prstGeom prst="rect">
            <a:avLst/>
          </a:prstGeom>
        </p:spPr>
        <p:txBody>
          <a:bodyPr vert="horz" lIns="91440" tIns="45720" rIns="91440" bIns="45720" rtlCol="0" anchor="b" anchorCtr="0">
            <a:normAutofit/>
          </a:bodyPr>
          <a:lstStyle>
            <a:lvl1pPr algn="l" eaLnBrk="1" hangingPunct="1">
              <a:defRPr sz="3638" b="1" i="0" spc="-91">
                <a:solidFill>
                  <a:srgbClr val="11AAE3"/>
                </a:solidFill>
                <a:latin typeface="Helvetica" pitchFamily="2" charset="0"/>
                <a:ea typeface="+mj-ea"/>
                <a:cs typeface="Arial Narrow" panose="020B0604020202020204" pitchFamily="34" charset="0"/>
              </a:defRPr>
            </a:lvl1pPr>
          </a:lstStyle>
          <a:p>
            <a:r>
              <a:rPr lang="en-US" kern="0"/>
              <a:t>Jeff Cropp	</a:t>
            </a:r>
          </a:p>
        </p:txBody>
      </p:sp>
      <p:sp>
        <p:nvSpPr>
          <p:cNvPr id="8" name="Text Placeholder 6">
            <a:extLst>
              <a:ext uri="{FF2B5EF4-FFF2-40B4-BE49-F238E27FC236}">
                <a16:creationId xmlns:a16="http://schemas.microsoft.com/office/drawing/2014/main" id="{BB85B449-A4C6-44E0-B397-A506F1757B11}"/>
              </a:ext>
            </a:extLst>
          </p:cNvPr>
          <p:cNvSpPr txBox="1">
            <a:spLocks/>
          </p:cNvSpPr>
          <p:nvPr/>
        </p:nvSpPr>
        <p:spPr>
          <a:xfrm>
            <a:off x="872089" y="3809242"/>
            <a:ext cx="4944666" cy="410599"/>
          </a:xfrm>
          <a:prstGeom prst="rect">
            <a:avLst/>
          </a:prstGeom>
        </p:spPr>
        <p:txBody>
          <a:bodyPr vert="horz" lIns="91440" tIns="45720" rIns="91440" bIns="45720" rtlCol="0" anchor="ctr" anchorCtr="0">
            <a:normAutofit lnSpcReduction="10000"/>
          </a:bodyPr>
          <a:lstStyle>
            <a:lvl1pPr marL="0" indent="0" eaLnBrk="1" hangingPunct="1">
              <a:buClr>
                <a:srgbClr val="8CC546"/>
              </a:buClr>
              <a:buFont typeface="Arial" panose="020B0604020202020204" pitchFamily="34" charset="0"/>
              <a:buNone/>
              <a:tabLst/>
              <a:defRPr sz="2304" i="0">
                <a:solidFill>
                  <a:srgbClr val="11AAE3"/>
                </a:solidFill>
                <a:latin typeface="Helvetica" pitchFamily="2" charset="0"/>
                <a:ea typeface="+mn-ea"/>
                <a:cs typeface="+mn-cs"/>
              </a:defRPr>
            </a:lvl1pPr>
            <a:lvl2pPr marL="623792" indent="-346558" eaLnBrk="1" hangingPunct="1">
              <a:spcAft>
                <a:spcPts val="364"/>
              </a:spcAft>
              <a:buClr>
                <a:srgbClr val="8CC546"/>
              </a:buClr>
              <a:buSzPct val="120000"/>
              <a:buFont typeface="System Font Regular"/>
              <a:buChar char="-"/>
              <a:defRPr sz="2547">
                <a:solidFill>
                  <a:srgbClr val="4E453F"/>
                </a:solidFill>
                <a:latin typeface="Helvetica" pitchFamily="2" charset="0"/>
                <a:ea typeface="+mn-ea"/>
                <a:cs typeface="+mn-cs"/>
              </a:defRPr>
            </a:lvl2pPr>
            <a:lvl3pPr marL="945332" indent="-285910" eaLnBrk="1" hangingPunct="1">
              <a:spcAft>
                <a:spcPts val="364"/>
              </a:spcAft>
              <a:buClr>
                <a:srgbClr val="8CC546"/>
              </a:buClr>
              <a:buFont typeface="Courier New" panose="02070309020205020404" pitchFamily="49" charset="0"/>
              <a:buChar char="o"/>
              <a:tabLst/>
              <a:defRPr sz="1940">
                <a:solidFill>
                  <a:srgbClr val="4E453F"/>
                </a:solidFill>
                <a:latin typeface="Helvetica" pitchFamily="2" charset="0"/>
                <a:ea typeface="+mn-ea"/>
                <a:cs typeface="+mn-cs"/>
              </a:defRPr>
            </a:lvl3pPr>
            <a:lvl4pPr marL="831699" eaLnBrk="1" hangingPunct="1">
              <a:defRPr>
                <a:solidFill>
                  <a:srgbClr val="4E453F"/>
                </a:solidFill>
                <a:latin typeface="Helvetica" pitchFamily="2" charset="0"/>
                <a:ea typeface="+mn-ea"/>
                <a:cs typeface="+mn-cs"/>
              </a:defRPr>
            </a:lvl4pPr>
            <a:lvl5pPr marL="1108933" eaLnBrk="1" hangingPunct="1">
              <a:defRPr>
                <a:solidFill>
                  <a:srgbClr val="4E453F"/>
                </a:solidFill>
                <a:latin typeface="Helvetica" pitchFamily="2" charset="0"/>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a:lstStyle>
          <a:p>
            <a:r>
              <a:rPr lang="en-US" kern="0"/>
              <a:t>Principal, Cadmus</a:t>
            </a:r>
          </a:p>
        </p:txBody>
      </p:sp>
      <p:sp>
        <p:nvSpPr>
          <p:cNvPr id="9" name="Text Placeholder 10">
            <a:extLst>
              <a:ext uri="{FF2B5EF4-FFF2-40B4-BE49-F238E27FC236}">
                <a16:creationId xmlns:a16="http://schemas.microsoft.com/office/drawing/2014/main" id="{F2E93CB6-20C2-462F-9F93-76286B3B1E00}"/>
              </a:ext>
            </a:extLst>
          </p:cNvPr>
          <p:cNvSpPr txBox="1">
            <a:spLocks/>
          </p:cNvSpPr>
          <p:nvPr/>
        </p:nvSpPr>
        <p:spPr>
          <a:xfrm>
            <a:off x="872089" y="4243776"/>
            <a:ext cx="4944666" cy="410599"/>
          </a:xfrm>
          <a:prstGeom prst="rect">
            <a:avLst/>
          </a:prstGeom>
        </p:spPr>
        <p:txBody>
          <a:bodyPr vert="horz" lIns="91440" tIns="45720" rIns="91440" bIns="45720" rtlCol="0" anchor="ctr" anchorCtr="0">
            <a:normAutofit fontScale="77500" lnSpcReduction="20000"/>
          </a:bodyPr>
          <a:lstStyle>
            <a:lvl1pPr marL="0" indent="0" eaLnBrk="1" hangingPunct="1">
              <a:buClr>
                <a:srgbClr val="8CC546"/>
              </a:buClr>
              <a:buFont typeface="Arial" panose="020B0604020202020204" pitchFamily="34" charset="0"/>
              <a:buNone/>
              <a:tabLst/>
              <a:defRPr sz="2304" i="0">
                <a:solidFill>
                  <a:srgbClr val="11AAE3"/>
                </a:solidFill>
                <a:latin typeface="Helvetica" pitchFamily="2" charset="0"/>
                <a:ea typeface="+mn-ea"/>
                <a:cs typeface="+mn-cs"/>
              </a:defRPr>
            </a:lvl1pPr>
            <a:lvl2pPr marL="623792" indent="-346558" eaLnBrk="1" hangingPunct="1">
              <a:spcAft>
                <a:spcPts val="364"/>
              </a:spcAft>
              <a:buClr>
                <a:srgbClr val="8CC546"/>
              </a:buClr>
              <a:buSzPct val="120000"/>
              <a:buFont typeface="System Font Regular"/>
              <a:buChar char="-"/>
              <a:defRPr sz="2547">
                <a:solidFill>
                  <a:srgbClr val="4E453F"/>
                </a:solidFill>
                <a:latin typeface="Helvetica" pitchFamily="2" charset="0"/>
                <a:ea typeface="+mn-ea"/>
                <a:cs typeface="+mn-cs"/>
              </a:defRPr>
            </a:lvl2pPr>
            <a:lvl3pPr marL="945332" indent="-285910" eaLnBrk="1" hangingPunct="1">
              <a:spcAft>
                <a:spcPts val="364"/>
              </a:spcAft>
              <a:buClr>
                <a:srgbClr val="8CC546"/>
              </a:buClr>
              <a:buFont typeface="Courier New" panose="02070309020205020404" pitchFamily="49" charset="0"/>
              <a:buChar char="o"/>
              <a:tabLst/>
              <a:defRPr sz="1940">
                <a:solidFill>
                  <a:srgbClr val="4E453F"/>
                </a:solidFill>
                <a:latin typeface="Helvetica" pitchFamily="2" charset="0"/>
                <a:ea typeface="+mn-ea"/>
                <a:cs typeface="+mn-cs"/>
              </a:defRPr>
            </a:lvl3pPr>
            <a:lvl4pPr marL="831699" eaLnBrk="1" hangingPunct="1">
              <a:defRPr>
                <a:solidFill>
                  <a:srgbClr val="4E453F"/>
                </a:solidFill>
                <a:latin typeface="Helvetica" pitchFamily="2" charset="0"/>
                <a:ea typeface="+mn-ea"/>
                <a:cs typeface="+mn-cs"/>
              </a:defRPr>
            </a:lvl4pPr>
            <a:lvl5pPr marL="1108933" eaLnBrk="1" hangingPunct="1">
              <a:defRPr>
                <a:solidFill>
                  <a:srgbClr val="4E453F"/>
                </a:solidFill>
                <a:latin typeface="Helvetica" pitchFamily="2" charset="0"/>
                <a:ea typeface="+mn-ea"/>
                <a:cs typeface="+mn-cs"/>
              </a:defRPr>
            </a:lvl5pPr>
            <a:lvl6pPr marL="1386167" eaLnBrk="1" hangingPunct="1">
              <a:defRPr>
                <a:latin typeface="+mn-lt"/>
                <a:ea typeface="+mn-ea"/>
                <a:cs typeface="+mn-cs"/>
              </a:defRPr>
            </a:lvl6pPr>
            <a:lvl7pPr marL="1663400" eaLnBrk="1" hangingPunct="1">
              <a:defRPr>
                <a:latin typeface="+mn-lt"/>
                <a:ea typeface="+mn-ea"/>
                <a:cs typeface="+mn-cs"/>
              </a:defRPr>
            </a:lvl7pPr>
            <a:lvl8pPr marL="1940632" eaLnBrk="1" hangingPunct="1">
              <a:defRPr>
                <a:latin typeface="+mn-lt"/>
                <a:ea typeface="+mn-ea"/>
                <a:cs typeface="+mn-cs"/>
              </a:defRPr>
            </a:lvl8pPr>
            <a:lvl9pPr marL="2217866" eaLnBrk="1" hangingPunct="1">
              <a:defRPr>
                <a:latin typeface="+mn-lt"/>
                <a:ea typeface="+mn-ea"/>
                <a:cs typeface="+mn-cs"/>
              </a:defRPr>
            </a:lvl9pPr>
          </a:lstStyle>
          <a:p>
            <a:r>
              <a:rPr lang="en-US" kern="0"/>
              <a:t>503.467.7120  Jeff.Cropp@cadmusgroup.com</a:t>
            </a:r>
          </a:p>
        </p:txBody>
      </p:sp>
    </p:spTree>
    <p:extLst>
      <p:ext uri="{BB962C8B-B14F-4D97-AF65-F5344CB8AC3E}">
        <p14:creationId xmlns:p14="http://schemas.microsoft.com/office/powerpoint/2010/main" val="501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a:t>2019 CBSA</a:t>
            </a:r>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6</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0197" y="1512567"/>
            <a:ext cx="10411606" cy="4857521"/>
          </a:xfrm>
        </p:spPr>
        <p:txBody>
          <a:bodyPr>
            <a:normAutofit fontScale="85000" lnSpcReduction="20000"/>
          </a:bodyPr>
          <a:lstStyle/>
          <a:p>
            <a:pPr marL="685800" indent="-457200"/>
            <a:r>
              <a:rPr lang="en-US" sz="2800"/>
              <a:t>Phase 1 Study (SBW Consulting)</a:t>
            </a:r>
          </a:p>
          <a:p>
            <a:pPr marL="1032386" lvl="1" indent="-457200"/>
            <a:r>
              <a:rPr lang="en-US" sz="2400"/>
              <a:t>Sample Design</a:t>
            </a:r>
          </a:p>
          <a:p>
            <a:pPr marL="1032386" lvl="1" indent="-457200"/>
            <a:r>
              <a:rPr lang="en-US" sz="2400"/>
              <a:t>Data Collection Fields</a:t>
            </a:r>
          </a:p>
          <a:p>
            <a:pPr marL="575186" lvl="1" indent="0">
              <a:buNone/>
            </a:pPr>
            <a:endParaRPr lang="en-US" sz="1200"/>
          </a:p>
          <a:p>
            <a:pPr marL="685800" indent="-457200"/>
            <a:r>
              <a:rPr lang="en-US" sz="2800"/>
              <a:t>Phase 2 Study (Cadmus)</a:t>
            </a:r>
          </a:p>
          <a:p>
            <a:pPr marL="1032386" lvl="1" indent="-457200"/>
            <a:r>
              <a:rPr lang="en-US" sz="2400"/>
              <a:t>Develop Sample Frame</a:t>
            </a:r>
          </a:p>
          <a:p>
            <a:pPr marL="1032386" lvl="1" indent="-457200"/>
            <a:r>
              <a:rPr lang="en-US" sz="2400"/>
              <a:t>Implement Sample Design</a:t>
            </a:r>
          </a:p>
          <a:p>
            <a:pPr marL="1032386" lvl="1" indent="-457200"/>
            <a:r>
              <a:rPr lang="en-US" sz="2400"/>
              <a:t>Data Collection</a:t>
            </a:r>
          </a:p>
          <a:p>
            <a:pPr marL="1032386" lvl="1" indent="-457200"/>
            <a:r>
              <a:rPr lang="en-US" sz="2400"/>
              <a:t>Develop Case Weights</a:t>
            </a:r>
          </a:p>
          <a:p>
            <a:pPr marL="1032386" lvl="1" indent="-457200"/>
            <a:r>
              <a:rPr lang="en-US" sz="2400"/>
              <a:t>Data Analysis</a:t>
            </a:r>
          </a:p>
          <a:p>
            <a:pPr marL="1032386" lvl="1" indent="-457200"/>
            <a:r>
              <a:rPr lang="en-US" sz="2400"/>
              <a:t>Database and Reporting</a:t>
            </a:r>
          </a:p>
        </p:txBody>
      </p:sp>
    </p:spTree>
    <p:extLst>
      <p:ext uri="{BB962C8B-B14F-4D97-AF65-F5344CB8AC3E}">
        <p14:creationId xmlns:p14="http://schemas.microsoft.com/office/powerpoint/2010/main" val="403961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a:t>Cadmus Team</a:t>
            </a:r>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7</a:t>
            </a:fld>
            <a:endParaRPr lang="en-US" spc="-3"/>
          </a:p>
        </p:txBody>
      </p:sp>
      <p:pic>
        <p:nvPicPr>
          <p:cNvPr id="5" name="Picture 4">
            <a:extLst>
              <a:ext uri="{FF2B5EF4-FFF2-40B4-BE49-F238E27FC236}">
                <a16:creationId xmlns:a16="http://schemas.microsoft.com/office/drawing/2014/main" id="{5757F9B1-3C60-4857-8183-AA0456182328}"/>
              </a:ext>
            </a:extLst>
          </p:cNvPr>
          <p:cNvPicPr>
            <a:picLocks noChangeAspect="1"/>
          </p:cNvPicPr>
          <p:nvPr/>
        </p:nvPicPr>
        <p:blipFill>
          <a:blip r:embed="rId3"/>
          <a:stretch>
            <a:fillRect/>
          </a:stretch>
        </p:blipFill>
        <p:spPr>
          <a:xfrm>
            <a:off x="6096000" y="2022759"/>
            <a:ext cx="2567419" cy="679612"/>
          </a:xfrm>
          <a:prstGeom prst="rect">
            <a:avLst/>
          </a:prstGeom>
        </p:spPr>
      </p:pic>
      <p:pic>
        <p:nvPicPr>
          <p:cNvPr id="7" name="Picture 6">
            <a:extLst>
              <a:ext uri="{FF2B5EF4-FFF2-40B4-BE49-F238E27FC236}">
                <a16:creationId xmlns:a16="http://schemas.microsoft.com/office/drawing/2014/main" id="{78FD1E97-E520-4DC0-9562-70550F3E9148}"/>
              </a:ext>
            </a:extLst>
          </p:cNvPr>
          <p:cNvPicPr>
            <a:picLocks noChangeAspect="1"/>
          </p:cNvPicPr>
          <p:nvPr/>
        </p:nvPicPr>
        <p:blipFill>
          <a:blip r:embed="rId4"/>
          <a:stretch>
            <a:fillRect/>
          </a:stretch>
        </p:blipFill>
        <p:spPr>
          <a:xfrm>
            <a:off x="6585042" y="3429000"/>
            <a:ext cx="1589333" cy="748525"/>
          </a:xfrm>
          <a:prstGeom prst="rect">
            <a:avLst/>
          </a:prstGeom>
        </p:spPr>
      </p:pic>
      <p:pic>
        <p:nvPicPr>
          <p:cNvPr id="8" name="Picture 7">
            <a:extLst>
              <a:ext uri="{FF2B5EF4-FFF2-40B4-BE49-F238E27FC236}">
                <a16:creationId xmlns:a16="http://schemas.microsoft.com/office/drawing/2014/main" id="{BA6C2D43-F53B-47FE-B0B7-5BC92285A1E3}"/>
              </a:ext>
            </a:extLst>
          </p:cNvPr>
          <p:cNvPicPr>
            <a:picLocks noChangeAspect="1"/>
          </p:cNvPicPr>
          <p:nvPr/>
        </p:nvPicPr>
        <p:blipFill>
          <a:blip r:embed="rId5"/>
          <a:stretch>
            <a:fillRect/>
          </a:stretch>
        </p:blipFill>
        <p:spPr>
          <a:xfrm>
            <a:off x="6096000" y="4676134"/>
            <a:ext cx="2567419" cy="425816"/>
          </a:xfrm>
          <a:prstGeom prst="rect">
            <a:avLst/>
          </a:prstGeom>
        </p:spPr>
      </p:pic>
      <p:pic>
        <p:nvPicPr>
          <p:cNvPr id="6" name="Picture 5">
            <a:extLst>
              <a:ext uri="{FF2B5EF4-FFF2-40B4-BE49-F238E27FC236}">
                <a16:creationId xmlns:a16="http://schemas.microsoft.com/office/drawing/2014/main" id="{6854B2C8-F6BE-4E28-AB47-3DE41CF8E910}"/>
              </a:ext>
            </a:extLst>
          </p:cNvPr>
          <p:cNvPicPr>
            <a:picLocks noChangeAspect="1"/>
          </p:cNvPicPr>
          <p:nvPr/>
        </p:nvPicPr>
        <p:blipFill>
          <a:blip r:embed="rId6"/>
          <a:stretch>
            <a:fillRect/>
          </a:stretch>
        </p:blipFill>
        <p:spPr>
          <a:xfrm>
            <a:off x="759949" y="3429000"/>
            <a:ext cx="4220015" cy="738154"/>
          </a:xfrm>
          <a:prstGeom prst="rect">
            <a:avLst/>
          </a:prstGeom>
        </p:spPr>
      </p:pic>
    </p:spTree>
    <p:extLst>
      <p:ext uri="{BB962C8B-B14F-4D97-AF65-F5344CB8AC3E}">
        <p14:creationId xmlns:p14="http://schemas.microsoft.com/office/powerpoint/2010/main" val="185793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a:t>Major Changes from 2014 to 2019 CBSA</a:t>
            </a:r>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8</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0197" y="1512567"/>
            <a:ext cx="10411606" cy="4857521"/>
          </a:xfrm>
        </p:spPr>
        <p:txBody>
          <a:bodyPr>
            <a:normAutofit/>
          </a:bodyPr>
          <a:lstStyle/>
          <a:p>
            <a:pPr marL="685800" indent="-457200"/>
            <a:r>
              <a:rPr lang="en-US" sz="2800"/>
              <a:t>Sample design</a:t>
            </a:r>
          </a:p>
          <a:p>
            <a:pPr marL="1032386" lvl="1" indent="-457200"/>
            <a:r>
              <a:rPr lang="en-US" sz="2400"/>
              <a:t>Innovative virtual catalog</a:t>
            </a:r>
          </a:p>
          <a:p>
            <a:pPr marL="1032386" lvl="1" indent="-457200"/>
            <a:r>
              <a:rPr lang="en-US" sz="2400"/>
              <a:t>Two-stage sample design</a:t>
            </a:r>
          </a:p>
          <a:p>
            <a:pPr marL="1032386" lvl="1" indent="-457200"/>
            <a:r>
              <a:rPr lang="en-US" sz="2400"/>
              <a:t>Specific definition for sites (one or more buildings in a census block on contiguous parcels with the same property taxpayer)</a:t>
            </a:r>
          </a:p>
          <a:p>
            <a:pPr marL="1032386" lvl="1" indent="-457200"/>
            <a:r>
              <a:rPr lang="en-US" sz="2400"/>
              <a:t>Set 1,000 square feet as minimum site floor area</a:t>
            </a:r>
          </a:p>
          <a:p>
            <a:pPr marL="1032386" lvl="1" indent="-457200"/>
            <a:r>
              <a:rPr lang="en-US" sz="2400"/>
              <a:t>2014 sampled new construction at higher rate than other vintages</a:t>
            </a:r>
          </a:p>
          <a:p>
            <a:pPr marL="1032386" lvl="1" indent="-457200"/>
            <a:endParaRPr lang="en-US" sz="2400"/>
          </a:p>
        </p:txBody>
      </p:sp>
    </p:spTree>
    <p:extLst>
      <p:ext uri="{BB962C8B-B14F-4D97-AF65-F5344CB8AC3E}">
        <p14:creationId xmlns:p14="http://schemas.microsoft.com/office/powerpoint/2010/main" val="352269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C25-6780-3747-BC92-D6F485CF4804}"/>
              </a:ext>
            </a:extLst>
          </p:cNvPr>
          <p:cNvSpPr>
            <a:spLocks noGrp="1"/>
          </p:cNvSpPr>
          <p:nvPr>
            <p:ph type="title"/>
          </p:nvPr>
        </p:nvSpPr>
        <p:spPr/>
        <p:txBody>
          <a:bodyPr/>
          <a:lstStyle/>
          <a:p>
            <a:r>
              <a:rPr lang="en-US"/>
              <a:t>Major Changes from 2014 to 2019 CBSA</a:t>
            </a:r>
          </a:p>
        </p:txBody>
      </p:sp>
      <p:sp>
        <p:nvSpPr>
          <p:cNvPr id="3" name="Slide Number Placeholder 2">
            <a:extLst>
              <a:ext uri="{FF2B5EF4-FFF2-40B4-BE49-F238E27FC236}">
                <a16:creationId xmlns:a16="http://schemas.microsoft.com/office/drawing/2014/main" id="{E14405D9-8E29-EF48-8FB7-5EF193A21D7E}"/>
              </a:ext>
            </a:extLst>
          </p:cNvPr>
          <p:cNvSpPr>
            <a:spLocks noGrp="1"/>
          </p:cNvSpPr>
          <p:nvPr>
            <p:ph type="sldNum" sz="quarter" idx="7"/>
          </p:nvPr>
        </p:nvSpPr>
        <p:spPr/>
        <p:txBody>
          <a:bodyPr/>
          <a:lstStyle/>
          <a:p>
            <a:pPr marL="15402">
              <a:spcBef>
                <a:spcPts val="30"/>
              </a:spcBef>
            </a:pPr>
            <a:fld id="{81D60167-4931-47E6-BA6A-407CBD079E47}" type="slidenum">
              <a:rPr lang="en-US" spc="-3"/>
              <a:pPr marL="15402">
                <a:spcBef>
                  <a:spcPts val="30"/>
                </a:spcBef>
              </a:pPr>
              <a:t>9</a:t>
            </a:fld>
            <a:endParaRPr lang="en-US" spc="-3"/>
          </a:p>
        </p:txBody>
      </p:sp>
      <p:sp>
        <p:nvSpPr>
          <p:cNvPr id="18" name="Content Placeholder 17">
            <a:extLst>
              <a:ext uri="{FF2B5EF4-FFF2-40B4-BE49-F238E27FC236}">
                <a16:creationId xmlns:a16="http://schemas.microsoft.com/office/drawing/2014/main" id="{CB3C0808-7798-4846-A640-646D14D34940}"/>
              </a:ext>
            </a:extLst>
          </p:cNvPr>
          <p:cNvSpPr>
            <a:spLocks noGrp="1"/>
          </p:cNvSpPr>
          <p:nvPr>
            <p:ph sz="quarter" idx="17"/>
          </p:nvPr>
        </p:nvSpPr>
        <p:spPr>
          <a:xfrm>
            <a:off x="890197" y="1512567"/>
            <a:ext cx="10411606" cy="4857521"/>
          </a:xfrm>
        </p:spPr>
        <p:txBody>
          <a:bodyPr>
            <a:normAutofit/>
          </a:bodyPr>
          <a:lstStyle/>
          <a:p>
            <a:pPr marL="685800" indent="-457200"/>
            <a:r>
              <a:rPr lang="en-US" sz="2800"/>
              <a:t>Building types</a:t>
            </a:r>
          </a:p>
          <a:p>
            <a:pPr marL="1032386" lvl="1" indent="-457200"/>
            <a:r>
              <a:rPr lang="en-US" sz="2400"/>
              <a:t>Excluded universities</a:t>
            </a:r>
          </a:p>
          <a:p>
            <a:pPr marL="1032386" lvl="1" indent="-457200"/>
            <a:r>
              <a:rPr lang="en-US" sz="2400"/>
              <a:t>Added “mixed commercial” building type</a:t>
            </a:r>
          </a:p>
          <a:p>
            <a:pPr marL="1032386" lvl="1" indent="-457200"/>
            <a:r>
              <a:rPr lang="en-US" sz="2400"/>
              <a:t>Removed small residential care</a:t>
            </a:r>
          </a:p>
          <a:p>
            <a:pPr marL="1032386" lvl="1" indent="-457200"/>
            <a:r>
              <a:rPr lang="en-US" sz="2400"/>
              <a:t>Excluded exterior parking garages and vacant buildings</a:t>
            </a:r>
          </a:p>
        </p:txBody>
      </p:sp>
    </p:spTree>
    <p:extLst>
      <p:ext uri="{BB962C8B-B14F-4D97-AF65-F5344CB8AC3E}">
        <p14:creationId xmlns:p14="http://schemas.microsoft.com/office/powerpoint/2010/main" val="1265722054"/>
      </p:ext>
    </p:extLst>
  </p:cSld>
  <p:clrMapOvr>
    <a:masterClrMapping/>
  </p:clrMapOvr>
</p:sld>
</file>

<file path=ppt/theme/theme1.xml><?xml version="1.0" encoding="utf-8"?>
<a:theme xmlns:a="http://schemas.openxmlformats.org/drawingml/2006/main" name="text + icons template">
  <a:themeElements>
    <a:clrScheme name="Custom 8">
      <a:dk1>
        <a:srgbClr val="57585B"/>
      </a:dk1>
      <a:lt1>
        <a:srgbClr val="FFFFFF"/>
      </a:lt1>
      <a:dk2>
        <a:srgbClr val="0583C5"/>
      </a:dk2>
      <a:lt2>
        <a:srgbClr val="FEFFFF"/>
      </a:lt2>
      <a:accent1>
        <a:srgbClr val="11A9E3"/>
      </a:accent1>
      <a:accent2>
        <a:srgbClr val="8CC646"/>
      </a:accent2>
      <a:accent3>
        <a:srgbClr val="F36C20"/>
      </a:accent3>
      <a:accent4>
        <a:srgbClr val="FABC2B"/>
      </a:accent4>
      <a:accent5>
        <a:srgbClr val="46408A"/>
      </a:accent5>
      <a:accent6>
        <a:srgbClr val="12345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200" dirty="0" smtClean="0">
            <a:solidFill>
              <a:srgbClr val="4E453F"/>
            </a:solidFill>
            <a:latin typeface="Helvetica" pitchFamily="2" charset="0"/>
          </a:defRPr>
        </a:defPPr>
      </a:lstStyle>
    </a:txDef>
  </a:objectDefaults>
  <a:extraClrSchemeLst/>
  <a:extLst>
    <a:ext uri="{05A4C25C-085E-4340-85A3-A5531E510DB2}">
      <thm15:themeFamily xmlns:thm15="http://schemas.microsoft.com/office/thememl/2012/main" name="NEEA Powerpoint Template 2020-01b" id="{9DEFF14D-05F9-4441-B76D-F7E780F97D82}" vid="{0AA4EC08-7754-45A8-8E36-684E7A40C2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8B387BAC40F447BF3A8D6BA46B6F58" ma:contentTypeVersion="10" ma:contentTypeDescription="Create a new document." ma:contentTypeScope="" ma:versionID="bb17dc46b854f592b5a82cf94fef8773">
  <xsd:schema xmlns:xsd="http://www.w3.org/2001/XMLSchema" xmlns:xs="http://www.w3.org/2001/XMLSchema" xmlns:p="http://schemas.microsoft.com/office/2006/metadata/properties" xmlns:ns1="http://schemas.microsoft.com/sharepoint/v3" xmlns:ns2="1cad98bc-52c0-4a19-9962-240040a81ea4" xmlns:ns3="d7f13b1d-d61d-4913-8153-ff458a7b997b" targetNamespace="http://schemas.microsoft.com/office/2006/metadata/properties" ma:root="true" ma:fieldsID="ece2e70c034107ba1d5e895cf99bc53f" ns1:_="" ns2:_="" ns3:_="">
    <xsd:import namespace="http://schemas.microsoft.com/sharepoint/v3"/>
    <xsd:import namespace="1cad98bc-52c0-4a19-9962-240040a81ea4"/>
    <xsd:import namespace="d7f13b1d-d61d-4913-8153-ff458a7b997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ad98bc-52c0-4a19-9962-240040a81e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7f13b1d-d61d-4913-8153-ff458a7b997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1cad98bc-52c0-4a19-9962-240040a81ea4">CADMUSCOLLAB-569696773-250</_dlc_DocId>
    <_dlc_DocIdUrl xmlns="1cad98bc-52c0-4a19-9962-240040a81ea4">
      <Url>https://cadmus.sharepoint.com/sites/collaboration/6766-P01/_layouts/15/DocIdRedir.aspx?ID=CADMUSCOLLAB-569696773-250</Url>
      <Description>CADMUSCOLLAB-569696773-250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6488F9F-75AC-4740-9E10-AECFD8566311}">
  <ds:schemaRefs>
    <ds:schemaRef ds:uri="1cad98bc-52c0-4a19-9962-240040a81ea4"/>
    <ds:schemaRef ds:uri="d7f13b1d-d61d-4913-8153-ff458a7b99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AD56B2-13D8-46A4-852C-1F82CB8C8D15}">
  <ds:schemaRefs>
    <ds:schemaRef ds:uri="1cad98bc-52c0-4a19-9962-240040a81ea4"/>
    <ds:schemaRef ds:uri="d7f13b1d-d61d-4913-8153-ff458a7b99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76617EA-DC9A-44EC-A371-4D290386AFDA}">
  <ds:schemaRefs>
    <ds:schemaRef ds:uri="http://schemas.microsoft.com/sharepoint/v3/contenttype/forms"/>
  </ds:schemaRefs>
</ds:datastoreItem>
</file>

<file path=customXml/itemProps4.xml><?xml version="1.0" encoding="utf-8"?>
<ds:datastoreItem xmlns:ds="http://schemas.openxmlformats.org/officeDocument/2006/customXml" ds:itemID="{C3131526-18A1-457C-BECE-E2C720F9AE7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NEEA Powerpoint Template 2020-01b</Template>
  <Application>Microsoft Office PowerPoint</Application>
  <PresentationFormat>Widescreen</PresentationFormat>
  <Slides>53</Slides>
  <Notes>44</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text + icons template</vt:lpstr>
      <vt:lpstr>Commercial Building Stock Assessment: Results Webinar</vt:lpstr>
      <vt:lpstr>2019 Commercial Building Stock Assessment</vt:lpstr>
      <vt:lpstr>Agenda</vt:lpstr>
      <vt:lpstr>PowerPoint Presentation</vt:lpstr>
      <vt:lpstr>Commercial Building Stock Assessments</vt:lpstr>
      <vt:lpstr>2019 CBSA</vt:lpstr>
      <vt:lpstr>Cadmus Team</vt:lpstr>
      <vt:lpstr>Major Changes from 2014 to 2019 CBSA</vt:lpstr>
      <vt:lpstr>Major Changes from 2014 to 2019 CBSA</vt:lpstr>
      <vt:lpstr>Major Changes from 2014 to 2019 CBSA</vt:lpstr>
      <vt:lpstr>PowerPoint Presentation</vt:lpstr>
      <vt:lpstr>CBSA 2019 Methods: Virtual Catalog</vt:lpstr>
      <vt:lpstr>CBSA 2019 Methods: Two-Stage Sample</vt:lpstr>
      <vt:lpstr>CBSA 2019 Methods: Sample Targets</vt:lpstr>
      <vt:lpstr>CBSA 2019 Methods: Recruitment</vt:lpstr>
      <vt:lpstr>CBSA 2019 Methods: Data Collection</vt:lpstr>
      <vt:lpstr>CBSA 2019 Methods: Within-Site Sampling</vt:lpstr>
      <vt:lpstr>CBSA 2019 Methods: Case Weights</vt:lpstr>
      <vt:lpstr>CBSA 2019 Methods: Data Analysis</vt:lpstr>
      <vt:lpstr>CBSA 2019 Methods: Database and Tables</vt:lpstr>
      <vt:lpstr>PowerPoint Presentation</vt:lpstr>
      <vt:lpstr>Final Assessment Results</vt:lpstr>
      <vt:lpstr>Building Characteristics</vt:lpstr>
      <vt:lpstr>Building Types Updated Based on Site Assessments</vt:lpstr>
      <vt:lpstr>Building Characteristics</vt:lpstr>
      <vt:lpstr>Building Characteristics</vt:lpstr>
      <vt:lpstr>Building Characteristics</vt:lpstr>
      <vt:lpstr>Space Heating and Cooling</vt:lpstr>
      <vt:lpstr>Space Heating and Cooling</vt:lpstr>
      <vt:lpstr>Space Heating and Cooling</vt:lpstr>
      <vt:lpstr>Space Heating and Cooling</vt:lpstr>
      <vt:lpstr>Water Heating</vt:lpstr>
      <vt:lpstr>Water Heating</vt:lpstr>
      <vt:lpstr>Water Heating</vt:lpstr>
      <vt:lpstr>Lighting</vt:lpstr>
      <vt:lpstr>Lighting</vt:lpstr>
      <vt:lpstr>Lighting</vt:lpstr>
      <vt:lpstr>Key Findings: Lighting</vt:lpstr>
      <vt:lpstr>Lighting</vt:lpstr>
      <vt:lpstr>Energy Use Intensities</vt:lpstr>
      <vt:lpstr>Energy Use Intensities</vt:lpstr>
      <vt:lpstr>Energy Use Intensities</vt:lpstr>
      <vt:lpstr>Energy Use Intensities</vt:lpstr>
      <vt:lpstr>PowerPoint Presentation</vt:lpstr>
      <vt:lpstr>Conclusions</vt:lpstr>
      <vt:lpstr>Conclusions</vt:lpstr>
      <vt:lpstr>Conclusions</vt:lpstr>
      <vt:lpstr>Conclusions</vt:lpstr>
      <vt:lpstr>Conclusions</vt:lpstr>
      <vt:lpstr>Conclusions</vt:lpstr>
      <vt:lpstr>PowerPoint Presentation</vt:lpstr>
      <vt:lpstr>PowerPoint Presentation</vt:lpstr>
      <vt:lpstr>Aaron James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Commercial Building Stock Assessment</dc:title>
  <dc:creator>Jeff Cropp</dc:creator>
  <cp:revision>1</cp:revision>
  <dcterms:created xsi:type="dcterms:W3CDTF">2020-04-23T20:09:57Z</dcterms:created>
  <dcterms:modified xsi:type="dcterms:W3CDTF">2020-05-11T16:33:13Z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0x010100FB8B387BAC40F447BF3A8D6BA46B6F58</vt:lpwstr>
  </property>
  <property fmtid="{D5CDD505-2E9C-101B-9397-08002B2CF9AE}" pid="3" name="_dlc_DocIdItemGuid">
    <vt:lpwstr>0cf8d64f-afa7-482e-9bca-91c214d6de0c</vt:lpwstr>
  </property>
</Properties>
</file>